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11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slideLayouts/slideLayout40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21" r:id="rId4"/>
    <p:sldMasterId id="2147483674" r:id="rId5"/>
    <p:sldMasterId id="2147484335" r:id="rId6"/>
    <p:sldMasterId id="2147484042" r:id="rId7"/>
    <p:sldMasterId id="2147484329" r:id="rId8"/>
    <p:sldMasterId id="2147484333" r:id="rId9"/>
    <p:sldMasterId id="2147484344" r:id="rId10"/>
    <p:sldMasterId id="2147484351" r:id="rId11"/>
    <p:sldMasterId id="2147484354" r:id="rId12"/>
    <p:sldMasterId id="2147484360" r:id="rId13"/>
    <p:sldMasterId id="2147484364" r:id="rId14"/>
    <p:sldMasterId id="2147484371" r:id="rId15"/>
    <p:sldMasterId id="2147484376" r:id="rId16"/>
  </p:sldMasterIdLst>
  <p:notesMasterIdLst>
    <p:notesMasterId r:id="rId68"/>
  </p:notesMasterIdLst>
  <p:handoutMasterIdLst>
    <p:handoutMasterId r:id="rId69"/>
  </p:handoutMasterIdLst>
  <p:sldIdLst>
    <p:sldId id="554" r:id="rId17"/>
    <p:sldId id="555" r:id="rId18"/>
    <p:sldId id="589" r:id="rId19"/>
    <p:sldId id="556" r:id="rId20"/>
    <p:sldId id="557" r:id="rId21"/>
    <p:sldId id="559" r:id="rId22"/>
    <p:sldId id="558" r:id="rId23"/>
    <p:sldId id="560" r:id="rId24"/>
    <p:sldId id="637" r:id="rId25"/>
    <p:sldId id="628" r:id="rId26"/>
    <p:sldId id="561" r:id="rId27"/>
    <p:sldId id="614" r:id="rId28"/>
    <p:sldId id="562" r:id="rId29"/>
    <p:sldId id="563" r:id="rId30"/>
    <p:sldId id="595" r:id="rId31"/>
    <p:sldId id="629" r:id="rId32"/>
    <p:sldId id="565" r:id="rId33"/>
    <p:sldId id="620" r:id="rId34"/>
    <p:sldId id="570" r:id="rId35"/>
    <p:sldId id="517" r:id="rId36"/>
    <p:sldId id="523" r:id="rId37"/>
    <p:sldId id="574" r:id="rId38"/>
    <p:sldId id="575" r:id="rId39"/>
    <p:sldId id="518" r:id="rId40"/>
    <p:sldId id="550" r:id="rId41"/>
    <p:sldId id="576" r:id="rId42"/>
    <p:sldId id="634" r:id="rId43"/>
    <p:sldId id="635" r:id="rId44"/>
    <p:sldId id="552" r:id="rId45"/>
    <p:sldId id="632" r:id="rId46"/>
    <p:sldId id="549" r:id="rId47"/>
    <p:sldId id="536" r:id="rId48"/>
    <p:sldId id="579" r:id="rId49"/>
    <p:sldId id="584" r:id="rId50"/>
    <p:sldId id="630" r:id="rId51"/>
    <p:sldId id="624" r:id="rId52"/>
    <p:sldId id="580" r:id="rId53"/>
    <p:sldId id="625" r:id="rId54"/>
    <p:sldId id="639" r:id="rId55"/>
    <p:sldId id="623" r:id="rId56"/>
    <p:sldId id="641" r:id="rId57"/>
    <p:sldId id="640" r:id="rId58"/>
    <p:sldId id="591" r:id="rId59"/>
    <p:sldId id="626" r:id="rId60"/>
    <p:sldId id="613" r:id="rId61"/>
    <p:sldId id="638" r:id="rId62"/>
    <p:sldId id="585" r:id="rId63"/>
    <p:sldId id="599" r:id="rId64"/>
    <p:sldId id="615" r:id="rId65"/>
    <p:sldId id="633" r:id="rId66"/>
    <p:sldId id="631" r:id="rId67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efran, Meghan" initials="ZM" lastIdx="6" clrIdx="0"/>
  <p:cmAuthor id="1" name="sleo" initials="s" lastIdx="2" clrIdx="1"/>
  <p:cmAuthor id="2" name="Carolyn Frey" initials="CF" lastIdx="2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488"/>
    <a:srgbClr val="008080"/>
    <a:srgbClr val="FF8B25"/>
    <a:srgbClr val="000000"/>
    <a:srgbClr val="FDB813"/>
    <a:srgbClr val="FFC425"/>
    <a:srgbClr val="E1E1E1"/>
    <a:srgbClr val="4E6128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569" autoAdjust="0"/>
    <p:restoredTop sz="92261" autoAdjust="0"/>
  </p:normalViewPr>
  <p:slideViewPr>
    <p:cSldViewPr snapToGrid="0">
      <p:cViewPr>
        <p:scale>
          <a:sx n="75" d="100"/>
          <a:sy n="75" d="100"/>
        </p:scale>
        <p:origin x="-906" y="-72"/>
      </p:cViewPr>
      <p:guideLst>
        <p:guide orient="horz" pos="408"/>
        <p:guide/>
      </p:guideLst>
    </p:cSldViewPr>
  </p:slideViewPr>
  <p:outlineViewPr>
    <p:cViewPr>
      <p:scale>
        <a:sx n="33" d="100"/>
        <a:sy n="33" d="100"/>
      </p:scale>
      <p:origin x="42" y="192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6098"/>
    </p:cViewPr>
  </p:sorterViewPr>
  <p:notesViewPr>
    <p:cSldViewPr snapToGrid="0">
      <p:cViewPr varScale="1">
        <p:scale>
          <a:sx n="88" d="100"/>
          <a:sy n="88" d="100"/>
        </p:scale>
        <p:origin x="-3786" y="-114"/>
      </p:cViewPr>
      <p:guideLst>
        <p:guide orient="horz" pos="2924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63" Type="http://schemas.openxmlformats.org/officeDocument/2006/relationships/slide" Target="slides/slide47.xml"/><Relationship Id="rId68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71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9" Type="http://schemas.openxmlformats.org/officeDocument/2006/relationships/slide" Target="slides/slide1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61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5.xml"/><Relationship Id="rId72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631F4D-AD97-46FE-A888-B4721F640264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E1BA29-60CD-4598-A93C-851492850A28}">
      <dgm:prSet phldrT="[Text]"/>
      <dgm:spPr/>
      <dgm:t>
        <a:bodyPr/>
        <a:lstStyle/>
        <a:p>
          <a:r>
            <a:rPr lang="en-US" dirty="0" smtClean="0"/>
            <a:t>Self-Assessment and Goal Setting</a:t>
          </a:r>
          <a:endParaRPr lang="en-US" dirty="0"/>
        </a:p>
      </dgm:t>
    </dgm:pt>
    <dgm:pt modelId="{190E7D46-C47C-44CA-A31B-C3B7BAFBCDA0}" type="parTrans" cxnId="{A691268E-36A5-43E3-8C40-CEBD146DEA32}">
      <dgm:prSet/>
      <dgm:spPr/>
      <dgm:t>
        <a:bodyPr/>
        <a:lstStyle/>
        <a:p>
          <a:endParaRPr lang="en-US"/>
        </a:p>
      </dgm:t>
    </dgm:pt>
    <dgm:pt modelId="{A2DB7D5E-53B8-4748-A04A-A1F127263790}" type="sibTrans" cxnId="{A691268E-36A5-43E3-8C40-CEBD146DEA32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5E904D74-96DB-4898-B4A4-C28F61B89C52}">
      <dgm:prSet phldrT="[Text]"/>
      <dgm:spPr/>
      <dgm:t>
        <a:bodyPr/>
        <a:lstStyle/>
        <a:p>
          <a:r>
            <a:rPr lang="en-US" dirty="0" smtClean="0"/>
            <a:t>Formative Evaluation</a:t>
          </a:r>
          <a:endParaRPr lang="en-US" dirty="0"/>
        </a:p>
      </dgm:t>
    </dgm:pt>
    <dgm:pt modelId="{EFD0AC7D-411A-4843-B60B-E062CB7DC30A}" type="parTrans" cxnId="{157B378D-6FD9-4CAB-A9D0-D03AE13B8FAA}">
      <dgm:prSet/>
      <dgm:spPr/>
      <dgm:t>
        <a:bodyPr/>
        <a:lstStyle/>
        <a:p>
          <a:endParaRPr lang="en-US"/>
        </a:p>
      </dgm:t>
    </dgm:pt>
    <dgm:pt modelId="{5DDB3DF1-2C13-47C8-A166-8AE4E2C05D80}" type="sibTrans" cxnId="{157B378D-6FD9-4CAB-A9D0-D03AE13B8FAA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2DD08AD-1B29-4E68-9ECE-88E20FB63DD1}">
      <dgm:prSet phldrT="[Text]"/>
      <dgm:spPr/>
      <dgm:t>
        <a:bodyPr/>
        <a:lstStyle/>
        <a:p>
          <a:r>
            <a:rPr lang="en-US" dirty="0" smtClean="0"/>
            <a:t>Final Summative Evaluation</a:t>
          </a:r>
          <a:endParaRPr lang="en-US" dirty="0"/>
        </a:p>
      </dgm:t>
    </dgm:pt>
    <dgm:pt modelId="{7164B52A-FA60-4B7B-B8DE-605D663F36F0}" type="parTrans" cxnId="{5B7AE470-2B43-4C31-8AF5-52AB97B1D93E}">
      <dgm:prSet/>
      <dgm:spPr/>
      <dgm:t>
        <a:bodyPr/>
        <a:lstStyle/>
        <a:p>
          <a:endParaRPr lang="en-US"/>
        </a:p>
      </dgm:t>
    </dgm:pt>
    <dgm:pt modelId="{060CD5F7-E3AD-43F8-A5AB-96EBA9B78D91}" type="sibTrans" cxnId="{5B7AE470-2B43-4C31-8AF5-52AB97B1D93E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934A9BD-877D-4139-A103-5A65B79AAB98}" type="pres">
      <dgm:prSet presAssocID="{A2631F4D-AD97-46FE-A888-B4721F64026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FF56AD1-DF6B-4867-A322-6043AA8F3C43}" type="pres">
      <dgm:prSet presAssocID="{62E1BA29-60CD-4598-A93C-851492850A28}" presName="node" presStyleLbl="node1" presStyleIdx="0" presStyleCnt="3" custScaleX="111349" custScaleY="1053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B95478-5498-45B8-B35B-2457701B9A51}" type="pres">
      <dgm:prSet presAssocID="{62E1BA29-60CD-4598-A93C-851492850A28}" presName="spNode" presStyleCnt="0"/>
      <dgm:spPr/>
    </dgm:pt>
    <dgm:pt modelId="{22FB7824-7B73-497D-8054-379EE90FA9E6}" type="pres">
      <dgm:prSet presAssocID="{A2DB7D5E-53B8-4748-A04A-A1F127263790}" presName="sibTrans" presStyleLbl="sibTrans1D1" presStyleIdx="0" presStyleCnt="3"/>
      <dgm:spPr/>
      <dgm:t>
        <a:bodyPr/>
        <a:lstStyle/>
        <a:p>
          <a:endParaRPr lang="en-US"/>
        </a:p>
      </dgm:t>
    </dgm:pt>
    <dgm:pt modelId="{F880B091-3996-4591-9642-B5F71B2A0042}" type="pres">
      <dgm:prSet presAssocID="{5E904D74-96DB-4898-B4A4-C28F61B89C52}" presName="node" presStyleLbl="node1" presStyleIdx="1" presStyleCnt="3" custRadScaleRad="93946" custRadScaleInc="-30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85B7D-E28D-4D3B-A0F2-B8D429AAF637}" type="pres">
      <dgm:prSet presAssocID="{5E904D74-96DB-4898-B4A4-C28F61B89C52}" presName="spNode" presStyleCnt="0"/>
      <dgm:spPr/>
    </dgm:pt>
    <dgm:pt modelId="{8367DC91-6AE8-4E8C-B2FF-492C1E6417ED}" type="pres">
      <dgm:prSet presAssocID="{5DDB3DF1-2C13-47C8-A166-8AE4E2C05D80}" presName="sibTrans" presStyleLbl="sibTrans1D1" presStyleIdx="1" presStyleCnt="3"/>
      <dgm:spPr/>
      <dgm:t>
        <a:bodyPr/>
        <a:lstStyle/>
        <a:p>
          <a:endParaRPr lang="en-US"/>
        </a:p>
      </dgm:t>
    </dgm:pt>
    <dgm:pt modelId="{1597D0C2-516F-4830-8DA8-29DE00EEF2EB}" type="pres">
      <dgm:prSet presAssocID="{E2DD08AD-1B29-4E68-9ECE-88E20FB63DD1}" presName="node" presStyleLbl="node1" presStyleIdx="2" presStyleCnt="3" custRadScaleRad="91154" custRadScaleInc="29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A256E7-4DA7-4853-8B4D-CBBA7AB6A287}" type="pres">
      <dgm:prSet presAssocID="{E2DD08AD-1B29-4E68-9ECE-88E20FB63DD1}" presName="spNode" presStyleCnt="0"/>
      <dgm:spPr/>
    </dgm:pt>
    <dgm:pt modelId="{E53D037C-EC4E-41B9-9FEC-482F46264DBE}" type="pres">
      <dgm:prSet presAssocID="{060CD5F7-E3AD-43F8-A5AB-96EBA9B78D91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F88BAA48-D4A3-40B9-939C-6901E5BDAD9C}" type="presOf" srcId="{A2DB7D5E-53B8-4748-A04A-A1F127263790}" destId="{22FB7824-7B73-497D-8054-379EE90FA9E6}" srcOrd="0" destOrd="0" presId="urn:microsoft.com/office/officeart/2005/8/layout/cycle5"/>
    <dgm:cxn modelId="{B6BF348F-5A66-422E-BBB4-1BA1440AF76B}" type="presOf" srcId="{060CD5F7-E3AD-43F8-A5AB-96EBA9B78D91}" destId="{E53D037C-EC4E-41B9-9FEC-482F46264DBE}" srcOrd="0" destOrd="0" presId="urn:microsoft.com/office/officeart/2005/8/layout/cycle5"/>
    <dgm:cxn modelId="{4285BD16-1707-4735-B8EC-B7CC5F70A3FF}" type="presOf" srcId="{62E1BA29-60CD-4598-A93C-851492850A28}" destId="{8FF56AD1-DF6B-4867-A322-6043AA8F3C43}" srcOrd="0" destOrd="0" presId="urn:microsoft.com/office/officeart/2005/8/layout/cycle5"/>
    <dgm:cxn modelId="{5B7AE470-2B43-4C31-8AF5-52AB97B1D93E}" srcId="{A2631F4D-AD97-46FE-A888-B4721F640264}" destId="{E2DD08AD-1B29-4E68-9ECE-88E20FB63DD1}" srcOrd="2" destOrd="0" parTransId="{7164B52A-FA60-4B7B-B8DE-605D663F36F0}" sibTransId="{060CD5F7-E3AD-43F8-A5AB-96EBA9B78D91}"/>
    <dgm:cxn modelId="{63B260F1-74E1-413A-A8EA-6658C5C2999D}" type="presOf" srcId="{E2DD08AD-1B29-4E68-9ECE-88E20FB63DD1}" destId="{1597D0C2-516F-4830-8DA8-29DE00EEF2EB}" srcOrd="0" destOrd="0" presId="urn:microsoft.com/office/officeart/2005/8/layout/cycle5"/>
    <dgm:cxn modelId="{2289B2C4-FC94-4519-95B0-15C4DE224B4A}" type="presOf" srcId="{A2631F4D-AD97-46FE-A888-B4721F640264}" destId="{E934A9BD-877D-4139-A103-5A65B79AAB98}" srcOrd="0" destOrd="0" presId="urn:microsoft.com/office/officeart/2005/8/layout/cycle5"/>
    <dgm:cxn modelId="{6E04AE65-CD18-41AB-89FA-6857FA3273EA}" type="presOf" srcId="{5DDB3DF1-2C13-47C8-A166-8AE4E2C05D80}" destId="{8367DC91-6AE8-4E8C-B2FF-492C1E6417ED}" srcOrd="0" destOrd="0" presId="urn:microsoft.com/office/officeart/2005/8/layout/cycle5"/>
    <dgm:cxn modelId="{A691268E-36A5-43E3-8C40-CEBD146DEA32}" srcId="{A2631F4D-AD97-46FE-A888-B4721F640264}" destId="{62E1BA29-60CD-4598-A93C-851492850A28}" srcOrd="0" destOrd="0" parTransId="{190E7D46-C47C-44CA-A31B-C3B7BAFBCDA0}" sibTransId="{A2DB7D5E-53B8-4748-A04A-A1F127263790}"/>
    <dgm:cxn modelId="{157B378D-6FD9-4CAB-A9D0-D03AE13B8FAA}" srcId="{A2631F4D-AD97-46FE-A888-B4721F640264}" destId="{5E904D74-96DB-4898-B4A4-C28F61B89C52}" srcOrd="1" destOrd="0" parTransId="{EFD0AC7D-411A-4843-B60B-E062CB7DC30A}" sibTransId="{5DDB3DF1-2C13-47C8-A166-8AE4E2C05D80}"/>
    <dgm:cxn modelId="{B09A0701-51EB-46EF-BB25-CF518DB9BB15}" type="presOf" srcId="{5E904D74-96DB-4898-B4A4-C28F61B89C52}" destId="{F880B091-3996-4591-9642-B5F71B2A0042}" srcOrd="0" destOrd="0" presId="urn:microsoft.com/office/officeart/2005/8/layout/cycle5"/>
    <dgm:cxn modelId="{29D5EC7E-A302-4AA0-A22D-D744737918D8}" type="presParOf" srcId="{E934A9BD-877D-4139-A103-5A65B79AAB98}" destId="{8FF56AD1-DF6B-4867-A322-6043AA8F3C43}" srcOrd="0" destOrd="0" presId="urn:microsoft.com/office/officeart/2005/8/layout/cycle5"/>
    <dgm:cxn modelId="{096FE7AC-2ED4-4B1B-A4A3-AA517181424A}" type="presParOf" srcId="{E934A9BD-877D-4139-A103-5A65B79AAB98}" destId="{69B95478-5498-45B8-B35B-2457701B9A51}" srcOrd="1" destOrd="0" presId="urn:microsoft.com/office/officeart/2005/8/layout/cycle5"/>
    <dgm:cxn modelId="{E6938B7A-D257-447D-8FA8-0F54C745160F}" type="presParOf" srcId="{E934A9BD-877D-4139-A103-5A65B79AAB98}" destId="{22FB7824-7B73-497D-8054-379EE90FA9E6}" srcOrd="2" destOrd="0" presId="urn:microsoft.com/office/officeart/2005/8/layout/cycle5"/>
    <dgm:cxn modelId="{092A59D6-4625-4C52-9EE6-ED56C1D846FB}" type="presParOf" srcId="{E934A9BD-877D-4139-A103-5A65B79AAB98}" destId="{F880B091-3996-4591-9642-B5F71B2A0042}" srcOrd="3" destOrd="0" presId="urn:microsoft.com/office/officeart/2005/8/layout/cycle5"/>
    <dgm:cxn modelId="{BCF505B6-89E0-414C-90C5-6B4CC4778EB9}" type="presParOf" srcId="{E934A9BD-877D-4139-A103-5A65B79AAB98}" destId="{C6785B7D-E28D-4D3B-A0F2-B8D429AAF637}" srcOrd="4" destOrd="0" presId="urn:microsoft.com/office/officeart/2005/8/layout/cycle5"/>
    <dgm:cxn modelId="{D1A10F3C-0066-4CF4-932C-931C9177992B}" type="presParOf" srcId="{E934A9BD-877D-4139-A103-5A65B79AAB98}" destId="{8367DC91-6AE8-4E8C-B2FF-492C1E6417ED}" srcOrd="5" destOrd="0" presId="urn:microsoft.com/office/officeart/2005/8/layout/cycle5"/>
    <dgm:cxn modelId="{F2E10AFA-1201-45C8-BA97-B448AA291082}" type="presParOf" srcId="{E934A9BD-877D-4139-A103-5A65B79AAB98}" destId="{1597D0C2-516F-4830-8DA8-29DE00EEF2EB}" srcOrd="6" destOrd="0" presId="urn:microsoft.com/office/officeart/2005/8/layout/cycle5"/>
    <dgm:cxn modelId="{4C729465-ECB0-4870-A7D8-CD7112415F00}" type="presParOf" srcId="{E934A9BD-877D-4139-A103-5A65B79AAB98}" destId="{6DA256E7-4DA7-4853-8B4D-CBBA7AB6A287}" srcOrd="7" destOrd="0" presId="urn:microsoft.com/office/officeart/2005/8/layout/cycle5"/>
    <dgm:cxn modelId="{637AE010-E9D1-4FA7-B8EA-DC3F05DBCA78}" type="presParOf" srcId="{E934A9BD-877D-4139-A103-5A65B79AAB98}" destId="{E53D037C-EC4E-41B9-9FEC-482F46264DBE}" srcOrd="8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397C1-512E-477F-83C7-5AE18CA9CA6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4F58186-0E71-4B5C-B9DA-9006222DF972}">
      <dgm:prSet phldrT="[Text]"/>
      <dgm:spPr/>
      <dgm:t>
        <a:bodyPr/>
        <a:lstStyle/>
        <a:p>
          <a:r>
            <a:rPr lang="en-US" dirty="0" smtClean="0"/>
            <a:t>Structural?</a:t>
          </a:r>
          <a:endParaRPr lang="en-US" dirty="0"/>
        </a:p>
      </dgm:t>
    </dgm:pt>
    <dgm:pt modelId="{BF6AB1AB-381F-4DBC-AEEC-94689F894B05}" type="parTrans" cxnId="{101AF525-FDEF-4C47-8EE6-2C00AAA13F02}">
      <dgm:prSet/>
      <dgm:spPr/>
      <dgm:t>
        <a:bodyPr/>
        <a:lstStyle/>
        <a:p>
          <a:endParaRPr lang="en-US"/>
        </a:p>
      </dgm:t>
    </dgm:pt>
    <dgm:pt modelId="{5922ADA5-836F-4F8F-8850-D517A8917CA1}" type="sibTrans" cxnId="{101AF525-FDEF-4C47-8EE6-2C00AAA13F02}">
      <dgm:prSet/>
      <dgm:spPr/>
      <dgm:t>
        <a:bodyPr/>
        <a:lstStyle/>
        <a:p>
          <a:endParaRPr lang="en-US"/>
        </a:p>
      </dgm:t>
    </dgm:pt>
    <dgm:pt modelId="{6825F5D3-E0DB-4111-B86A-5D4729C8725D}">
      <dgm:prSet phldrT="[Text]"/>
      <dgm:spPr/>
      <dgm:t>
        <a:bodyPr/>
        <a:lstStyle/>
        <a:p>
          <a:r>
            <a:rPr lang="en-US" dirty="0" smtClean="0"/>
            <a:t>Cultural?</a:t>
          </a:r>
          <a:endParaRPr lang="en-US" dirty="0"/>
        </a:p>
      </dgm:t>
    </dgm:pt>
    <dgm:pt modelId="{DD06A9F5-74F3-4AEE-801B-D3028679A7B5}" type="parTrans" cxnId="{13050CED-F7F5-4551-A638-A143D8BB84DB}">
      <dgm:prSet/>
      <dgm:spPr/>
      <dgm:t>
        <a:bodyPr/>
        <a:lstStyle/>
        <a:p>
          <a:endParaRPr lang="en-US"/>
        </a:p>
      </dgm:t>
    </dgm:pt>
    <dgm:pt modelId="{FAC10D7F-3AE4-4B3C-9DE3-E6B6455095B7}" type="sibTrans" cxnId="{13050CED-F7F5-4551-A638-A143D8BB84DB}">
      <dgm:prSet/>
      <dgm:spPr/>
      <dgm:t>
        <a:bodyPr/>
        <a:lstStyle/>
        <a:p>
          <a:endParaRPr lang="en-US"/>
        </a:p>
      </dgm:t>
    </dgm:pt>
    <dgm:pt modelId="{7E1A893B-09F7-4819-8074-C8C7D0D126D8}">
      <dgm:prSet phldrT="[Text]"/>
      <dgm:spPr/>
      <dgm:t>
        <a:bodyPr/>
        <a:lstStyle/>
        <a:p>
          <a:r>
            <a:rPr lang="en-US" dirty="0" smtClean="0"/>
            <a:t>Technical?	</a:t>
          </a:r>
          <a:endParaRPr lang="en-US" dirty="0"/>
        </a:p>
      </dgm:t>
    </dgm:pt>
    <dgm:pt modelId="{2964612F-66AF-416C-B864-A11FA37D1CD8}" type="parTrans" cxnId="{98856ED5-0EEC-4EDF-BAD4-08CFA0B17BF8}">
      <dgm:prSet/>
      <dgm:spPr/>
      <dgm:t>
        <a:bodyPr/>
        <a:lstStyle/>
        <a:p>
          <a:endParaRPr lang="en-US"/>
        </a:p>
      </dgm:t>
    </dgm:pt>
    <dgm:pt modelId="{D4DD7BD3-A8EF-4224-AF28-FEDF6078DC31}" type="sibTrans" cxnId="{98856ED5-0EEC-4EDF-BAD4-08CFA0B17BF8}">
      <dgm:prSet/>
      <dgm:spPr/>
      <dgm:t>
        <a:bodyPr/>
        <a:lstStyle/>
        <a:p>
          <a:endParaRPr lang="en-US"/>
        </a:p>
      </dgm:t>
    </dgm:pt>
    <dgm:pt modelId="{D2FF2F7F-7BA1-4EE2-8F47-E05A7139DBD8}">
      <dgm:prSet phldrT="[Text]"/>
      <dgm:spPr/>
      <dgm:t>
        <a:bodyPr/>
        <a:lstStyle/>
        <a:p>
          <a:r>
            <a:rPr lang="en-US" dirty="0" smtClean="0"/>
            <a:t>Fiscal?</a:t>
          </a:r>
          <a:endParaRPr lang="en-US" dirty="0"/>
        </a:p>
      </dgm:t>
    </dgm:pt>
    <dgm:pt modelId="{878FD0A5-3DF9-4ECF-B207-6EE08BA53208}" type="parTrans" cxnId="{0459BFBF-EBC6-4885-B9DB-29A5E24622BC}">
      <dgm:prSet/>
      <dgm:spPr/>
    </dgm:pt>
    <dgm:pt modelId="{9330BD0D-AA44-45FE-AD3B-BA2D2A2EC5F4}" type="sibTrans" cxnId="{0459BFBF-EBC6-4885-B9DB-29A5E24622BC}">
      <dgm:prSet/>
      <dgm:spPr/>
    </dgm:pt>
    <dgm:pt modelId="{DA6463A5-3429-47BA-A1B8-94151C2E49D1}" type="pres">
      <dgm:prSet presAssocID="{330397C1-512E-477F-83C7-5AE18CA9CA6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6254C9A-C2E4-487D-ABC3-2E9AA0E5897A}" type="pres">
      <dgm:prSet presAssocID="{330397C1-512E-477F-83C7-5AE18CA9CA69}" presName="Name1" presStyleCnt="0"/>
      <dgm:spPr/>
      <dgm:t>
        <a:bodyPr/>
        <a:lstStyle/>
        <a:p>
          <a:endParaRPr lang="en-US"/>
        </a:p>
      </dgm:t>
    </dgm:pt>
    <dgm:pt modelId="{E1ADBCC4-4E8E-4F0A-9F08-4D0C2DDAB972}" type="pres">
      <dgm:prSet presAssocID="{330397C1-512E-477F-83C7-5AE18CA9CA69}" presName="cycle" presStyleCnt="0"/>
      <dgm:spPr/>
      <dgm:t>
        <a:bodyPr/>
        <a:lstStyle/>
        <a:p>
          <a:endParaRPr lang="en-US"/>
        </a:p>
      </dgm:t>
    </dgm:pt>
    <dgm:pt modelId="{475FAC70-1BFE-4874-82A8-35F8744B221F}" type="pres">
      <dgm:prSet presAssocID="{330397C1-512E-477F-83C7-5AE18CA9CA69}" presName="srcNode" presStyleLbl="node1" presStyleIdx="0" presStyleCnt="4"/>
      <dgm:spPr/>
      <dgm:t>
        <a:bodyPr/>
        <a:lstStyle/>
        <a:p>
          <a:endParaRPr lang="en-US"/>
        </a:p>
      </dgm:t>
    </dgm:pt>
    <dgm:pt modelId="{AD90C12D-DBD2-4374-A743-8A946AD24232}" type="pres">
      <dgm:prSet presAssocID="{330397C1-512E-477F-83C7-5AE18CA9CA69}" presName="conn" presStyleLbl="parChTrans1D2" presStyleIdx="0" presStyleCnt="1"/>
      <dgm:spPr/>
      <dgm:t>
        <a:bodyPr/>
        <a:lstStyle/>
        <a:p>
          <a:endParaRPr lang="en-US"/>
        </a:p>
      </dgm:t>
    </dgm:pt>
    <dgm:pt modelId="{160E89A6-3973-4F5C-A8D8-D9D8DC13BA7A}" type="pres">
      <dgm:prSet presAssocID="{330397C1-512E-477F-83C7-5AE18CA9CA69}" presName="extraNode" presStyleLbl="node1" presStyleIdx="0" presStyleCnt="4"/>
      <dgm:spPr/>
      <dgm:t>
        <a:bodyPr/>
        <a:lstStyle/>
        <a:p>
          <a:endParaRPr lang="en-US"/>
        </a:p>
      </dgm:t>
    </dgm:pt>
    <dgm:pt modelId="{40834EA8-D0B0-41BC-93A1-35B9D49D852D}" type="pres">
      <dgm:prSet presAssocID="{330397C1-512E-477F-83C7-5AE18CA9CA69}" presName="dstNode" presStyleLbl="node1" presStyleIdx="0" presStyleCnt="4"/>
      <dgm:spPr/>
      <dgm:t>
        <a:bodyPr/>
        <a:lstStyle/>
        <a:p>
          <a:endParaRPr lang="en-US"/>
        </a:p>
      </dgm:t>
    </dgm:pt>
    <dgm:pt modelId="{C7A89211-D1F6-4EA9-A102-2932F33456E9}" type="pres">
      <dgm:prSet presAssocID="{54F58186-0E71-4B5C-B9DA-9006222DF97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DA2B6-2B75-4F4B-A1C0-E5821FA195F6}" type="pres">
      <dgm:prSet presAssocID="{54F58186-0E71-4B5C-B9DA-9006222DF972}" presName="accent_1" presStyleCnt="0"/>
      <dgm:spPr/>
      <dgm:t>
        <a:bodyPr/>
        <a:lstStyle/>
        <a:p>
          <a:endParaRPr lang="en-US"/>
        </a:p>
      </dgm:t>
    </dgm:pt>
    <dgm:pt modelId="{FE56A38C-5389-4B1C-BA9C-ACC5495950E3}" type="pres">
      <dgm:prSet presAssocID="{54F58186-0E71-4B5C-B9DA-9006222DF972}" presName="accentRepeatNode" presStyleLbl="solidFgAcc1" presStyleIdx="0" presStyleCnt="4"/>
      <dgm:spPr/>
      <dgm:t>
        <a:bodyPr/>
        <a:lstStyle/>
        <a:p>
          <a:endParaRPr lang="en-US"/>
        </a:p>
      </dgm:t>
    </dgm:pt>
    <dgm:pt modelId="{8333B657-F9F8-49BE-80BB-F1BDCBFE1037}" type="pres">
      <dgm:prSet presAssocID="{6825F5D3-E0DB-4111-B86A-5D4729C8725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8B5F95-C988-4F21-B545-0484D327559A}" type="pres">
      <dgm:prSet presAssocID="{6825F5D3-E0DB-4111-B86A-5D4729C8725D}" presName="accent_2" presStyleCnt="0"/>
      <dgm:spPr/>
      <dgm:t>
        <a:bodyPr/>
        <a:lstStyle/>
        <a:p>
          <a:endParaRPr lang="en-US"/>
        </a:p>
      </dgm:t>
    </dgm:pt>
    <dgm:pt modelId="{8EE44A57-DCB6-45F0-8DE5-9C4B3DE7EC4E}" type="pres">
      <dgm:prSet presAssocID="{6825F5D3-E0DB-4111-B86A-5D4729C8725D}" presName="accentRepeatNode" presStyleLbl="solidFgAcc1" presStyleIdx="1" presStyleCnt="4"/>
      <dgm:spPr/>
      <dgm:t>
        <a:bodyPr/>
        <a:lstStyle/>
        <a:p>
          <a:endParaRPr lang="en-US"/>
        </a:p>
      </dgm:t>
    </dgm:pt>
    <dgm:pt modelId="{52D4BC92-52A2-4C32-A8B1-DB227F6C37D4}" type="pres">
      <dgm:prSet presAssocID="{7E1A893B-09F7-4819-8074-C8C7D0D126D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C0EE93-7645-47BB-867D-209A3F9181C6}" type="pres">
      <dgm:prSet presAssocID="{7E1A893B-09F7-4819-8074-C8C7D0D126D8}" presName="accent_3" presStyleCnt="0"/>
      <dgm:spPr/>
      <dgm:t>
        <a:bodyPr/>
        <a:lstStyle/>
        <a:p>
          <a:endParaRPr lang="en-US"/>
        </a:p>
      </dgm:t>
    </dgm:pt>
    <dgm:pt modelId="{49E9D1C7-EE6C-43D1-AB89-6E00D30D70CB}" type="pres">
      <dgm:prSet presAssocID="{7E1A893B-09F7-4819-8074-C8C7D0D126D8}" presName="accentRepeatNode" presStyleLbl="solidFgAcc1" presStyleIdx="2" presStyleCnt="4"/>
      <dgm:spPr/>
      <dgm:t>
        <a:bodyPr/>
        <a:lstStyle/>
        <a:p>
          <a:endParaRPr lang="en-US"/>
        </a:p>
      </dgm:t>
    </dgm:pt>
    <dgm:pt modelId="{45B09172-0E78-4BCF-AA03-03CBA334EC5C}" type="pres">
      <dgm:prSet presAssocID="{D2FF2F7F-7BA1-4EE2-8F47-E05A7139DBD8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8033D4-6897-4040-B675-BD6C2ACC18BB}" type="pres">
      <dgm:prSet presAssocID="{D2FF2F7F-7BA1-4EE2-8F47-E05A7139DBD8}" presName="accent_4" presStyleCnt="0"/>
      <dgm:spPr/>
      <dgm:t>
        <a:bodyPr/>
        <a:lstStyle/>
        <a:p>
          <a:endParaRPr lang="en-US"/>
        </a:p>
      </dgm:t>
    </dgm:pt>
    <dgm:pt modelId="{BFB1A117-41B5-48A8-ABBC-360CB4486432}" type="pres">
      <dgm:prSet presAssocID="{D2FF2F7F-7BA1-4EE2-8F47-E05A7139DBD8}" presName="accentRepeatNode" presStyleLbl="solidFgAcc1" presStyleIdx="3" presStyleCnt="4"/>
      <dgm:spPr/>
      <dgm:t>
        <a:bodyPr/>
        <a:lstStyle/>
        <a:p>
          <a:endParaRPr lang="en-US"/>
        </a:p>
      </dgm:t>
    </dgm:pt>
  </dgm:ptLst>
  <dgm:cxnLst>
    <dgm:cxn modelId="{0459BFBF-EBC6-4885-B9DB-29A5E24622BC}" srcId="{330397C1-512E-477F-83C7-5AE18CA9CA69}" destId="{D2FF2F7F-7BA1-4EE2-8F47-E05A7139DBD8}" srcOrd="3" destOrd="0" parTransId="{878FD0A5-3DF9-4ECF-B207-6EE08BA53208}" sibTransId="{9330BD0D-AA44-45FE-AD3B-BA2D2A2EC5F4}"/>
    <dgm:cxn modelId="{2C19A57A-EC6F-45C0-AD8E-DBFA707B77E0}" type="presOf" srcId="{7E1A893B-09F7-4819-8074-C8C7D0D126D8}" destId="{52D4BC92-52A2-4C32-A8B1-DB227F6C37D4}" srcOrd="0" destOrd="0" presId="urn:microsoft.com/office/officeart/2008/layout/VerticalCurvedList"/>
    <dgm:cxn modelId="{6EA37358-103B-4127-AD72-69D443962C11}" type="presOf" srcId="{54F58186-0E71-4B5C-B9DA-9006222DF972}" destId="{C7A89211-D1F6-4EA9-A102-2932F33456E9}" srcOrd="0" destOrd="0" presId="urn:microsoft.com/office/officeart/2008/layout/VerticalCurvedList"/>
    <dgm:cxn modelId="{7A55A886-8E12-4F4A-9D3F-526F08A2BFCA}" type="presOf" srcId="{6825F5D3-E0DB-4111-B86A-5D4729C8725D}" destId="{8333B657-F9F8-49BE-80BB-F1BDCBFE1037}" srcOrd="0" destOrd="0" presId="urn:microsoft.com/office/officeart/2008/layout/VerticalCurvedList"/>
    <dgm:cxn modelId="{74938AFB-9623-4261-A4B4-3784323935C9}" type="presOf" srcId="{330397C1-512E-477F-83C7-5AE18CA9CA69}" destId="{DA6463A5-3429-47BA-A1B8-94151C2E49D1}" srcOrd="0" destOrd="0" presId="urn:microsoft.com/office/officeart/2008/layout/VerticalCurvedList"/>
    <dgm:cxn modelId="{08AB84E8-3992-4287-80CF-78964B650762}" type="presOf" srcId="{D2FF2F7F-7BA1-4EE2-8F47-E05A7139DBD8}" destId="{45B09172-0E78-4BCF-AA03-03CBA334EC5C}" srcOrd="0" destOrd="0" presId="urn:microsoft.com/office/officeart/2008/layout/VerticalCurvedList"/>
    <dgm:cxn modelId="{85ABDB77-AD36-4F43-A4C9-BD1922853A77}" type="presOf" srcId="{5922ADA5-836F-4F8F-8850-D517A8917CA1}" destId="{AD90C12D-DBD2-4374-A743-8A946AD24232}" srcOrd="0" destOrd="0" presId="urn:microsoft.com/office/officeart/2008/layout/VerticalCurvedList"/>
    <dgm:cxn modelId="{13050CED-F7F5-4551-A638-A143D8BB84DB}" srcId="{330397C1-512E-477F-83C7-5AE18CA9CA69}" destId="{6825F5D3-E0DB-4111-B86A-5D4729C8725D}" srcOrd="1" destOrd="0" parTransId="{DD06A9F5-74F3-4AEE-801B-D3028679A7B5}" sibTransId="{FAC10D7F-3AE4-4B3C-9DE3-E6B6455095B7}"/>
    <dgm:cxn modelId="{101AF525-FDEF-4C47-8EE6-2C00AAA13F02}" srcId="{330397C1-512E-477F-83C7-5AE18CA9CA69}" destId="{54F58186-0E71-4B5C-B9DA-9006222DF972}" srcOrd="0" destOrd="0" parTransId="{BF6AB1AB-381F-4DBC-AEEC-94689F894B05}" sibTransId="{5922ADA5-836F-4F8F-8850-D517A8917CA1}"/>
    <dgm:cxn modelId="{98856ED5-0EEC-4EDF-BAD4-08CFA0B17BF8}" srcId="{330397C1-512E-477F-83C7-5AE18CA9CA69}" destId="{7E1A893B-09F7-4819-8074-C8C7D0D126D8}" srcOrd="2" destOrd="0" parTransId="{2964612F-66AF-416C-B864-A11FA37D1CD8}" sibTransId="{D4DD7BD3-A8EF-4224-AF28-FEDF6078DC31}"/>
    <dgm:cxn modelId="{61354FC6-1464-433B-959C-A08CB32A29B4}" type="presParOf" srcId="{DA6463A5-3429-47BA-A1B8-94151C2E49D1}" destId="{26254C9A-C2E4-487D-ABC3-2E9AA0E5897A}" srcOrd="0" destOrd="0" presId="urn:microsoft.com/office/officeart/2008/layout/VerticalCurvedList"/>
    <dgm:cxn modelId="{40F618F1-DFAC-455E-85A4-807AAA440A5F}" type="presParOf" srcId="{26254C9A-C2E4-487D-ABC3-2E9AA0E5897A}" destId="{E1ADBCC4-4E8E-4F0A-9F08-4D0C2DDAB972}" srcOrd="0" destOrd="0" presId="urn:microsoft.com/office/officeart/2008/layout/VerticalCurvedList"/>
    <dgm:cxn modelId="{FF0B6B01-2B62-4CC0-A7EE-72505EAAB1D6}" type="presParOf" srcId="{E1ADBCC4-4E8E-4F0A-9F08-4D0C2DDAB972}" destId="{475FAC70-1BFE-4874-82A8-35F8744B221F}" srcOrd="0" destOrd="0" presId="urn:microsoft.com/office/officeart/2008/layout/VerticalCurvedList"/>
    <dgm:cxn modelId="{1EAE63D5-64BC-4D80-93B3-760EFB5A8ED5}" type="presParOf" srcId="{E1ADBCC4-4E8E-4F0A-9F08-4D0C2DDAB972}" destId="{AD90C12D-DBD2-4374-A743-8A946AD24232}" srcOrd="1" destOrd="0" presId="urn:microsoft.com/office/officeart/2008/layout/VerticalCurvedList"/>
    <dgm:cxn modelId="{3CD1A995-1D9D-4C4E-B806-CADAE5CC06D5}" type="presParOf" srcId="{E1ADBCC4-4E8E-4F0A-9F08-4D0C2DDAB972}" destId="{160E89A6-3973-4F5C-A8D8-D9D8DC13BA7A}" srcOrd="2" destOrd="0" presId="urn:microsoft.com/office/officeart/2008/layout/VerticalCurvedList"/>
    <dgm:cxn modelId="{486208A5-6850-4A0A-87B4-E001C0B9ABAE}" type="presParOf" srcId="{E1ADBCC4-4E8E-4F0A-9F08-4D0C2DDAB972}" destId="{40834EA8-D0B0-41BC-93A1-35B9D49D852D}" srcOrd="3" destOrd="0" presId="urn:microsoft.com/office/officeart/2008/layout/VerticalCurvedList"/>
    <dgm:cxn modelId="{70BA2172-60F1-448A-AEA9-DCD0EC5C0877}" type="presParOf" srcId="{26254C9A-C2E4-487D-ABC3-2E9AA0E5897A}" destId="{C7A89211-D1F6-4EA9-A102-2932F33456E9}" srcOrd="1" destOrd="0" presId="urn:microsoft.com/office/officeart/2008/layout/VerticalCurvedList"/>
    <dgm:cxn modelId="{BB8EAC34-32C4-446A-B44B-E409808D5050}" type="presParOf" srcId="{26254C9A-C2E4-487D-ABC3-2E9AA0E5897A}" destId="{948DA2B6-2B75-4F4B-A1C0-E5821FA195F6}" srcOrd="2" destOrd="0" presId="urn:microsoft.com/office/officeart/2008/layout/VerticalCurvedList"/>
    <dgm:cxn modelId="{9BA3560D-1DA1-4FC2-9D0B-940B5B8E7F46}" type="presParOf" srcId="{948DA2B6-2B75-4F4B-A1C0-E5821FA195F6}" destId="{FE56A38C-5389-4B1C-BA9C-ACC5495950E3}" srcOrd="0" destOrd="0" presId="urn:microsoft.com/office/officeart/2008/layout/VerticalCurvedList"/>
    <dgm:cxn modelId="{B0B4A667-9F89-45A2-81DE-76B5941BE1C9}" type="presParOf" srcId="{26254C9A-C2E4-487D-ABC3-2E9AA0E5897A}" destId="{8333B657-F9F8-49BE-80BB-F1BDCBFE1037}" srcOrd="3" destOrd="0" presId="urn:microsoft.com/office/officeart/2008/layout/VerticalCurvedList"/>
    <dgm:cxn modelId="{316EA21C-7DCF-42A7-96DA-4EECE511C74E}" type="presParOf" srcId="{26254C9A-C2E4-487D-ABC3-2E9AA0E5897A}" destId="{058B5F95-C988-4F21-B545-0484D327559A}" srcOrd="4" destOrd="0" presId="urn:microsoft.com/office/officeart/2008/layout/VerticalCurvedList"/>
    <dgm:cxn modelId="{0B4C080A-F8A5-4A26-8CB4-408C8E5E2C34}" type="presParOf" srcId="{058B5F95-C988-4F21-B545-0484D327559A}" destId="{8EE44A57-DCB6-45F0-8DE5-9C4B3DE7EC4E}" srcOrd="0" destOrd="0" presId="urn:microsoft.com/office/officeart/2008/layout/VerticalCurvedList"/>
    <dgm:cxn modelId="{FD186076-1D7C-497C-9F4B-D252543DE98F}" type="presParOf" srcId="{26254C9A-C2E4-487D-ABC3-2E9AA0E5897A}" destId="{52D4BC92-52A2-4C32-A8B1-DB227F6C37D4}" srcOrd="5" destOrd="0" presId="urn:microsoft.com/office/officeart/2008/layout/VerticalCurvedList"/>
    <dgm:cxn modelId="{422920C2-C065-459A-9CE2-6314336BB3C5}" type="presParOf" srcId="{26254C9A-C2E4-487D-ABC3-2E9AA0E5897A}" destId="{AFC0EE93-7645-47BB-867D-209A3F9181C6}" srcOrd="6" destOrd="0" presId="urn:microsoft.com/office/officeart/2008/layout/VerticalCurvedList"/>
    <dgm:cxn modelId="{C064B553-57C9-4B1A-A3F7-62E7B15B1042}" type="presParOf" srcId="{AFC0EE93-7645-47BB-867D-209A3F9181C6}" destId="{49E9D1C7-EE6C-43D1-AB89-6E00D30D70CB}" srcOrd="0" destOrd="0" presId="urn:microsoft.com/office/officeart/2008/layout/VerticalCurvedList"/>
    <dgm:cxn modelId="{15864404-315B-4594-9D0A-16C8BCE7571D}" type="presParOf" srcId="{26254C9A-C2E4-487D-ABC3-2E9AA0E5897A}" destId="{45B09172-0E78-4BCF-AA03-03CBA334EC5C}" srcOrd="7" destOrd="0" presId="urn:microsoft.com/office/officeart/2008/layout/VerticalCurvedList"/>
    <dgm:cxn modelId="{1EB96ADD-96FA-42F8-8687-99C893619609}" type="presParOf" srcId="{26254C9A-C2E4-487D-ABC3-2E9AA0E5897A}" destId="{C08033D4-6897-4040-B675-BD6C2ACC18BB}" srcOrd="8" destOrd="0" presId="urn:microsoft.com/office/officeart/2008/layout/VerticalCurvedList"/>
    <dgm:cxn modelId="{3EB8F860-35AF-47EB-AA73-5775CAA0ADC5}" type="presParOf" srcId="{C08033D4-6897-4040-B675-BD6C2ACC18BB}" destId="{BFB1A117-41B5-48A8-ABBC-360CB44864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313257-7C9E-4E14-A443-F5A9CFF9BCAC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A8A49FE5-2975-4876-9D87-9846A75BEF5D}">
      <dgm:prSet phldrT="[Text]"/>
      <dgm:spPr/>
      <dgm:t>
        <a:bodyPr/>
        <a:lstStyle/>
        <a:p>
          <a:r>
            <a:rPr lang="en-US" dirty="0" smtClean="0"/>
            <a:t>Focused</a:t>
          </a:r>
          <a:endParaRPr lang="en-US" dirty="0"/>
        </a:p>
      </dgm:t>
    </dgm:pt>
    <dgm:pt modelId="{13FC45E9-FDFB-4B8B-A47D-496926E95F9E}" type="parTrans" cxnId="{B133F264-9931-4014-AC52-B07B843C7AA3}">
      <dgm:prSet/>
      <dgm:spPr/>
      <dgm:t>
        <a:bodyPr/>
        <a:lstStyle/>
        <a:p>
          <a:endParaRPr lang="en-US"/>
        </a:p>
      </dgm:t>
    </dgm:pt>
    <dgm:pt modelId="{E19A16E1-103C-4D43-AFC4-80299606AD54}" type="sibTrans" cxnId="{B133F264-9931-4014-AC52-B07B843C7AA3}">
      <dgm:prSet/>
      <dgm:spPr/>
      <dgm:t>
        <a:bodyPr/>
        <a:lstStyle/>
        <a:p>
          <a:endParaRPr lang="en-US"/>
        </a:p>
      </dgm:t>
    </dgm:pt>
    <dgm:pt modelId="{6BB81A66-3ED3-4719-A4B6-B6BC73BA74D7}">
      <dgm:prSet phldrT="[Text]"/>
      <dgm:spPr/>
      <dgm:t>
        <a:bodyPr/>
        <a:lstStyle/>
        <a:p>
          <a:r>
            <a:rPr lang="en-US" dirty="0" smtClean="0"/>
            <a:t>Active</a:t>
          </a:r>
          <a:endParaRPr lang="en-US" dirty="0"/>
        </a:p>
      </dgm:t>
    </dgm:pt>
    <dgm:pt modelId="{218AC09D-A681-42C0-BD33-CBFE0633867A}" type="parTrans" cxnId="{08CC822F-714A-4A5F-8CC7-EDC23A384259}">
      <dgm:prSet/>
      <dgm:spPr/>
      <dgm:t>
        <a:bodyPr/>
        <a:lstStyle/>
        <a:p>
          <a:endParaRPr lang="en-US"/>
        </a:p>
      </dgm:t>
    </dgm:pt>
    <dgm:pt modelId="{B0B67820-8E4D-4749-B56B-3586E1F1A40E}" type="sibTrans" cxnId="{08CC822F-714A-4A5F-8CC7-EDC23A384259}">
      <dgm:prSet/>
      <dgm:spPr/>
      <dgm:t>
        <a:bodyPr/>
        <a:lstStyle/>
        <a:p>
          <a:endParaRPr lang="en-US"/>
        </a:p>
      </dgm:t>
    </dgm:pt>
    <dgm:pt modelId="{01130982-0FD7-434D-98AB-F927A0D2345C}">
      <dgm:prSet phldrT="[Text]"/>
      <dgm:spPr/>
      <dgm:t>
        <a:bodyPr/>
        <a:lstStyle/>
        <a:p>
          <a:r>
            <a:rPr lang="en-US" dirty="0" smtClean="0"/>
            <a:t>Collaborative</a:t>
          </a:r>
          <a:endParaRPr lang="en-US" dirty="0"/>
        </a:p>
      </dgm:t>
    </dgm:pt>
    <dgm:pt modelId="{DC669E0A-498B-4B01-A7B2-25EFAF9811C1}" type="parTrans" cxnId="{724A9ED8-DA4C-4B71-BE81-A32A956ADA7B}">
      <dgm:prSet/>
      <dgm:spPr/>
      <dgm:t>
        <a:bodyPr/>
        <a:lstStyle/>
        <a:p>
          <a:endParaRPr lang="en-US"/>
        </a:p>
      </dgm:t>
    </dgm:pt>
    <dgm:pt modelId="{F13DCEF6-9D85-4D81-A846-47580C85A614}" type="sibTrans" cxnId="{724A9ED8-DA4C-4B71-BE81-A32A956ADA7B}">
      <dgm:prSet/>
      <dgm:spPr/>
      <dgm:t>
        <a:bodyPr/>
        <a:lstStyle/>
        <a:p>
          <a:endParaRPr lang="en-US"/>
        </a:p>
      </dgm:t>
    </dgm:pt>
    <dgm:pt modelId="{E8165B75-113B-4D69-935C-3BAC7051688E}" type="pres">
      <dgm:prSet presAssocID="{55313257-7C9E-4E14-A443-F5A9CFF9BCAC}" presName="Name0" presStyleCnt="0">
        <dgm:presLayoutVars>
          <dgm:dir/>
          <dgm:resizeHandles val="exact"/>
        </dgm:presLayoutVars>
      </dgm:prSet>
      <dgm:spPr/>
    </dgm:pt>
    <dgm:pt modelId="{037B9029-1CC1-4549-BB21-3CB833384A26}" type="pres">
      <dgm:prSet presAssocID="{55313257-7C9E-4E14-A443-F5A9CFF9BCAC}" presName="fgShape" presStyleLbl="fgShp" presStyleIdx="0" presStyleCnt="1" custScaleY="126431"/>
      <dgm:spPr/>
      <dgm:t>
        <a:bodyPr/>
        <a:lstStyle/>
        <a:p>
          <a:endParaRPr lang="en-US"/>
        </a:p>
      </dgm:t>
    </dgm:pt>
    <dgm:pt modelId="{69F56219-0137-4CE3-9F3B-81E4334F8ADA}" type="pres">
      <dgm:prSet presAssocID="{55313257-7C9E-4E14-A443-F5A9CFF9BCAC}" presName="linComp" presStyleCnt="0"/>
      <dgm:spPr/>
    </dgm:pt>
    <dgm:pt modelId="{93CB91C0-732A-4AB7-9880-6925050DE1E0}" type="pres">
      <dgm:prSet presAssocID="{A8A49FE5-2975-4876-9D87-9846A75BEF5D}" presName="compNode" presStyleCnt="0"/>
      <dgm:spPr/>
    </dgm:pt>
    <dgm:pt modelId="{92EF9D1A-8932-44D2-ACAD-8D74A974F3AA}" type="pres">
      <dgm:prSet presAssocID="{A8A49FE5-2975-4876-9D87-9846A75BEF5D}" presName="bkgdShape" presStyleLbl="node1" presStyleIdx="0" presStyleCnt="3"/>
      <dgm:spPr/>
      <dgm:t>
        <a:bodyPr/>
        <a:lstStyle/>
        <a:p>
          <a:endParaRPr lang="en-US"/>
        </a:p>
      </dgm:t>
    </dgm:pt>
    <dgm:pt modelId="{B050B766-2EAB-4A0A-8867-2D59D9EE64A7}" type="pres">
      <dgm:prSet presAssocID="{A8A49FE5-2975-4876-9D87-9846A75BEF5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ABBFFA-C329-4302-84A4-74DF51A1BA26}" type="pres">
      <dgm:prSet presAssocID="{A8A49FE5-2975-4876-9D87-9846A75BEF5D}" presName="invisiNode" presStyleLbl="node1" presStyleIdx="0" presStyleCnt="3"/>
      <dgm:spPr/>
    </dgm:pt>
    <dgm:pt modelId="{EC6C6466-2F0D-4838-9A31-9F040D367D56}" type="pres">
      <dgm:prSet presAssocID="{A8A49FE5-2975-4876-9D87-9846A75BEF5D}" presName="imagNode" presStyleLbl="fgImgPlace1" presStyleIdx="0" presStyleCnt="3"/>
      <dgm:spPr/>
    </dgm:pt>
    <dgm:pt modelId="{4E152704-6226-4C31-823F-099D572745FA}" type="pres">
      <dgm:prSet presAssocID="{E19A16E1-103C-4D43-AFC4-80299606AD5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36D959E5-057C-4F32-A489-6C46A942520A}" type="pres">
      <dgm:prSet presAssocID="{6BB81A66-3ED3-4719-A4B6-B6BC73BA74D7}" presName="compNode" presStyleCnt="0"/>
      <dgm:spPr/>
    </dgm:pt>
    <dgm:pt modelId="{5613C85E-0E26-4758-B14B-FD68D2B5642B}" type="pres">
      <dgm:prSet presAssocID="{6BB81A66-3ED3-4719-A4B6-B6BC73BA74D7}" presName="bkgdShape" presStyleLbl="node1" presStyleIdx="1" presStyleCnt="3"/>
      <dgm:spPr/>
      <dgm:t>
        <a:bodyPr/>
        <a:lstStyle/>
        <a:p>
          <a:endParaRPr lang="en-US"/>
        </a:p>
      </dgm:t>
    </dgm:pt>
    <dgm:pt modelId="{31527B80-EF61-4B37-9B69-7139FFC35020}" type="pres">
      <dgm:prSet presAssocID="{6BB81A66-3ED3-4719-A4B6-B6BC73BA74D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02D2AA-72C3-46F2-81E3-5D6D98483437}" type="pres">
      <dgm:prSet presAssocID="{6BB81A66-3ED3-4719-A4B6-B6BC73BA74D7}" presName="invisiNode" presStyleLbl="node1" presStyleIdx="1" presStyleCnt="3"/>
      <dgm:spPr/>
    </dgm:pt>
    <dgm:pt modelId="{3E721D66-3CC5-4331-A9D7-B0AF0AB7A377}" type="pres">
      <dgm:prSet presAssocID="{6BB81A66-3ED3-4719-A4B6-B6BC73BA74D7}" presName="imagNode" presStyleLbl="fgImgPlace1" presStyleIdx="1" presStyleCnt="3"/>
      <dgm:spPr/>
    </dgm:pt>
    <dgm:pt modelId="{D02955FA-2544-4C6F-9ED6-54919FFEF500}" type="pres">
      <dgm:prSet presAssocID="{B0B67820-8E4D-4749-B56B-3586E1F1A40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9A853ED-4E41-477A-8FAA-B526298C7C53}" type="pres">
      <dgm:prSet presAssocID="{01130982-0FD7-434D-98AB-F927A0D2345C}" presName="compNode" presStyleCnt="0"/>
      <dgm:spPr/>
    </dgm:pt>
    <dgm:pt modelId="{9ACA33AE-5BF2-4D49-A8C2-3E823F21DFE0}" type="pres">
      <dgm:prSet presAssocID="{01130982-0FD7-434D-98AB-F927A0D2345C}" presName="bkgdShape" presStyleLbl="node1" presStyleIdx="2" presStyleCnt="3" custLinFactNeighborY="-2498"/>
      <dgm:spPr/>
      <dgm:t>
        <a:bodyPr/>
        <a:lstStyle/>
        <a:p>
          <a:endParaRPr lang="en-US"/>
        </a:p>
      </dgm:t>
    </dgm:pt>
    <dgm:pt modelId="{B1770D37-5EC1-469F-AF9B-4CFA37E70D4A}" type="pres">
      <dgm:prSet presAssocID="{01130982-0FD7-434D-98AB-F927A0D2345C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CF1A6D-BADB-4D60-8A6D-947EC21D5B43}" type="pres">
      <dgm:prSet presAssocID="{01130982-0FD7-434D-98AB-F927A0D2345C}" presName="invisiNode" presStyleLbl="node1" presStyleIdx="2" presStyleCnt="3"/>
      <dgm:spPr/>
    </dgm:pt>
    <dgm:pt modelId="{C47A2382-B56C-4EE4-9450-9886057A51FA}" type="pres">
      <dgm:prSet presAssocID="{01130982-0FD7-434D-98AB-F927A0D2345C}" presName="imagNode" presStyleLbl="fgImgPlace1" presStyleIdx="2" presStyleCnt="3"/>
      <dgm:spPr/>
    </dgm:pt>
  </dgm:ptLst>
  <dgm:cxnLst>
    <dgm:cxn modelId="{E97C24B8-DCBE-4C40-9508-6C6CCE97DC35}" type="presOf" srcId="{6BB81A66-3ED3-4719-A4B6-B6BC73BA74D7}" destId="{5613C85E-0E26-4758-B14B-FD68D2B5642B}" srcOrd="0" destOrd="0" presId="urn:microsoft.com/office/officeart/2005/8/layout/hList7"/>
    <dgm:cxn modelId="{88185E6A-6395-4A08-87F3-C3FD17A00ED5}" type="presOf" srcId="{6BB81A66-3ED3-4719-A4B6-B6BC73BA74D7}" destId="{31527B80-EF61-4B37-9B69-7139FFC35020}" srcOrd="1" destOrd="0" presId="urn:microsoft.com/office/officeart/2005/8/layout/hList7"/>
    <dgm:cxn modelId="{6F998060-D9AA-462C-9B8B-0A7948CB169F}" type="presOf" srcId="{B0B67820-8E4D-4749-B56B-3586E1F1A40E}" destId="{D02955FA-2544-4C6F-9ED6-54919FFEF500}" srcOrd="0" destOrd="0" presId="urn:microsoft.com/office/officeart/2005/8/layout/hList7"/>
    <dgm:cxn modelId="{B133F264-9931-4014-AC52-B07B843C7AA3}" srcId="{55313257-7C9E-4E14-A443-F5A9CFF9BCAC}" destId="{A8A49FE5-2975-4876-9D87-9846A75BEF5D}" srcOrd="0" destOrd="0" parTransId="{13FC45E9-FDFB-4B8B-A47D-496926E95F9E}" sibTransId="{E19A16E1-103C-4D43-AFC4-80299606AD54}"/>
    <dgm:cxn modelId="{724A9ED8-DA4C-4B71-BE81-A32A956ADA7B}" srcId="{55313257-7C9E-4E14-A443-F5A9CFF9BCAC}" destId="{01130982-0FD7-434D-98AB-F927A0D2345C}" srcOrd="2" destOrd="0" parTransId="{DC669E0A-498B-4B01-A7B2-25EFAF9811C1}" sibTransId="{F13DCEF6-9D85-4D81-A846-47580C85A614}"/>
    <dgm:cxn modelId="{90AF93EF-122F-4D53-8E24-5B95B80BB261}" type="presOf" srcId="{55313257-7C9E-4E14-A443-F5A9CFF9BCAC}" destId="{E8165B75-113B-4D69-935C-3BAC7051688E}" srcOrd="0" destOrd="0" presId="urn:microsoft.com/office/officeart/2005/8/layout/hList7"/>
    <dgm:cxn modelId="{F99D2732-F53D-4473-9AB0-DE4E257C0A62}" type="presOf" srcId="{A8A49FE5-2975-4876-9D87-9846A75BEF5D}" destId="{92EF9D1A-8932-44D2-ACAD-8D74A974F3AA}" srcOrd="0" destOrd="0" presId="urn:microsoft.com/office/officeart/2005/8/layout/hList7"/>
    <dgm:cxn modelId="{08CC822F-714A-4A5F-8CC7-EDC23A384259}" srcId="{55313257-7C9E-4E14-A443-F5A9CFF9BCAC}" destId="{6BB81A66-3ED3-4719-A4B6-B6BC73BA74D7}" srcOrd="1" destOrd="0" parTransId="{218AC09D-A681-42C0-BD33-CBFE0633867A}" sibTransId="{B0B67820-8E4D-4749-B56B-3586E1F1A40E}"/>
    <dgm:cxn modelId="{49F3A513-0003-4DAC-8896-267312D4BCA5}" type="presOf" srcId="{01130982-0FD7-434D-98AB-F927A0D2345C}" destId="{9ACA33AE-5BF2-4D49-A8C2-3E823F21DFE0}" srcOrd="0" destOrd="0" presId="urn:microsoft.com/office/officeart/2005/8/layout/hList7"/>
    <dgm:cxn modelId="{DCED75B0-DE2B-4204-8D90-A9DF17DFC513}" type="presOf" srcId="{A8A49FE5-2975-4876-9D87-9846A75BEF5D}" destId="{B050B766-2EAB-4A0A-8867-2D59D9EE64A7}" srcOrd="1" destOrd="0" presId="urn:microsoft.com/office/officeart/2005/8/layout/hList7"/>
    <dgm:cxn modelId="{E2680CED-49EA-40DB-94F1-BC51411DC386}" type="presOf" srcId="{01130982-0FD7-434D-98AB-F927A0D2345C}" destId="{B1770D37-5EC1-469F-AF9B-4CFA37E70D4A}" srcOrd="1" destOrd="0" presId="urn:microsoft.com/office/officeart/2005/8/layout/hList7"/>
    <dgm:cxn modelId="{81CBC1FE-984B-47B3-84BA-DF2E4D4E45A1}" type="presOf" srcId="{E19A16E1-103C-4D43-AFC4-80299606AD54}" destId="{4E152704-6226-4C31-823F-099D572745FA}" srcOrd="0" destOrd="0" presId="urn:microsoft.com/office/officeart/2005/8/layout/hList7"/>
    <dgm:cxn modelId="{3BE2F3A6-9610-4B17-8A38-C3B1CC0E9760}" type="presParOf" srcId="{E8165B75-113B-4D69-935C-3BAC7051688E}" destId="{037B9029-1CC1-4549-BB21-3CB833384A26}" srcOrd="0" destOrd="0" presId="urn:microsoft.com/office/officeart/2005/8/layout/hList7"/>
    <dgm:cxn modelId="{E4BDA72E-CB25-46FD-BCE9-BEFD18E7779B}" type="presParOf" srcId="{E8165B75-113B-4D69-935C-3BAC7051688E}" destId="{69F56219-0137-4CE3-9F3B-81E4334F8ADA}" srcOrd="1" destOrd="0" presId="urn:microsoft.com/office/officeart/2005/8/layout/hList7"/>
    <dgm:cxn modelId="{E3350594-D6E2-4156-B54A-19F440F0F0CF}" type="presParOf" srcId="{69F56219-0137-4CE3-9F3B-81E4334F8ADA}" destId="{93CB91C0-732A-4AB7-9880-6925050DE1E0}" srcOrd="0" destOrd="0" presId="urn:microsoft.com/office/officeart/2005/8/layout/hList7"/>
    <dgm:cxn modelId="{4BF3FE0E-87FC-4AD0-9190-29E476B9CCEE}" type="presParOf" srcId="{93CB91C0-732A-4AB7-9880-6925050DE1E0}" destId="{92EF9D1A-8932-44D2-ACAD-8D74A974F3AA}" srcOrd="0" destOrd="0" presId="urn:microsoft.com/office/officeart/2005/8/layout/hList7"/>
    <dgm:cxn modelId="{B4AF741B-EE96-4E8C-896D-F246DBB06CAB}" type="presParOf" srcId="{93CB91C0-732A-4AB7-9880-6925050DE1E0}" destId="{B050B766-2EAB-4A0A-8867-2D59D9EE64A7}" srcOrd="1" destOrd="0" presId="urn:microsoft.com/office/officeart/2005/8/layout/hList7"/>
    <dgm:cxn modelId="{232F7BC7-C2F7-40B1-908F-E96B336805C2}" type="presParOf" srcId="{93CB91C0-732A-4AB7-9880-6925050DE1E0}" destId="{87ABBFFA-C329-4302-84A4-74DF51A1BA26}" srcOrd="2" destOrd="0" presId="urn:microsoft.com/office/officeart/2005/8/layout/hList7"/>
    <dgm:cxn modelId="{C982EE4F-FE7C-4DCB-8E01-297ADE4048D6}" type="presParOf" srcId="{93CB91C0-732A-4AB7-9880-6925050DE1E0}" destId="{EC6C6466-2F0D-4838-9A31-9F040D367D56}" srcOrd="3" destOrd="0" presId="urn:microsoft.com/office/officeart/2005/8/layout/hList7"/>
    <dgm:cxn modelId="{65F5F070-ABA9-4324-A94C-B1EE6344F5A5}" type="presParOf" srcId="{69F56219-0137-4CE3-9F3B-81E4334F8ADA}" destId="{4E152704-6226-4C31-823F-099D572745FA}" srcOrd="1" destOrd="0" presId="urn:microsoft.com/office/officeart/2005/8/layout/hList7"/>
    <dgm:cxn modelId="{EB7EBD44-610D-4033-8E69-107081CA3B34}" type="presParOf" srcId="{69F56219-0137-4CE3-9F3B-81E4334F8ADA}" destId="{36D959E5-057C-4F32-A489-6C46A942520A}" srcOrd="2" destOrd="0" presId="urn:microsoft.com/office/officeart/2005/8/layout/hList7"/>
    <dgm:cxn modelId="{863F2E45-CD70-4140-BAC2-4B67F20BD209}" type="presParOf" srcId="{36D959E5-057C-4F32-A489-6C46A942520A}" destId="{5613C85E-0E26-4758-B14B-FD68D2B5642B}" srcOrd="0" destOrd="0" presId="urn:microsoft.com/office/officeart/2005/8/layout/hList7"/>
    <dgm:cxn modelId="{688E120B-8A27-4BDB-8D50-A924DA59B24C}" type="presParOf" srcId="{36D959E5-057C-4F32-A489-6C46A942520A}" destId="{31527B80-EF61-4B37-9B69-7139FFC35020}" srcOrd="1" destOrd="0" presId="urn:microsoft.com/office/officeart/2005/8/layout/hList7"/>
    <dgm:cxn modelId="{7FFBC696-48D1-4E13-80A8-3B05CB3D9968}" type="presParOf" srcId="{36D959E5-057C-4F32-A489-6C46A942520A}" destId="{0502D2AA-72C3-46F2-81E3-5D6D98483437}" srcOrd="2" destOrd="0" presId="urn:microsoft.com/office/officeart/2005/8/layout/hList7"/>
    <dgm:cxn modelId="{805C1E54-2D5D-4109-B33F-360490BEF120}" type="presParOf" srcId="{36D959E5-057C-4F32-A489-6C46A942520A}" destId="{3E721D66-3CC5-4331-A9D7-B0AF0AB7A377}" srcOrd="3" destOrd="0" presId="urn:microsoft.com/office/officeart/2005/8/layout/hList7"/>
    <dgm:cxn modelId="{D07BB3A4-D2E0-48EA-9563-FE5683194CDD}" type="presParOf" srcId="{69F56219-0137-4CE3-9F3B-81E4334F8ADA}" destId="{D02955FA-2544-4C6F-9ED6-54919FFEF500}" srcOrd="3" destOrd="0" presId="urn:microsoft.com/office/officeart/2005/8/layout/hList7"/>
    <dgm:cxn modelId="{AFA174A5-9145-4685-9515-59623882ED2A}" type="presParOf" srcId="{69F56219-0137-4CE3-9F3B-81E4334F8ADA}" destId="{C9A853ED-4E41-477A-8FAA-B526298C7C53}" srcOrd="4" destOrd="0" presId="urn:microsoft.com/office/officeart/2005/8/layout/hList7"/>
    <dgm:cxn modelId="{4EA1A03C-1B45-424D-BC23-2EDEA10679B6}" type="presParOf" srcId="{C9A853ED-4E41-477A-8FAA-B526298C7C53}" destId="{9ACA33AE-5BF2-4D49-A8C2-3E823F21DFE0}" srcOrd="0" destOrd="0" presId="urn:microsoft.com/office/officeart/2005/8/layout/hList7"/>
    <dgm:cxn modelId="{0AB0D46D-8C87-4E45-9203-75D7DB7BFD4C}" type="presParOf" srcId="{C9A853ED-4E41-477A-8FAA-B526298C7C53}" destId="{B1770D37-5EC1-469F-AF9B-4CFA37E70D4A}" srcOrd="1" destOrd="0" presId="urn:microsoft.com/office/officeart/2005/8/layout/hList7"/>
    <dgm:cxn modelId="{0A920164-3F8C-41D8-9EFC-C3C195238FB9}" type="presParOf" srcId="{C9A853ED-4E41-477A-8FAA-B526298C7C53}" destId="{D3CF1A6D-BADB-4D60-8A6D-947EC21D5B43}" srcOrd="2" destOrd="0" presId="urn:microsoft.com/office/officeart/2005/8/layout/hList7"/>
    <dgm:cxn modelId="{24D00D91-AC07-49A8-BFEA-6EF032394C12}" type="presParOf" srcId="{C9A853ED-4E41-477A-8FAA-B526298C7C53}" destId="{C47A2382-B56C-4EE4-9450-9886057A51F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F56AD1-DF6B-4867-A322-6043AA8F3C43}">
      <dsp:nvSpPr>
        <dsp:cNvPr id="0" name=""/>
        <dsp:cNvSpPr/>
      </dsp:nvSpPr>
      <dsp:spPr>
        <a:xfrm>
          <a:off x="3203734" y="-14013"/>
          <a:ext cx="1984849" cy="1221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Self-Assessment and Goal Setting</a:t>
          </a:r>
          <a:endParaRPr lang="en-US" sz="1800" kern="1200" dirty="0"/>
        </a:p>
      </dsp:txBody>
      <dsp:txXfrm>
        <a:off x="3263343" y="45596"/>
        <a:ext cx="1865631" cy="1101878"/>
      </dsp:txXfrm>
    </dsp:sp>
    <dsp:sp modelId="{22FB7824-7B73-497D-8054-379EE90FA9E6}">
      <dsp:nvSpPr>
        <dsp:cNvPr id="0" name=""/>
        <dsp:cNvSpPr/>
      </dsp:nvSpPr>
      <dsp:spPr>
        <a:xfrm>
          <a:off x="2551760" y="505434"/>
          <a:ext cx="3089772" cy="3089772"/>
        </a:xfrm>
        <a:custGeom>
          <a:avLst/>
          <a:gdLst/>
          <a:ahLst/>
          <a:cxnLst/>
          <a:rect l="0" t="0" r="0" b="0"/>
          <a:pathLst>
            <a:path>
              <a:moveTo>
                <a:pt x="2785396" y="624120"/>
              </a:moveTo>
              <a:arcTo wR="1544886" hR="1544886" stAng="19404925" swAng="1580169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F880B091-3996-4591-9642-B5F71B2A0042}">
      <dsp:nvSpPr>
        <dsp:cNvPr id="0" name=""/>
        <dsp:cNvSpPr/>
      </dsp:nvSpPr>
      <dsp:spPr>
        <a:xfrm>
          <a:off x="4688110" y="2001558"/>
          <a:ext cx="1782548" cy="1158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Formative Evaluation</a:t>
          </a:r>
          <a:endParaRPr lang="en-US" sz="1800" kern="1200" dirty="0"/>
        </a:p>
      </dsp:txBody>
      <dsp:txXfrm>
        <a:off x="4744671" y="2058119"/>
        <a:ext cx="1669426" cy="1045534"/>
      </dsp:txXfrm>
    </dsp:sp>
    <dsp:sp modelId="{8367DC91-6AE8-4E8C-B2FF-492C1E6417ED}">
      <dsp:nvSpPr>
        <dsp:cNvPr id="0" name=""/>
        <dsp:cNvSpPr/>
      </dsp:nvSpPr>
      <dsp:spPr>
        <a:xfrm>
          <a:off x="2682019" y="440257"/>
          <a:ext cx="3089772" cy="3089772"/>
        </a:xfrm>
        <a:custGeom>
          <a:avLst/>
          <a:gdLst/>
          <a:ahLst/>
          <a:cxnLst/>
          <a:rect l="0" t="0" r="0" b="0"/>
          <a:pathLst>
            <a:path>
              <a:moveTo>
                <a:pt x="2212470" y="2938086"/>
              </a:moveTo>
              <a:arcTo wR="1544886" hR="1544886" stAng="3863851" swAng="3072365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1597D0C2-516F-4830-8DA8-29DE00EEF2EB}">
      <dsp:nvSpPr>
        <dsp:cNvPr id="0" name=""/>
        <dsp:cNvSpPr/>
      </dsp:nvSpPr>
      <dsp:spPr>
        <a:xfrm>
          <a:off x="1966980" y="2001538"/>
          <a:ext cx="1782548" cy="1158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Final Summative Evaluation</a:t>
          </a:r>
          <a:endParaRPr lang="en-US" sz="1800" kern="1200" dirty="0"/>
        </a:p>
      </dsp:txBody>
      <dsp:txXfrm>
        <a:off x="2023541" y="2058099"/>
        <a:ext cx="1669426" cy="1045534"/>
      </dsp:txXfrm>
    </dsp:sp>
    <dsp:sp modelId="{E53D037C-EC4E-41B9-9FEC-482F46264DBE}">
      <dsp:nvSpPr>
        <dsp:cNvPr id="0" name=""/>
        <dsp:cNvSpPr/>
      </dsp:nvSpPr>
      <dsp:spPr>
        <a:xfrm>
          <a:off x="2794895" y="459505"/>
          <a:ext cx="3089772" cy="3089772"/>
        </a:xfrm>
        <a:custGeom>
          <a:avLst/>
          <a:gdLst/>
          <a:ahLst/>
          <a:cxnLst/>
          <a:rect l="0" t="0" r="0" b="0"/>
          <a:pathLst>
            <a:path>
              <a:moveTo>
                <a:pt x="16663" y="1318595"/>
              </a:moveTo>
              <a:arcTo wR="1544886" hR="1544886" stAng="11305370" swAng="1555352"/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tailEnd type="arrow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0C12D-DBD2-4374-A743-8A946AD24232}">
      <dsp:nvSpPr>
        <dsp:cNvPr id="0" name=""/>
        <dsp:cNvSpPr/>
      </dsp:nvSpPr>
      <dsp:spPr>
        <a:xfrm>
          <a:off x="-4218957" y="-647340"/>
          <a:ext cx="5026894" cy="5026894"/>
        </a:xfrm>
        <a:prstGeom prst="blockArc">
          <a:avLst>
            <a:gd name="adj1" fmla="val 18900000"/>
            <a:gd name="adj2" fmla="val 2700000"/>
            <a:gd name="adj3" fmla="val 430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89211-D1F6-4EA9-A102-2932F33456E9}">
      <dsp:nvSpPr>
        <dsp:cNvPr id="0" name=""/>
        <dsp:cNvSpPr/>
      </dsp:nvSpPr>
      <dsp:spPr>
        <a:xfrm>
          <a:off x="423298" y="286932"/>
          <a:ext cx="7751592" cy="57416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74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Structural?</a:t>
          </a:r>
          <a:endParaRPr lang="en-US" sz="3100" kern="1200" dirty="0"/>
        </a:p>
      </dsp:txBody>
      <dsp:txXfrm>
        <a:off x="423298" y="286932"/>
        <a:ext cx="7751592" cy="574163"/>
      </dsp:txXfrm>
    </dsp:sp>
    <dsp:sp modelId="{FE56A38C-5389-4B1C-BA9C-ACC5495950E3}">
      <dsp:nvSpPr>
        <dsp:cNvPr id="0" name=""/>
        <dsp:cNvSpPr/>
      </dsp:nvSpPr>
      <dsp:spPr>
        <a:xfrm>
          <a:off x="64445" y="215162"/>
          <a:ext cx="717704" cy="717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33B657-F9F8-49BE-80BB-F1BDCBFE1037}">
      <dsp:nvSpPr>
        <dsp:cNvPr id="0" name=""/>
        <dsp:cNvSpPr/>
      </dsp:nvSpPr>
      <dsp:spPr>
        <a:xfrm>
          <a:off x="752479" y="1148327"/>
          <a:ext cx="7422411" cy="574163"/>
        </a:xfrm>
        <a:prstGeom prst="rect">
          <a:avLst/>
        </a:prstGeom>
        <a:solidFill>
          <a:schemeClr val="accent3">
            <a:hueOff val="4326400"/>
            <a:satOff val="-11235"/>
            <a:lumOff val="-20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74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Cultural?</a:t>
          </a:r>
          <a:endParaRPr lang="en-US" sz="3100" kern="1200" dirty="0"/>
        </a:p>
      </dsp:txBody>
      <dsp:txXfrm>
        <a:off x="752479" y="1148327"/>
        <a:ext cx="7422411" cy="574163"/>
      </dsp:txXfrm>
    </dsp:sp>
    <dsp:sp modelId="{8EE44A57-DCB6-45F0-8DE5-9C4B3DE7EC4E}">
      <dsp:nvSpPr>
        <dsp:cNvPr id="0" name=""/>
        <dsp:cNvSpPr/>
      </dsp:nvSpPr>
      <dsp:spPr>
        <a:xfrm>
          <a:off x="393627" y="1076556"/>
          <a:ext cx="717704" cy="717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326400"/>
              <a:satOff val="-11235"/>
              <a:lumOff val="-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4BC92-52A2-4C32-A8B1-DB227F6C37D4}">
      <dsp:nvSpPr>
        <dsp:cNvPr id="0" name=""/>
        <dsp:cNvSpPr/>
      </dsp:nvSpPr>
      <dsp:spPr>
        <a:xfrm>
          <a:off x="752479" y="2009722"/>
          <a:ext cx="7422411" cy="574163"/>
        </a:xfrm>
        <a:prstGeom prst="rect">
          <a:avLst/>
        </a:prstGeom>
        <a:solidFill>
          <a:schemeClr val="accent3">
            <a:hueOff val="8652799"/>
            <a:satOff val="-22469"/>
            <a:lumOff val="-40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74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Technical?	</a:t>
          </a:r>
          <a:endParaRPr lang="en-US" sz="3100" kern="1200" dirty="0"/>
        </a:p>
      </dsp:txBody>
      <dsp:txXfrm>
        <a:off x="752479" y="2009722"/>
        <a:ext cx="7422411" cy="574163"/>
      </dsp:txXfrm>
    </dsp:sp>
    <dsp:sp modelId="{49E9D1C7-EE6C-43D1-AB89-6E00D30D70CB}">
      <dsp:nvSpPr>
        <dsp:cNvPr id="0" name=""/>
        <dsp:cNvSpPr/>
      </dsp:nvSpPr>
      <dsp:spPr>
        <a:xfrm>
          <a:off x="393627" y="1937951"/>
          <a:ext cx="717704" cy="717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652799"/>
              <a:satOff val="-22469"/>
              <a:lumOff val="-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09172-0E78-4BCF-AA03-03CBA334EC5C}">
      <dsp:nvSpPr>
        <dsp:cNvPr id="0" name=""/>
        <dsp:cNvSpPr/>
      </dsp:nvSpPr>
      <dsp:spPr>
        <a:xfrm>
          <a:off x="423298" y="2871116"/>
          <a:ext cx="7751592" cy="574163"/>
        </a:xfrm>
        <a:prstGeom prst="rect">
          <a:avLst/>
        </a:prstGeom>
        <a:solidFill>
          <a:schemeClr val="accent3">
            <a:hueOff val="12979199"/>
            <a:satOff val="-33704"/>
            <a:lumOff val="-6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5742" tIns="78740" rIns="78740" bIns="7874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Fiscal?</a:t>
          </a:r>
          <a:endParaRPr lang="en-US" sz="3100" kern="1200" dirty="0"/>
        </a:p>
      </dsp:txBody>
      <dsp:txXfrm>
        <a:off x="423298" y="2871116"/>
        <a:ext cx="7751592" cy="574163"/>
      </dsp:txXfrm>
    </dsp:sp>
    <dsp:sp modelId="{BFB1A117-41B5-48A8-ABBC-360CB4486432}">
      <dsp:nvSpPr>
        <dsp:cNvPr id="0" name=""/>
        <dsp:cNvSpPr/>
      </dsp:nvSpPr>
      <dsp:spPr>
        <a:xfrm>
          <a:off x="64445" y="2799346"/>
          <a:ext cx="717704" cy="7177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2979199"/>
              <a:satOff val="-33704"/>
              <a:lumOff val="-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27466" cy="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536" y="1"/>
            <a:ext cx="3027466" cy="3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011929"/>
            <a:ext cx="3027466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536" y="9011929"/>
            <a:ext cx="3027466" cy="271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BCAE3DC-170E-4613-A0CC-4BE6EC5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6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536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5325"/>
            <a:ext cx="4643438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652" y="4410395"/>
            <a:ext cx="5121701" cy="417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19202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ITC Franklin Gothic Std Bk Cd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536" y="8819202"/>
            <a:ext cx="3027466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243" tIns="46618" rIns="93243" bIns="4661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ITC Franklin Gothic Std Bk Cd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BA2C2E2-0E08-480B-A22D-C2F2EBF6A2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49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ITC Franklin Gothic Std Bk Cd"/>
        <a:ea typeface="ＭＳ Ｐゴシック" pitchFamily="-4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4799">
              <a:defRPr/>
            </a:pPr>
            <a:r>
              <a:rPr lang="en-US" dirty="0"/>
              <a:t>All of these materials may be used and adapted to fit the needs of the state or local context. If modifications are made to content, please use the following statement: </a:t>
            </a:r>
            <a:r>
              <a:rPr lang="en-US" i="1" dirty="0"/>
              <a:t>These materials have been adapted in whole or in part with permission from the Center on Great Teachers and Leaders</a:t>
            </a:r>
            <a:r>
              <a:rPr lang="en-US" dirty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53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91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79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946C6-0EB9-1D42-BAB9-98EFD343C7A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3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67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99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EC91B-B8E1-46CA-9C59-8FC7D0DA5F22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38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99">
              <a:defRPr/>
            </a:pP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592E9-547B-461F-8B32-DB5F0754D387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809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862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02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45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912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026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98"/>
              </a:spcBef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48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0D741-44B3-4BC9-A76B-94A843254F09}" type="slidenum">
              <a:rPr lang="en-US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99">
              <a:defRPr/>
            </a:pPr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912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799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6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3728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102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792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621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0C497-F5FB-41AB-ACEE-0603595E635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305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B946C6-0EB9-1D42-BAB9-98EFD343C7A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33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38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704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523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69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09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49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A2C2E2-0E08-480B-A22D-C2F2EBF6A2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549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5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130300"/>
            <a:ext cx="3972629" cy="46318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130300"/>
            <a:ext cx="3972629" cy="46318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139700"/>
            <a:ext cx="8224837" cy="74628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37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39700"/>
            <a:ext cx="3972629" cy="5622471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9" y="132100"/>
            <a:ext cx="4000726" cy="5659100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72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93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R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46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2055813"/>
            <a:ext cx="8224837" cy="351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04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9" y="1104901"/>
            <a:ext cx="7351711" cy="36449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63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28800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117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51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28800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1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576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44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799"/>
            <a:ext cx="3977640" cy="4078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828799"/>
            <a:ext cx="3977640" cy="4078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300" y="6395553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  <a:latin typeface="+mj-lt"/>
                <a:ea typeface="ＭＳ Ｐゴシック" pitchFamily="43" charset="-128"/>
                <a:cs typeface="ＭＳ Ｐゴシック" pitchFamily="43" charset="-128"/>
              </a:defRPr>
            </a:lvl1pPr>
          </a:lstStyle>
          <a:p>
            <a:pPr>
              <a:defRPr/>
            </a:pPr>
            <a:fld id="{098116F9-C2CA-4644-9E4C-D61EDB5849E6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18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0909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811" y="905710"/>
            <a:ext cx="8228413" cy="178510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7388" y="2938998"/>
            <a:ext cx="8224837" cy="248683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 marL="0" indent="0">
              <a:defRPr sz="160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82705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572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28800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848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778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28800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946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51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799"/>
            <a:ext cx="3977640" cy="4078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828799"/>
            <a:ext cx="3977640" cy="4078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300" y="6395553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  <a:latin typeface="+mj-lt"/>
                <a:ea typeface="ＭＳ Ｐゴシック" pitchFamily="43" charset="-128"/>
                <a:cs typeface="ＭＳ Ｐゴシック" pitchFamily="43" charset="-128"/>
              </a:defRPr>
            </a:lvl1pPr>
          </a:lstStyle>
          <a:p>
            <a:pPr>
              <a:defRPr/>
            </a:pPr>
            <a:fld id="{098116F9-C2CA-4644-9E4C-D61EDB5849E6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15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28800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28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2055813"/>
            <a:ext cx="8224837" cy="351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130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fld id="{F3477EC8-074D-41C4-94AE-E9EA7CEEA348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181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388" y="1828800"/>
            <a:ext cx="8224837" cy="3732737"/>
          </a:xfrm>
        </p:spPr>
        <p:txBody>
          <a:bodyPr/>
          <a:lstStyle>
            <a:lvl1pPr marL="0" indent="0">
              <a:buNone/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 marL="230188" indent="-230188">
              <a:buFont typeface="Arial" pitchFamily="34" charset="0"/>
              <a:buChar char="•"/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2pPr>
            <a:lvl3pPr marL="465138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3pPr>
            <a:lvl4pPr marL="6858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4pPr>
            <a:lvl5pPr marL="9128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5pPr>
            <a:lvl6pPr marL="11461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374775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600200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1827213" indent="-228600">
              <a:defRPr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</a:p>
          <a:p>
            <a:pPr lvl="3"/>
            <a:r>
              <a:rPr lang="en-US" dirty="0" smtClean="0"/>
              <a:t> </a:t>
            </a:r>
          </a:p>
          <a:p>
            <a:pPr lvl="4"/>
            <a:r>
              <a:rPr lang="en-US" dirty="0" smtClean="0"/>
              <a:t> </a:t>
            </a:r>
          </a:p>
          <a:p>
            <a:pPr lvl="5"/>
            <a:r>
              <a:rPr lang="en-US" dirty="0" smtClean="0"/>
              <a:t> </a:t>
            </a:r>
          </a:p>
          <a:p>
            <a:pPr lvl="6"/>
            <a:r>
              <a:rPr lang="en-US" dirty="0" smtClean="0"/>
              <a:t> </a:t>
            </a:r>
          </a:p>
          <a:p>
            <a:pPr lvl="7"/>
            <a:r>
              <a:rPr lang="en-US" dirty="0" smtClean="0"/>
              <a:t> </a:t>
            </a:r>
          </a:p>
          <a:p>
            <a:pPr lvl="8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819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323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28800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0036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2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799"/>
            <a:ext cx="3977640" cy="4078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828799"/>
            <a:ext cx="3977640" cy="4078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4414" y="6366525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  <a:latin typeface="+mj-lt"/>
                <a:ea typeface="ＭＳ Ｐゴシック" pitchFamily="43" charset="-128"/>
                <a:cs typeface="ＭＳ Ｐゴシック" pitchFamily="43" charset="-128"/>
              </a:defRPr>
            </a:lvl1pPr>
          </a:lstStyle>
          <a:p>
            <a:pPr>
              <a:defRPr/>
            </a:pPr>
            <a:fld id="{098116F9-C2CA-4644-9E4C-D61EDB5849E6}" type="slidenum">
              <a:rPr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3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vid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 wrap="none"/>
          <a:lstStyle>
            <a:lvl1pPr>
              <a:defRPr sz="1000"/>
            </a:lvl1pPr>
          </a:lstStyle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34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87388" y="2055813"/>
            <a:ext cx="8224837" cy="351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idx="1"/>
          </p:nvPr>
        </p:nvSpPr>
        <p:spPr bwMode="gray">
          <a:xfrm>
            <a:off x="687388" y="608999"/>
            <a:ext cx="7322684" cy="298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1828800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 bwMode="gray">
          <a:xfrm>
            <a:off x="4939596" y="1828800"/>
            <a:ext cx="397262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4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</p:spPr>
        <p:txBody>
          <a:bodyPr wrap="none" anchor="b" anchorCtr="0"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799"/>
            <a:ext cx="3977640" cy="4078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760" y="1828799"/>
            <a:ext cx="3977640" cy="40782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8300" y="6395553"/>
            <a:ext cx="781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100">
                <a:solidFill>
                  <a:schemeClr val="bg1"/>
                </a:solidFill>
                <a:latin typeface="+mj-lt"/>
                <a:ea typeface="ＭＳ Ｐゴシック" pitchFamily="43" charset="-128"/>
                <a:cs typeface="ＭＳ Ｐゴシック" pitchFamily="43" charset="-128"/>
              </a:defRPr>
            </a:lvl1pPr>
          </a:lstStyle>
          <a:p>
            <a:pPr>
              <a:defRPr/>
            </a:pPr>
            <a:fld id="{098116F9-C2CA-4644-9E4C-D61EDB5849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78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230187" indent="0">
              <a:buNone/>
              <a:defRPr/>
            </a:lvl2pPr>
            <a:lvl3pPr marL="458788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  <a:lvl6pPr marL="2286000" indent="0">
              <a:buNone/>
              <a:defRPr/>
            </a:lvl6pPr>
            <a:lvl7pPr marL="2743200" indent="0">
              <a:buNone/>
              <a:defRPr/>
            </a:lvl7pPr>
            <a:lvl8pPr marL="3200400" indent="0">
              <a:buNone/>
              <a:defRPr/>
            </a:lvl8pPr>
            <a:lvl9pPr marL="3657600" indent="0">
              <a:buNone/>
              <a:defRPr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8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</p:spPr>
        <p:txBody>
          <a:bodyPr wrap="none" anchor="b" anchorCtr="0"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683663" y="885988"/>
            <a:ext cx="8460337" cy="1"/>
          </a:xfrm>
          <a:prstGeom prst="line">
            <a:avLst/>
          </a:prstGeom>
          <a:ln w="63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1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11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9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10 GTL PPT Template_Divider_MAR2013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A8B8B9-B651-4439-A868-E8F04EF814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272314" y="1"/>
            <a:ext cx="2973483" cy="2295431"/>
            <a:chOff x="6272314" y="1"/>
            <a:chExt cx="2973483" cy="2295431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6272314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557886" y="1143152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>
              <a:off x="6424584" y="1719416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7187894" y="568291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6493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3" r:id="rId1"/>
    <p:sldLayoutId id="2147484375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10 GTL PPT Template_Divider_MAR20133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72314" y="1"/>
            <a:ext cx="2973483" cy="2295431"/>
            <a:chOff x="6272314" y="1"/>
            <a:chExt cx="2973483" cy="2295431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6272314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557886" y="1143152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>
              <a:off x="6424584" y="1719416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7187894" y="568291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390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1" r:id="rId1"/>
    <p:sldLayoutId id="2147484362" r:id="rId2"/>
    <p:sldLayoutId id="2147484363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28800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9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10 GTL PPT Template_Divider_MAR2013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72314" y="1"/>
            <a:ext cx="2973483" cy="2295431"/>
            <a:chOff x="6272314" y="1"/>
            <a:chExt cx="2973483" cy="2295431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6272314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557886" y="1143152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>
              <a:off x="6424584" y="1719416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7187894" y="568291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4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2" r:id="rId1"/>
    <p:sldLayoutId id="2147484373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Contact_MAR201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8" y="608999"/>
            <a:ext cx="7322684" cy="2980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67287" y="-25399"/>
            <a:ext cx="2376714" cy="5577840"/>
            <a:chOff x="6767286" y="0"/>
            <a:chExt cx="2480771" cy="5602895"/>
          </a:xfrm>
        </p:grpSpPr>
        <p:sp>
          <p:nvSpPr>
            <p:cNvPr id="10" name="Rectangle 9"/>
            <p:cNvSpPr/>
            <p:nvPr/>
          </p:nvSpPr>
          <p:spPr>
            <a:xfrm rot="16200000">
              <a:off x="6063618" y="2994225"/>
              <a:ext cx="4641325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67286" y="0"/>
              <a:ext cx="24785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161514" y="2510527"/>
              <a:ext cx="5597070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100786" y="568291"/>
              <a:ext cx="1145010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1795" y="4766782"/>
            <a:ext cx="719648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i="1" dirty="0" smtClean="0">
                <a:solidFill>
                  <a:srgbClr val="9BC0D1"/>
                </a:solidFill>
              </a:rPr>
              <a:t>Advancing state efforts to grow, respect, and retain great teachers and leaders for all students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79015" y="4850789"/>
            <a:ext cx="395828" cy="288371"/>
          </a:xfrm>
          <a:prstGeom prst="triangle">
            <a:avLst/>
          </a:prstGeom>
          <a:gradFill>
            <a:gsLst>
              <a:gs pos="0">
                <a:srgbClr val="009CDE">
                  <a:alpha val="61000"/>
                </a:srgbClr>
              </a:gs>
              <a:gs pos="100000">
                <a:srgbClr val="009CDE">
                  <a:alpha val="16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f_logo_30x3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" y="3763313"/>
            <a:ext cx="342900" cy="3429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8" name="Picture 7" descr="twitter-bird-white-on-blue_30x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36" y="4225149"/>
            <a:ext cx="342900" cy="3429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12498" y="3789153"/>
            <a:ext cx="3431952" cy="83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www.facebook.com/gtlcenter</a:t>
            </a:r>
          </a:p>
          <a:p>
            <a:pPr>
              <a:spcBef>
                <a:spcPts val="1500"/>
              </a:spcBef>
            </a:pPr>
            <a:r>
              <a:rPr lang="en-US" sz="1800" dirty="0" smtClean="0">
                <a:solidFill>
                  <a:srgbClr val="FFFFFF"/>
                </a:solidFill>
              </a:rPr>
              <a:t>www.twitter.com/gtlcenter</a:t>
            </a:r>
            <a:endParaRPr lang="en-US" sz="1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14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28800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298" r:id="rId2"/>
    <p:sldLayoutId id="2147484318" r:id="rId3"/>
    <p:sldLayoutId id="2147484301" r:id="rId4"/>
    <p:sldLayoutId id="214748432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38"/>
          <a:stretch/>
        </p:blipFill>
        <p:spPr>
          <a:xfrm>
            <a:off x="0" y="5907054"/>
            <a:ext cx="9144000" cy="950946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7553"/>
            <a:ext cx="8224837" cy="75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130300"/>
            <a:ext cx="8224837" cy="462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924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Contact_MAR201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8" y="2055814"/>
            <a:ext cx="7322684" cy="34703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6063618" y="2994225"/>
            <a:ext cx="4641325" cy="576016"/>
          </a:xfrm>
          <a:prstGeom prst="rect">
            <a:avLst/>
          </a:prstGeom>
          <a:gradFill>
            <a:gsLst>
              <a:gs pos="0">
                <a:srgbClr val="4C8C2B"/>
              </a:gs>
              <a:gs pos="100000">
                <a:srgbClr val="4C8C2B">
                  <a:alpha val="0"/>
                </a:srgb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767286" y="0"/>
            <a:ext cx="2478511" cy="576016"/>
          </a:xfrm>
          <a:prstGeom prst="rect">
            <a:avLst/>
          </a:prstGeom>
          <a:gradFill>
            <a:gsLst>
              <a:gs pos="0">
                <a:srgbClr val="009CDE">
                  <a:alpha val="0"/>
                </a:srgbClr>
              </a:gs>
              <a:gs pos="100000">
                <a:srgbClr val="009CDE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16200000">
            <a:off x="6161514" y="2510527"/>
            <a:ext cx="5597070" cy="576016"/>
          </a:xfrm>
          <a:prstGeom prst="rect">
            <a:avLst/>
          </a:prstGeom>
          <a:gradFill>
            <a:gsLst>
              <a:gs pos="0">
                <a:srgbClr val="642F6C">
                  <a:alpha val="0"/>
                </a:srgbClr>
              </a:gs>
              <a:gs pos="100000">
                <a:srgbClr val="642F6C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10800000">
            <a:off x="8100786" y="568291"/>
            <a:ext cx="1145010" cy="576016"/>
          </a:xfrm>
          <a:prstGeom prst="rect">
            <a:avLst/>
          </a:prstGeom>
          <a:gradFill>
            <a:gsLst>
              <a:gs pos="0">
                <a:srgbClr val="D57800">
                  <a:alpha val="0"/>
                </a:srgbClr>
              </a:gs>
              <a:gs pos="100000">
                <a:srgbClr val="D57800"/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310 GTL PPT Template_Divider_MAR2013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3709988"/>
            <a:ext cx="8229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 algn="l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4529139"/>
            <a:ext cx="8229600" cy="1389062"/>
          </a:xfrm>
          <a:prstGeom prst="rect">
            <a:avLst/>
          </a:prstGeom>
        </p:spPr>
        <p:txBody>
          <a:bodyPr lIns="0" rIns="0"/>
          <a:lstStyle/>
          <a:p>
            <a:pPr marL="0" lvl="0" indent="0" eaLnBrk="0" fontAlgn="base" hangingPunct="0">
              <a:spcAft>
                <a:spcPct val="0"/>
              </a:spcAft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55130" y="6507316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1A8B8B9-B651-4439-A868-E8F04EF81465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72314" y="1"/>
            <a:ext cx="2973483" cy="2295431"/>
            <a:chOff x="6272314" y="1"/>
            <a:chExt cx="2973483" cy="2295431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6272314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7557886" y="1143152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 rot="10800000">
              <a:off x="6424584" y="1719416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 rot="10800000">
              <a:off x="7187894" y="568291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604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 smtClean="0">
          <a:solidFill>
            <a:schemeClr val="bg1"/>
          </a:solidFill>
          <a:latin typeface="+mj-lt"/>
          <a:ea typeface="ＭＳ Ｐゴシック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lang="en-US" sz="3200" kern="1200" smtClean="0">
          <a:solidFill>
            <a:schemeClr val="bg1">
              <a:lumMod val="75000"/>
            </a:schemeClr>
          </a:solidFill>
          <a:latin typeface="+mn-lt"/>
          <a:ea typeface="ＭＳ Ｐゴシック" charset="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800" kern="1200" smtClean="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800" kern="1200" dirty="0" smtClean="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Contact_MAR2013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 bwMode="gray">
          <a:xfrm>
            <a:off x="687388" y="1144309"/>
            <a:ext cx="7322684" cy="3652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767287" y="-25399"/>
            <a:ext cx="2376714" cy="5577840"/>
            <a:chOff x="6767286" y="0"/>
            <a:chExt cx="2480771" cy="5602895"/>
          </a:xfrm>
        </p:grpSpPr>
        <p:sp>
          <p:nvSpPr>
            <p:cNvPr id="10" name="Rectangle 9"/>
            <p:cNvSpPr/>
            <p:nvPr/>
          </p:nvSpPr>
          <p:spPr>
            <a:xfrm rot="16200000">
              <a:off x="6063618" y="2994225"/>
              <a:ext cx="4641325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67286" y="0"/>
              <a:ext cx="24785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161514" y="2510527"/>
              <a:ext cx="5597070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>
              <a:off x="8100786" y="568291"/>
              <a:ext cx="1145010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1795" y="4766782"/>
            <a:ext cx="7196485" cy="74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sz="1800" i="1" dirty="0" smtClean="0">
                <a:solidFill>
                  <a:srgbClr val="9BC0D1"/>
                </a:solidFill>
              </a:rPr>
              <a:t>Advancing state efforts to grow, respect, and retain great teachers and leaders for all students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79015" y="4850789"/>
            <a:ext cx="395828" cy="288371"/>
          </a:xfrm>
          <a:prstGeom prst="triangle">
            <a:avLst/>
          </a:prstGeom>
          <a:gradFill>
            <a:gsLst>
              <a:gs pos="0">
                <a:srgbClr val="009CDE">
                  <a:alpha val="61000"/>
                </a:srgbClr>
              </a:gs>
              <a:gs pos="100000">
                <a:srgbClr val="009CDE">
                  <a:alpha val="16000"/>
                </a:srgb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72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4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Franklin Gothic Demi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1pPr>
      <a:lvl2pPr marL="4572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2pPr>
      <a:lvl3pPr marL="9144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3pPr>
      <a:lvl4pPr marL="1371600" indent="0" algn="l" rtl="0" eaLnBrk="0" fontAlgn="base" hangingPunct="0">
        <a:spcBef>
          <a:spcPts val="0"/>
        </a:spcBef>
        <a:spcAft>
          <a:spcPts val="0"/>
        </a:spcAft>
        <a:buClr>
          <a:schemeClr val="tx2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4pPr>
      <a:lvl5pPr marL="1828800" indent="0" algn="l" rtl="0" eaLnBrk="0" fontAlgn="base" hangingPunct="0">
        <a:spcBef>
          <a:spcPts val="0"/>
        </a:spcBef>
        <a:spcAft>
          <a:spcPts val="0"/>
        </a:spcAft>
        <a:buClr>
          <a:srgbClr val="78A22F"/>
        </a:buClr>
        <a:buFont typeface="Arial" pitchFamily="34" charset="0"/>
        <a:buNone/>
        <a:defRPr sz="2000" kern="1200">
          <a:solidFill>
            <a:schemeClr val="bg1"/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28800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50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10 GTL PPT Template_Title_MAR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 bwMode="gray">
          <a:xfrm>
            <a:off x="5328340" y="6567844"/>
            <a:ext cx="3583885" cy="123111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270928" y="0"/>
            <a:ext cx="2973483" cy="2821214"/>
            <a:chOff x="6270928" y="0"/>
            <a:chExt cx="2973483" cy="2821214"/>
          </a:xfrm>
        </p:grpSpPr>
        <p:sp>
          <p:nvSpPr>
            <p:cNvPr id="7" name="Rectangle 6"/>
            <p:cNvSpPr/>
            <p:nvPr userDrawn="1"/>
          </p:nvSpPr>
          <p:spPr>
            <a:xfrm rot="10800000">
              <a:off x="6270928" y="1"/>
              <a:ext cx="2973483" cy="576016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 rot="10800000">
              <a:off x="7556499" y="574149"/>
              <a:ext cx="1687911" cy="576016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 rot="5400000">
              <a:off x="7538945" y="1122600"/>
              <a:ext cx="2821213" cy="576016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 rot="16200000">
              <a:off x="7347892" y="740944"/>
              <a:ext cx="2057903" cy="576016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gray">
          <a:xfrm>
            <a:off x="683811" y="1151931"/>
            <a:ext cx="8228417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3893" y="2935823"/>
            <a:ext cx="8228331" cy="256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Month 20XX</a:t>
            </a:r>
          </a:p>
        </p:txBody>
      </p:sp>
    </p:spTree>
    <p:extLst>
      <p:ext uri="{BB962C8B-B14F-4D97-AF65-F5344CB8AC3E}">
        <p14:creationId xmlns:p14="http://schemas.microsoft.com/office/powerpoint/2010/main" val="254905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2" r:id="rId1"/>
    <p:sldLayoutId id="2147484353" r:id="rId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Franklin Gothic Dem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Arial" pitchFamily="34" charset="0"/>
        </a:defRPr>
      </a:lvl1pPr>
      <a:lvl2pPr marL="457200" indent="-457200" algn="l" rtl="0" eaLnBrk="1" fontAlgn="base" hangingPunct="1">
        <a:spcBef>
          <a:spcPct val="20000"/>
        </a:spcBef>
        <a:spcAft>
          <a:spcPct val="0"/>
        </a:spcAft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914400" indent="-9144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0" indent="0" algn="l" rtl="0" eaLnBrk="1" fontAlgn="base" hangingPunct="1">
        <a:spcBef>
          <a:spcPct val="20000"/>
        </a:spcBef>
        <a:spcAft>
          <a:spcPct val="0"/>
        </a:spcAft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10 GTL PPT Template_Text_MAR2013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35440" cy="6926580"/>
          </a:xfrm>
          <a:prstGeom prst="rect">
            <a:avLst/>
          </a:prstGeom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gray">
          <a:xfrm>
            <a:off x="687388" y="121788"/>
            <a:ext cx="8224837" cy="148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87388" y="1828800"/>
            <a:ext cx="8224837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 bwMode="gray">
          <a:xfrm>
            <a:off x="8755131" y="6507316"/>
            <a:ext cx="157094" cy="153888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lvl1pPr>
              <a:defRPr lang="en-US" sz="1000" smtClean="0">
                <a:solidFill>
                  <a:schemeClr val="bg1">
                    <a:lumMod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</a:lstStyle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54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kern="1200" dirty="0">
          <a:solidFill>
            <a:schemeClr val="bg1">
              <a:lumMod val="65000"/>
            </a:schemeClr>
          </a:solidFill>
          <a:latin typeface="+mj-lt"/>
          <a:ea typeface="ＭＳ Ｐゴシック" charset="0"/>
          <a:cs typeface="Arial Narrow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F1419"/>
          </a:solidFill>
          <a:latin typeface="Franklin Gothic Demi" pitchFamily="34" charset="0"/>
          <a:ea typeface="ＭＳ Ｐゴシック" charset="0"/>
          <a:cs typeface="Franklin Gothic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FranklinGothic" pitchFamily="-48" charset="0"/>
        </a:defRPr>
      </a:lvl9pPr>
    </p:titleStyle>
    <p:bodyStyle>
      <a:lvl1pPr marL="233363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Wingdings" pitchFamily="2" charset="2"/>
        <a:buChar char="§"/>
        <a:defRPr sz="2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1pPr>
      <a:lvl2pPr marL="463550" indent="-233363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8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2pPr>
      <a:lvl3pPr marL="687388" indent="-228600" algn="l" defTabSz="914400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Franklin Gothic Book" pitchFamily="34" charset="0"/>
        <a:buChar char="–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SzPct val="75000"/>
        <a:buFont typeface="Courier New" pitchFamily="49" charset="0"/>
        <a:buChar char="o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»"/>
        <a:defRPr sz="1400" kern="1200">
          <a:solidFill>
            <a:schemeClr val="tx2">
              <a:lumMod val="75000"/>
            </a:schemeClr>
          </a:solidFill>
          <a:latin typeface="+mn-lt"/>
          <a:ea typeface="Arial" pitchFamily="34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600"/>
        </a:spcBef>
        <a:spcAft>
          <a:spcPts val="0"/>
        </a:spcAft>
        <a:buClr>
          <a:schemeClr val="bg1">
            <a:lumMod val="65000"/>
          </a:schemeClr>
        </a:buClr>
        <a:buFont typeface="Arial" pitchFamily="34" charset="0"/>
        <a:buChar char="•"/>
        <a:defRPr sz="1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sites/default/files/docs/HighQualityProfessionalDevelopment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vimeo.com/84709443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tlcenter.org/sites/default/files/docs/HighQualityProfessionalDevelopment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5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4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tlcenter.org/sites/default/files/docs/LinkingTeacherEval.pdf" TargetMode="External"/><Relationship Id="rId3" Type="http://schemas.openxmlformats.org/officeDocument/2006/relationships/hyperlink" Target="http://commons.carnegiefoundation.org/wp-content/uploads/2013/08/BRIEF_Feedback-for-Teachers.pdf" TargetMode="External"/><Relationship Id="rId7" Type="http://schemas.openxmlformats.org/officeDocument/2006/relationships/hyperlink" Target="http://www.gtlcenter.org/sites/default/files/docs/HighQualityProfessionalDevelopment.pdf" TargetMode="External"/><Relationship Id="rId2" Type="http://schemas.openxmlformats.org/officeDocument/2006/relationships/hyperlink" Target="http://www.doe.mass.edu/edeval/training/modules/M3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gtlcenter.org/sites/default/files/docs/GeneratingTeachingEffectiveness.pdf" TargetMode="External"/><Relationship Id="rId5" Type="http://schemas.openxmlformats.org/officeDocument/2006/relationships/hyperlink" Target="http://bloomboard.com/schools" TargetMode="External"/><Relationship Id="rId4" Type="http://schemas.openxmlformats.org/officeDocument/2006/relationships/hyperlink" Target="http://ies.ed.gov/ncee/edlabs/regions/pacific/pdf/REL_2013001.pd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mailto:Evaluation@education.ohio.gov" TargetMode="Externa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82211" y="1890509"/>
            <a:ext cx="8228413" cy="2308324"/>
          </a:xfrm>
        </p:spPr>
        <p:txBody>
          <a:bodyPr/>
          <a:lstStyle/>
          <a:p>
            <a:r>
              <a:rPr lang="en-US" dirty="0" smtClean="0"/>
              <a:t>Using Ohio Teacher Evaluation Data to Inform Professional Learning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body" sz="quarter" idx="12"/>
          </p:nvPr>
        </p:nvSpPr>
        <p:spPr>
          <a:xfrm>
            <a:off x="687388" y="3551751"/>
            <a:ext cx="8224837" cy="1694823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lvl="1" indent="0">
              <a:spcBef>
                <a:spcPts val="600"/>
              </a:spcBef>
            </a:pPr>
            <a:r>
              <a:rPr lang="en-US" dirty="0" smtClean="0"/>
              <a:t> </a:t>
            </a:r>
            <a:endParaRPr lang="en-US" dirty="0"/>
          </a:p>
          <a:p>
            <a:pPr lvl="2">
              <a:spcBef>
                <a:spcPts val="1000"/>
              </a:spcBef>
              <a:spcAft>
                <a:spcPts val="0"/>
              </a:spcAft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5883941" y="6567844"/>
            <a:ext cx="3028578" cy="110748"/>
          </a:xfrm>
          <a:prstGeom prst="rect">
            <a:avLst/>
          </a:prstGeom>
        </p:spPr>
        <p:txBody>
          <a:bodyPr/>
          <a:lstStyle/>
          <a:p>
            <a:r>
              <a:rPr lang="en-US" sz="800" b="1" dirty="0" smtClean="0">
                <a:solidFill>
                  <a:schemeClr val="bg2"/>
                </a:solidFill>
                <a:latin typeface="Arial Narrow" panose="020B0606020202030204" pitchFamily="34" charset="0"/>
              </a:rPr>
              <a:t>Copyright © 2014 American Institutes for Research. All rights reserved.</a:t>
            </a:r>
            <a:endParaRPr lang="en-US" sz="800" b="1" dirty="0">
              <a:solidFill>
                <a:schemeClr val="bg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93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76" y="2851316"/>
            <a:ext cx="5866232" cy="3114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Professional Growth in Educator Evaluations: Defined by State Guidance or</a:t>
            </a:r>
            <a:br>
              <a:rPr lang="en-US" sz="1600" b="1" dirty="0" smtClean="0"/>
            </a:br>
            <a:r>
              <a:rPr lang="en-US" sz="1600" b="1" dirty="0" smtClean="0"/>
              <a:t>Elementary and Secondary Education Act Waiver Applications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600" dirty="0" smtClean="0"/>
              <a:t>        </a:t>
            </a:r>
            <a:r>
              <a:rPr lang="en-US" sz="1400" dirty="0" smtClean="0"/>
              <a:t>= Professional Growth or Learning</a:t>
            </a:r>
          </a:p>
          <a:p>
            <a:pPr marL="0" indent="0">
              <a:buNone/>
            </a:pPr>
            <a:r>
              <a:rPr lang="en-US" sz="1200" dirty="0" smtClean="0"/>
              <a:t>           </a:t>
            </a:r>
            <a:r>
              <a:rPr lang="en-US" sz="1400" dirty="0" smtClean="0"/>
              <a:t>= Improvement Only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Picture: A Different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10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9636" y="2532314"/>
            <a:ext cx="333829" cy="228600"/>
          </a:xfrm>
          <a:prstGeom prst="rect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1198" y="2878078"/>
            <a:ext cx="333829" cy="2286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46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and Assumptions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16F9-C2CA-4644-9E4C-D61EDB5849E6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14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side of the room is designated “Strongly Agree,” </a:t>
            </a:r>
            <a:br>
              <a:rPr lang="en-US" dirty="0" smtClean="0"/>
            </a:br>
            <a:r>
              <a:rPr lang="en-US" dirty="0" smtClean="0"/>
              <a:t>and the other side of the room is designated</a:t>
            </a:r>
            <a:br>
              <a:rPr lang="en-US" dirty="0" smtClean="0"/>
            </a:br>
            <a:r>
              <a:rPr lang="en-US" dirty="0" smtClean="0"/>
              <a:t>“Strongly Disagree.”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As the statement is read, determine where your district falls on the continuum. Vote with your feet.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Turn to someone next to you. Share your rationale for why you chose this place on the continuum.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1: Human Continuum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1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0513" indent="-290513"/>
            <a:r>
              <a:rPr lang="en-US" dirty="0" smtClean="0"/>
              <a:t>As a group, brainstorm a list of types of professional learning (activities, designs, venues, modes of delivery) currently used in your state.</a:t>
            </a:r>
          </a:p>
          <a:p>
            <a:pPr marL="290513" indent="-290513">
              <a:spcBef>
                <a:spcPts val="1200"/>
              </a:spcBef>
            </a:pPr>
            <a:r>
              <a:rPr lang="en-US" dirty="0" smtClean="0"/>
              <a:t>Write these types on the chart paper provided.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2: Table Warm-Up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Content Placeholder 8"/>
          <p:cNvPicPr>
            <a:picLocks noGrp="1" noChangeAspect="1"/>
          </p:cNvPicPr>
          <p:nvPr>
            <p:ph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11272" y="1944872"/>
            <a:ext cx="3971925" cy="289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3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Effective </a:t>
            </a:r>
            <a:br>
              <a:rPr lang="en-US" dirty="0" smtClean="0"/>
            </a:br>
            <a:r>
              <a:rPr lang="en-US" dirty="0" smtClean="0"/>
              <a:t>Professional Learning?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5144" y="5359476"/>
            <a:ext cx="83069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solidFill>
                  <a:srgbClr val="000000"/>
                </a:solidFill>
              </a:rPr>
              <a:t>Adapted </a:t>
            </a:r>
            <a:r>
              <a:rPr lang="en-US" sz="1300" dirty="0" smtClean="0">
                <a:solidFill>
                  <a:srgbClr val="000000"/>
                </a:solidFill>
              </a:rPr>
              <a:t>from </a:t>
            </a:r>
            <a:r>
              <a:rPr lang="en-US" sz="1300" i="1" dirty="0" smtClean="0">
                <a:solidFill>
                  <a:srgbClr val="000000"/>
                </a:solidFill>
              </a:rPr>
              <a:t>High-Quality Professional Development </a:t>
            </a:r>
            <a:r>
              <a:rPr lang="en-US" sz="1300" i="1" dirty="0">
                <a:solidFill>
                  <a:srgbClr val="000000"/>
                </a:solidFill>
              </a:rPr>
              <a:t>for All Teachers</a:t>
            </a:r>
            <a:r>
              <a:rPr lang="en-US" sz="1300" i="1" dirty="0" smtClean="0">
                <a:solidFill>
                  <a:srgbClr val="000000"/>
                </a:solidFill>
              </a:rPr>
              <a:t>: Effectively </a:t>
            </a:r>
            <a:r>
              <a:rPr lang="en-US" sz="1300" i="1" dirty="0">
                <a:solidFill>
                  <a:srgbClr val="000000"/>
                </a:solidFill>
              </a:rPr>
              <a:t>Allocating </a:t>
            </a:r>
            <a:r>
              <a:rPr lang="en-US" sz="1300" i="1" dirty="0" smtClean="0">
                <a:solidFill>
                  <a:srgbClr val="000000"/>
                </a:solidFill>
              </a:rPr>
              <a:t>Resources</a:t>
            </a:r>
            <a:r>
              <a:rPr lang="en-US" sz="1300" dirty="0" smtClean="0">
                <a:solidFill>
                  <a:srgbClr val="000000"/>
                </a:solidFill>
              </a:rPr>
              <a:t> (</a:t>
            </a:r>
            <a:r>
              <a:rPr lang="en-US" sz="1300" dirty="0" smtClean="0">
                <a:solidFill>
                  <a:srgbClr val="000000"/>
                </a:solidFill>
                <a:hlinkClick r:id="rId3"/>
              </a:rPr>
              <a:t>http://www.gtlcenter.org/sites/default/files/docs/HighQualityProfessionalDevelopment.pdf</a:t>
            </a:r>
            <a:r>
              <a:rPr lang="en-US" sz="1300" dirty="0" smtClean="0">
                <a:solidFill>
                  <a:srgbClr val="000000"/>
                </a:solidFill>
              </a:rPr>
              <a:t>)</a:t>
            </a:r>
            <a:endParaRPr lang="en-US" sz="1300" b="1" u="sng" dirty="0"/>
          </a:p>
        </p:txBody>
      </p:sp>
      <p:grpSp>
        <p:nvGrpSpPr>
          <p:cNvPr id="9" name="Group 8"/>
          <p:cNvGrpSpPr/>
          <p:nvPr/>
        </p:nvGrpSpPr>
        <p:grpSpPr>
          <a:xfrm>
            <a:off x="1376363" y="4412307"/>
            <a:ext cx="6391275" cy="731193"/>
            <a:chOff x="1397143" y="4412307"/>
            <a:chExt cx="6391275" cy="731193"/>
          </a:xfrm>
        </p:grpSpPr>
        <p:sp>
          <p:nvSpPr>
            <p:cNvPr id="6" name="Left-Right Arrow 5"/>
            <p:cNvSpPr/>
            <p:nvPr/>
          </p:nvSpPr>
          <p:spPr>
            <a:xfrm>
              <a:off x="1397143" y="4412307"/>
              <a:ext cx="6391275" cy="731193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19745" y="4577848"/>
              <a:ext cx="51519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Ongoing, Embedded, and Differentiated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7" name="Picture 3" descr="C:\Users\dsorensen\AppData\Local\Microsoft\Windows\Temporary Internet Files\Content.IE5\K87D6HSO\MC900151525[1].wmf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29" y="2288346"/>
            <a:ext cx="1804111" cy="13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3170" y="3770486"/>
            <a:ext cx="2052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Collaborative</a:t>
            </a:r>
            <a:endParaRPr lang="en-US" dirty="0"/>
          </a:p>
        </p:txBody>
      </p:sp>
      <p:pic>
        <p:nvPicPr>
          <p:cNvPr id="1029" name="Picture 5" descr="C:\Users\dsorensen\AppData\Local\Microsoft\Windows\Temporary Internet Files\Content.IE5\SO51EI45\MC900389450[1].wmf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432" y="2042706"/>
            <a:ext cx="1581896" cy="15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338699" y="3770486"/>
            <a:ext cx="1767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Focused</a:t>
            </a:r>
            <a:endParaRPr lang="en-US" dirty="0"/>
          </a:p>
        </p:txBody>
      </p:sp>
      <p:pic>
        <p:nvPicPr>
          <p:cNvPr id="1030" name="Picture 6" descr="C:\Users\dsorensen\AppData\Local\Microsoft\Windows\Temporary Internet Files\Content.IE5\B2JVXWNR\MC900433868[1].png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294" y="1805252"/>
            <a:ext cx="2052828" cy="20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490293" y="3770486"/>
            <a:ext cx="166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88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generated list of professional learning activities, identify whether the activities are one of the following:</a:t>
            </a:r>
          </a:p>
          <a:p>
            <a:pPr lvl="1"/>
            <a:r>
              <a:rPr lang="en-US" sz="2000" dirty="0" smtClean="0"/>
              <a:t>Focused (on content and on teaching the content)</a:t>
            </a:r>
          </a:p>
          <a:p>
            <a:pPr lvl="1"/>
            <a:r>
              <a:rPr lang="en-US" sz="2000" dirty="0" smtClean="0"/>
              <a:t>Active</a:t>
            </a:r>
          </a:p>
          <a:p>
            <a:pPr lvl="1"/>
            <a:r>
              <a:rPr lang="en-US" sz="2000" dirty="0" smtClean="0"/>
              <a:t>Collaborative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Bonus: Draw a circle around activities that are differentiated; underline any activity that is ongoing throughout the year; and star (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r>
              <a:rPr lang="en-US" dirty="0" smtClean="0"/>
              <a:t>) any activity that is </a:t>
            </a:r>
            <a:br>
              <a:rPr lang="en-US" dirty="0" smtClean="0"/>
            </a:br>
            <a:r>
              <a:rPr lang="en-US" dirty="0" smtClean="0"/>
              <a:t>job embedded.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3: Table Warm-Up Revisited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943225" y="3803650"/>
            <a:ext cx="825046" cy="472622"/>
          </a:xfrm>
          <a:prstGeom prst="ellips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32100" y="4546600"/>
            <a:ext cx="13081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5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Definitions:</a:t>
            </a:r>
            <a:br>
              <a:rPr lang="en-US" dirty="0" smtClean="0"/>
            </a:br>
            <a:r>
              <a:rPr lang="en-US" dirty="0" smtClean="0"/>
              <a:t>Evaluation Data Use Cycle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8B8B9-B651-4439-A868-E8F04EF81465}" type="slidenum">
              <a:rPr>
                <a:solidFill>
                  <a:srgbClr val="FFFFFF">
                    <a:lumMod val="75000"/>
                  </a:srgbClr>
                </a:solidFill>
              </a:rPr>
              <a:pPr/>
              <a:t>16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98595551"/>
              </p:ext>
            </p:extLst>
          </p:nvPr>
        </p:nvGraphicFramePr>
        <p:xfrm>
          <a:off x="459582" y="2019300"/>
          <a:ext cx="8392318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810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527" y="1828800"/>
            <a:ext cx="8062774" cy="3852006"/>
          </a:xfrm>
        </p:spPr>
        <p:txBody>
          <a:bodyPr/>
          <a:lstStyle/>
          <a:p>
            <a:r>
              <a:rPr lang="en-US" dirty="0" smtClean="0"/>
              <a:t>Evaluation data provide evidence of individual teacher practice and performance collected throughout the evaluation cycle. </a:t>
            </a:r>
          </a:p>
          <a:p>
            <a:r>
              <a:rPr lang="en-US" dirty="0" smtClean="0"/>
              <a:t>Characteristics of evaluation data are as follows:</a:t>
            </a:r>
          </a:p>
          <a:p>
            <a:pPr lvl="1"/>
            <a:r>
              <a:rPr lang="en-US" sz="2000" dirty="0" smtClean="0"/>
              <a:t>May be quantitative (numbers) or qualitative (narrative statements).</a:t>
            </a:r>
          </a:p>
          <a:p>
            <a:pPr lvl="1"/>
            <a:r>
              <a:rPr lang="en-US" sz="2000" dirty="0" smtClean="0"/>
              <a:t>May include inputs (teacher actions and behaviors) and outcomes (student learning).</a:t>
            </a:r>
          </a:p>
          <a:p>
            <a:pPr lvl="1"/>
            <a:r>
              <a:rPr lang="en-US" sz="2000" dirty="0" smtClean="0"/>
              <a:t>Can be aggregated to the school, district, and state levels for further analysis.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Definitions: Evaluation Data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1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Shared </a:t>
            </a:r>
            <a:r>
              <a:rPr lang="en-US" dirty="0"/>
              <a:t>Definitions: </a:t>
            </a:r>
            <a:r>
              <a:rPr lang="en-US" dirty="0" smtClean="0"/>
              <a:t>Evaluation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18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6833810"/>
              </p:ext>
            </p:extLst>
          </p:nvPr>
        </p:nvGraphicFramePr>
        <p:xfrm>
          <a:off x="508000" y="1130300"/>
          <a:ext cx="835152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3670300"/>
                <a:gridCol w="22428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Sources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Evidence/Data Element</a:t>
                      </a:r>
                      <a:r>
                        <a:rPr lang="en-US" baseline="0" dirty="0" smtClean="0"/>
                        <a:t> Examples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Evaluation Data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Rubric-based</a:t>
                      </a:r>
                      <a:r>
                        <a:rPr lang="en-US" sz="17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o</a:t>
                      </a: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bservations of practice 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Percentage of students on task</a:t>
                      </a:r>
                    </a:p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Number of higher order questions</a:t>
                      </a:r>
                    </a:p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Narrative descriptions, running records</a:t>
                      </a:r>
                      <a:endParaRPr lang="en-US" sz="17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Performance</a:t>
                      </a:r>
                      <a:r>
                        <a:rPr lang="en-US" sz="17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r</a:t>
                      </a: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atings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Artifacts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Unit plans</a:t>
                      </a:r>
                    </a:p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Classroom newsletter</a:t>
                      </a:r>
                    </a:p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Student behavior plan</a:t>
                      </a:r>
                    </a:p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Team action-planning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Evidence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Assessments</a:t>
                      </a:r>
                      <a:r>
                        <a:rPr lang="en-US" sz="17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of student learning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marR="0" indent="-18288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>
                            <a:lumMod val="65000"/>
                          </a:schemeClr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Student work portfolio</a:t>
                      </a:r>
                    </a:p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Standardized tests</a:t>
                      </a:r>
                    </a:p>
                    <a:p>
                      <a:pPr marL="182880" indent="-182880" algn="l" defTabSz="914400" rtl="0" eaLnBrk="1" latinLnBrk="0" hangingPunct="1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Student performance assessments</a:t>
                      </a:r>
                      <a:endParaRPr lang="en-US" sz="17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2880" indent="-18288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Student learning objectives </a:t>
                      </a:r>
                    </a:p>
                    <a:p>
                      <a:pPr marL="182880" indent="-18288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ODE-approved vendor</a:t>
                      </a:r>
                      <a:r>
                        <a:rPr lang="en-US" sz="17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assessments</a:t>
                      </a:r>
                    </a:p>
                    <a:p>
                      <a:pPr marL="182880" indent="-18288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17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Value-added </a:t>
                      </a:r>
                      <a:endParaRPr lang="en-US" sz="17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76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Evaluation Data </a:t>
            </a:r>
            <a:br>
              <a:rPr lang="en-US" dirty="0" smtClean="0"/>
            </a:br>
            <a:r>
              <a:rPr lang="en-US" dirty="0" smtClean="0"/>
              <a:t>Inform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83640" y="1889964"/>
            <a:ext cx="8142860" cy="3827043"/>
            <a:chOff x="505840" y="1358482"/>
            <a:chExt cx="8461435" cy="4320425"/>
          </a:xfrm>
        </p:grpSpPr>
        <p:grpSp>
          <p:nvGrpSpPr>
            <p:cNvPr id="14" name="Group 13"/>
            <p:cNvGrpSpPr/>
            <p:nvPr/>
          </p:nvGrpSpPr>
          <p:grpSpPr>
            <a:xfrm>
              <a:off x="505840" y="1358482"/>
              <a:ext cx="8404690" cy="1303506"/>
              <a:chOff x="505840" y="1634254"/>
              <a:chExt cx="8404690" cy="130350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505840" y="1634254"/>
                <a:ext cx="2568099" cy="13035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Teacher Evaluation Data</a:t>
                </a:r>
                <a:endParaRPr lang="en-US" dirty="0"/>
              </a:p>
            </p:txBody>
          </p:sp>
          <p:sp>
            <p:nvSpPr>
              <p:cNvPr id="6" name="Right Arrow 5"/>
              <p:cNvSpPr/>
              <p:nvPr/>
            </p:nvSpPr>
            <p:spPr>
              <a:xfrm>
                <a:off x="3229579" y="1634254"/>
                <a:ext cx="2976667" cy="1303506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Self-Assessment</a:t>
                </a:r>
                <a:endParaRPr lang="en-US" sz="200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6342431" y="1634254"/>
                <a:ext cx="2568099" cy="1303506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Professional Learning</a:t>
                </a:r>
                <a:endParaRPr lang="en-US" dirty="0"/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515567" y="2843704"/>
              <a:ext cx="8404690" cy="1303506"/>
              <a:chOff x="502600" y="3148504"/>
              <a:chExt cx="8404690" cy="130350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502600" y="3148504"/>
                <a:ext cx="2568099" cy="13035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Teacher Evaluation Data</a:t>
                </a:r>
                <a:endParaRPr lang="en-US" dirty="0"/>
              </a:p>
            </p:txBody>
          </p:sp>
          <p:sp>
            <p:nvSpPr>
              <p:cNvPr id="9" name="Right Arrow 8"/>
              <p:cNvSpPr/>
              <p:nvPr/>
            </p:nvSpPr>
            <p:spPr>
              <a:xfrm>
                <a:off x="3226340" y="3148504"/>
                <a:ext cx="3038272" cy="1303506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Formative Feedback</a:t>
                </a:r>
                <a:endParaRPr lang="en-US" sz="2000" dirty="0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6339191" y="3148504"/>
                <a:ext cx="2568099" cy="1303506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Professional Learning</a:t>
                </a:r>
                <a:endParaRPr lang="en-US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62585" y="4375401"/>
              <a:ext cx="8404690" cy="1303506"/>
              <a:chOff x="522055" y="4607629"/>
              <a:chExt cx="8404690" cy="130350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522055" y="4607629"/>
                <a:ext cx="2568099" cy="13035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Teacher Evaluation Data</a:t>
                </a:r>
                <a:endParaRPr lang="en-US" dirty="0"/>
              </a:p>
            </p:txBody>
          </p:sp>
          <p:sp>
            <p:nvSpPr>
              <p:cNvPr id="12" name="Right Arrow 11"/>
              <p:cNvSpPr/>
              <p:nvPr/>
            </p:nvSpPr>
            <p:spPr>
              <a:xfrm>
                <a:off x="3265249" y="4607629"/>
                <a:ext cx="2999363" cy="1303506"/>
              </a:xfrm>
              <a:prstGeom prst="rightArrow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/>
                  <a:t>Strategic Planning</a:t>
                </a:r>
                <a:endParaRPr lang="en-US" sz="2000" dirty="0"/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358646" y="4607629"/>
                <a:ext cx="2568099" cy="1303506"/>
              </a:xfrm>
              <a:prstGeom prst="round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Professional Learning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79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7388" y="3032879"/>
            <a:ext cx="8229600" cy="1446550"/>
          </a:xfrm>
        </p:spPr>
        <p:txBody>
          <a:bodyPr/>
          <a:lstStyle/>
          <a:p>
            <a:r>
              <a:rPr lang="en-US" dirty="0" smtClean="0"/>
              <a:t>Welcome, Introductions, and Agenda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 algn="r"/>
              <a:t>2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7388" y="2355771"/>
            <a:ext cx="8229600" cy="2123658"/>
          </a:xfrm>
        </p:spPr>
        <p:txBody>
          <a:bodyPr/>
          <a:lstStyle/>
          <a:p>
            <a:r>
              <a:rPr lang="en-US" dirty="0" smtClean="0"/>
              <a:t>Using Evaluation Data </a:t>
            </a:r>
            <a:br>
              <a:rPr lang="en-US" dirty="0" smtClean="0"/>
            </a:br>
            <a:r>
              <a:rPr lang="en-US" dirty="0" smtClean="0"/>
              <a:t>for Self-Assessment and </a:t>
            </a:r>
            <a:br>
              <a:rPr lang="en-US" dirty="0" smtClean="0"/>
            </a:br>
            <a:r>
              <a:rPr lang="en-US" dirty="0" smtClean="0"/>
              <a:t>Goal Setting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16F9-C2CA-4644-9E4C-D61EDB5849E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step of the evaluation data use cycle, teachers take charge of their own growth in the following ways:</a:t>
            </a:r>
          </a:p>
          <a:p>
            <a:pPr lvl="1"/>
            <a:r>
              <a:rPr lang="en-US" sz="2000" dirty="0" smtClean="0"/>
              <a:t>Analyzing the impact of their practice on student learning</a:t>
            </a:r>
          </a:p>
          <a:p>
            <a:pPr lvl="1"/>
            <a:r>
              <a:rPr lang="en-US" sz="2000" dirty="0" smtClean="0"/>
              <a:t>Engaging in reflection on their practice</a:t>
            </a:r>
          </a:p>
          <a:p>
            <a:pPr lvl="1"/>
            <a:r>
              <a:rPr lang="en-US" sz="2000" dirty="0" smtClean="0"/>
              <a:t>Setting focused professional and student learning goals, with concrete steps to get there</a:t>
            </a:r>
          </a:p>
          <a:p>
            <a:pPr lvl="1"/>
            <a:r>
              <a:rPr lang="en-US" sz="2000" dirty="0" smtClean="0"/>
              <a:t>Actively collaborating with colleagues to problem-solve</a:t>
            </a:r>
          </a:p>
          <a:p>
            <a:pPr lvl="1"/>
            <a:r>
              <a:rPr lang="en-US" sz="2000" dirty="0" smtClean="0"/>
              <a:t>Adjusting their plans as a result of this reflection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Self-Assessment and </a:t>
            </a:r>
            <a:br>
              <a:rPr lang="en-US" dirty="0" smtClean="0"/>
            </a:br>
            <a:r>
              <a:rPr lang="en-US" dirty="0" smtClean="0"/>
              <a:t>Goal Setting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65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6" y="1828800"/>
            <a:ext cx="8224699" cy="4051300"/>
          </a:xfrm>
        </p:spPr>
        <p:txBody>
          <a:bodyPr/>
          <a:lstStyle/>
          <a:p>
            <a:r>
              <a:rPr lang="en-US" dirty="0" smtClean="0"/>
              <a:t>What teacher evaluation data will be most helpful to a teacher engaging in self-assessment and goal setting?</a:t>
            </a:r>
          </a:p>
          <a:p>
            <a:pPr lvl="1"/>
            <a:r>
              <a:rPr lang="en-US" dirty="0" smtClean="0"/>
              <a:t>Review the list of data gathered during the teacher evaluation cycle.</a:t>
            </a:r>
          </a:p>
          <a:p>
            <a:pPr lvl="1"/>
            <a:r>
              <a:rPr lang="en-US" dirty="0" smtClean="0"/>
              <a:t>What teacher evaluation data are most valuable for self-assessment and </a:t>
            </a:r>
            <a:br>
              <a:rPr lang="en-US" dirty="0" smtClean="0"/>
            </a:br>
            <a:r>
              <a:rPr lang="en-US" dirty="0" smtClean="0"/>
              <a:t>needs assessment purposes? </a:t>
            </a:r>
          </a:p>
          <a:p>
            <a:pPr lvl="1"/>
            <a:r>
              <a:rPr lang="en-US" dirty="0" smtClean="0"/>
              <a:t>What data are least useful?</a:t>
            </a:r>
          </a:p>
          <a:p>
            <a:r>
              <a:rPr lang="en-US" dirty="0" smtClean="0"/>
              <a:t>Use </a:t>
            </a:r>
            <a:r>
              <a:rPr lang="en-US" b="1" dirty="0" smtClean="0"/>
              <a:t>Handout 1 </a:t>
            </a:r>
            <a:r>
              <a:rPr lang="en-US" dirty="0" smtClean="0"/>
              <a:t>to record your thoughts.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4: Strategic Use of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39310" y="4530067"/>
            <a:ext cx="8150690" cy="1230628"/>
            <a:chOff x="505840" y="1634254"/>
            <a:chExt cx="8404690" cy="1303506"/>
          </a:xfrm>
        </p:grpSpPr>
        <p:sp>
          <p:nvSpPr>
            <p:cNvPr id="6" name="Rounded Rectangle 5"/>
            <p:cNvSpPr/>
            <p:nvPr/>
          </p:nvSpPr>
          <p:spPr>
            <a:xfrm>
              <a:off x="505840" y="1634254"/>
              <a:ext cx="2568099" cy="1303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Teacher Evaluation Data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229579" y="1634254"/>
              <a:ext cx="2976667" cy="130350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Self-Assessment</a:t>
              </a:r>
              <a:endParaRPr lang="en-US" sz="2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42431" y="1634254"/>
              <a:ext cx="2568099" cy="1303506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Professional Learning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2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b="1" dirty="0" smtClean="0"/>
              <a:t>Handout 2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In table groups, discuss Mr. Green’s self-assessment and reflection.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Identify the data that Mr. Green used to reflect on his practice and his students’ performance.</a:t>
            </a:r>
          </a:p>
          <a:p>
            <a:pPr lvl="1"/>
            <a:r>
              <a:rPr lang="en-US" sz="2000" dirty="0" smtClean="0"/>
              <a:t>Which data are the least informative?</a:t>
            </a:r>
          </a:p>
          <a:p>
            <a:pPr lvl="1"/>
            <a:r>
              <a:rPr lang="en-US" sz="2000" dirty="0" smtClean="0"/>
              <a:t>Which data would you suggest he use instead to dig deeper?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Brainstorm professional learning supports for each of the focus areas that Mr. Green identified.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5: Strengthening a </a:t>
            </a:r>
            <a:br>
              <a:rPr lang="en-US" dirty="0" smtClean="0"/>
            </a:br>
            <a:r>
              <a:rPr lang="en-US" dirty="0" smtClean="0"/>
              <a:t>Self-Assessment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3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7388" y="3032879"/>
            <a:ext cx="8229600" cy="1446550"/>
          </a:xfrm>
        </p:spPr>
        <p:txBody>
          <a:bodyPr/>
          <a:lstStyle/>
          <a:p>
            <a:r>
              <a:rPr lang="en-US" dirty="0" smtClean="0"/>
              <a:t>Using Evaluation Data for Formative Feedback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755130" y="6507316"/>
            <a:ext cx="157094" cy="153888"/>
          </a:xfrm>
        </p:spPr>
        <p:txBody>
          <a:bodyPr/>
          <a:lstStyle/>
          <a:p>
            <a:fld id="{098116F9-C2CA-4644-9E4C-D61EDB5849E6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7526" y="1828800"/>
            <a:ext cx="8329474" cy="3852006"/>
          </a:xfrm>
        </p:spPr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sz="2000" dirty="0" smtClean="0"/>
              <a:t>Provide authentic, specific, and evidence-based feedback on practice.</a:t>
            </a:r>
          </a:p>
          <a:p>
            <a:pPr lvl="1"/>
            <a:r>
              <a:rPr lang="en-US" sz="2000" dirty="0" smtClean="0"/>
              <a:t>Encourage teacher self-reflection on practice.</a:t>
            </a:r>
          </a:p>
          <a:p>
            <a:pPr lvl="1"/>
            <a:r>
              <a:rPr lang="en-US" sz="2000" dirty="0" smtClean="0"/>
              <a:t>Identify professional learning opportunities.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Activities:</a:t>
            </a:r>
          </a:p>
          <a:p>
            <a:pPr lvl="1"/>
            <a:r>
              <a:rPr lang="en-US" sz="2000" dirty="0" smtClean="0"/>
              <a:t>Collaborative conversation(s) between the teacher and evaluator </a:t>
            </a:r>
            <a:br>
              <a:rPr lang="en-US" sz="2000" dirty="0" smtClean="0"/>
            </a:br>
            <a:r>
              <a:rPr lang="en-US" sz="2000" dirty="0" smtClean="0"/>
              <a:t>to share evidence, ask questions, and provide feedback</a:t>
            </a:r>
          </a:p>
          <a:p>
            <a:pPr lvl="1"/>
            <a:r>
              <a:rPr lang="en-US" sz="2000" dirty="0" smtClean="0"/>
              <a:t>Adjustment to goals and plans</a:t>
            </a:r>
          </a:p>
          <a:p>
            <a:pPr lvl="1"/>
            <a:r>
              <a:rPr lang="en-US" sz="2000" dirty="0" smtClean="0"/>
              <a:t>Connection to resources and supports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Formative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26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Formative data are gathered and shared throughout the evaluation cycle.</a:t>
            </a:r>
          </a:p>
          <a:p>
            <a:r>
              <a:rPr lang="en-US" dirty="0" smtClean="0"/>
              <a:t>To inform professional learning, data should:</a:t>
            </a:r>
          </a:p>
          <a:p>
            <a:pPr lvl="1"/>
            <a:r>
              <a:rPr lang="en-US" dirty="0" smtClean="0"/>
              <a:t>“Diagnose” strengths and areas for instructional improvement.</a:t>
            </a:r>
          </a:p>
          <a:p>
            <a:pPr lvl="1"/>
            <a:r>
              <a:rPr lang="en-US" dirty="0" smtClean="0"/>
              <a:t>Be presented as evidence statements rather than judgment or analysis.</a:t>
            </a:r>
          </a:p>
          <a:p>
            <a:pPr lvl="1"/>
            <a:r>
              <a:rPr lang="en-US" dirty="0" smtClean="0"/>
              <a:t>Focus on actions and behaviors the teacher can influence.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Data for Formative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723034" y="4422116"/>
            <a:ext cx="8205065" cy="1222749"/>
            <a:chOff x="505840" y="1634254"/>
            <a:chExt cx="8404690" cy="1303506"/>
          </a:xfrm>
        </p:grpSpPr>
        <p:sp>
          <p:nvSpPr>
            <p:cNvPr id="6" name="Rounded Rectangle 5"/>
            <p:cNvSpPr/>
            <p:nvPr/>
          </p:nvSpPr>
          <p:spPr>
            <a:xfrm>
              <a:off x="505840" y="1634254"/>
              <a:ext cx="2568099" cy="1303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Teacher Evaluation Data</a:t>
              </a:r>
              <a:endParaRPr lang="en-US" dirty="0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229579" y="1634254"/>
              <a:ext cx="2976667" cy="130350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Formative Feedback</a:t>
              </a:r>
              <a:endParaRPr lang="en-US" sz="20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42431" y="1634254"/>
              <a:ext cx="2568099" cy="1303506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Professional Learning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35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Evaluators can translate evidence about teacher practice into actionable feedback to teachers.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Such feedback, when delivered effectively, will result in productive conversations and greater likelihood that professional learning will occur.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Translating Data Into Feedback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8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</a:t>
            </a:r>
            <a:r>
              <a:rPr lang="en-US" b="1" dirty="0" smtClean="0"/>
              <a:t>Handout 3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Listen to the description of each characteristic of </a:t>
            </a:r>
            <a:br>
              <a:rPr lang="en-US" dirty="0" smtClean="0"/>
            </a:br>
            <a:r>
              <a:rPr lang="en-US" dirty="0" smtClean="0"/>
              <a:t>high-quality feedback.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For each characteristic, write down some key points </a:t>
            </a:r>
            <a:br>
              <a:rPr lang="en-US" dirty="0" smtClean="0"/>
            </a:br>
            <a:r>
              <a:rPr lang="en-US" dirty="0" smtClean="0"/>
              <a:t>on the handout.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6: High-Quality Feedback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8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7" y="1828800"/>
            <a:ext cx="4938573" cy="3852006"/>
          </a:xfrm>
        </p:spPr>
        <p:txBody>
          <a:bodyPr/>
          <a:lstStyle/>
          <a:p>
            <a:r>
              <a:rPr lang="en-US" dirty="0" smtClean="0"/>
              <a:t>Teachers learn best when feedback is:</a:t>
            </a:r>
          </a:p>
          <a:p>
            <a:pPr lvl="1"/>
            <a:r>
              <a:rPr lang="en-US" sz="2000" dirty="0" smtClean="0"/>
              <a:t>Tied to specific teaching standards.</a:t>
            </a:r>
          </a:p>
          <a:p>
            <a:pPr lvl="1"/>
            <a:r>
              <a:rPr lang="en-US" sz="2000" dirty="0" smtClean="0"/>
              <a:t>Specific, detailed, and evidence based.</a:t>
            </a:r>
          </a:p>
          <a:p>
            <a:pPr lvl="1"/>
            <a:r>
              <a:rPr lang="en-US" sz="2000" dirty="0" smtClean="0"/>
              <a:t>Timely and frequent.</a:t>
            </a:r>
          </a:p>
          <a:p>
            <a:pPr lvl="1"/>
            <a:r>
              <a:rPr lang="en-US" sz="2000" dirty="0" smtClean="0"/>
              <a:t>Constructive, with effective use of questioning.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</a:t>
            </a:r>
            <a:br>
              <a:rPr lang="en-US" dirty="0" smtClean="0"/>
            </a:br>
            <a:r>
              <a:rPr lang="en-US" dirty="0" smtClean="0"/>
              <a:t>High-Quality Feedback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0100" y="1917700"/>
            <a:ext cx="28194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54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919163" y="1828800"/>
            <a:ext cx="8224837" cy="3851275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http://us.123rf.com/400wm/400/400/bbbar/bbbar1204/bbbar120400006/12947362-self-introduction-with-a-blank-of-my-name-written-on-a-blackboard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362" y="1978252"/>
            <a:ext cx="5629275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8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</a:t>
            </a:r>
            <a:r>
              <a:rPr lang="en-US" b="1" dirty="0" smtClean="0"/>
              <a:t>Handout 3 </a:t>
            </a:r>
            <a:r>
              <a:rPr lang="en-US" dirty="0" smtClean="0"/>
              <a:t>again.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Watch the video in the following slide.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Use Handout 3 to jot down things you see or hear in the video that align with the high-quality feedback practices.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7: High-Quality </a:t>
            </a:r>
            <a:br>
              <a:rPr lang="en-US" dirty="0" smtClean="0"/>
            </a:br>
            <a:r>
              <a:rPr lang="en-US" dirty="0" smtClean="0"/>
              <a:t>Feedback Revisited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9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389" y="1828800"/>
            <a:ext cx="4684712" cy="3732737"/>
          </a:xfrm>
        </p:spPr>
        <p:txBody>
          <a:bodyPr/>
          <a:lstStyle/>
          <a:p>
            <a:r>
              <a:rPr lang="en-US" sz="1800" b="1" dirty="0" smtClean="0"/>
              <a:t>Observing Instruction to Build Capacity </a:t>
            </a:r>
            <a:br>
              <a:rPr lang="en-US" sz="1800" b="1" dirty="0" smtClean="0"/>
            </a:br>
            <a:r>
              <a:rPr lang="en-US" sz="1800" b="1" dirty="0" smtClean="0"/>
              <a:t>Waterford High School, California</a:t>
            </a:r>
          </a:p>
          <a:p>
            <a:r>
              <a:rPr lang="en-US" sz="1800" dirty="0" smtClean="0"/>
              <a:t>Carolyn Viss, chair of the mathematics department at Waterford High School, conducts a coaching session based on classroom observation of a core algebra class. She acknowledges good instructional practices and offers solutions for specific dilemmas. (5:18 minutes)</a:t>
            </a:r>
          </a:p>
          <a:p>
            <a:endParaRPr lang="en-US" sz="1800" dirty="0"/>
          </a:p>
        </p:txBody>
      </p:sp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700" dirty="0" smtClean="0"/>
              <a:t>Using Evaluation Data:</a:t>
            </a:r>
            <a:br>
              <a:rPr lang="en-US" sz="4700" dirty="0" smtClean="0"/>
            </a:br>
            <a:r>
              <a:rPr lang="en-US" sz="4700" dirty="0" smtClean="0"/>
              <a:t>Example of a Feedback Conversation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580" y="4619198"/>
            <a:ext cx="4146120" cy="121571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137160" tIns="109728" rIns="137160" bIns="91440" rtlCol="0">
            <a:spAutoFit/>
          </a:bodyPr>
          <a:lstStyle/>
          <a:p>
            <a:r>
              <a:rPr lang="en-US" sz="1600" b="1" dirty="0" smtClean="0">
                <a:solidFill>
                  <a:srgbClr val="FFFFFF"/>
                </a:solidFill>
              </a:rPr>
              <a:t>Discussion: To what extent did this feedback session promote learning? </a:t>
            </a:r>
            <a:br>
              <a:rPr lang="en-US" sz="1600" b="1" dirty="0" smtClean="0">
                <a:solidFill>
                  <a:srgbClr val="FFFFFF"/>
                </a:solidFill>
              </a:rPr>
            </a:br>
            <a:r>
              <a:rPr lang="en-US" sz="1600" b="1" dirty="0" smtClean="0">
                <a:solidFill>
                  <a:srgbClr val="FFFFFF"/>
                </a:solidFill>
              </a:rPr>
              <a:t>What data or evidence did Ms. Viss refer to in her questions? 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9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5609" y="1921568"/>
            <a:ext cx="3521436" cy="1774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405609" y="3701412"/>
            <a:ext cx="35214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Video courtesy of the U.S. Department of Education’s former Doing What Works initiative.</a:t>
            </a:r>
            <a:endParaRPr lang="en-US" sz="900" dirty="0"/>
          </a:p>
          <a:p>
            <a:endParaRPr lang="en-US" sz="900" dirty="0" smtClean="0"/>
          </a:p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Download video at: </a:t>
            </a:r>
            <a:r>
              <a:rPr lang="en-US" sz="1600" u="sng" dirty="0">
                <a:hlinkClick r:id="rId4"/>
              </a:rPr>
              <a:t>https://vimeo.com/84709443</a:t>
            </a:r>
            <a:r>
              <a:rPr lang="en-US" sz="1600" dirty="0"/>
              <a:t>.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password is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DWWVideo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7388" y="2355771"/>
            <a:ext cx="8229600" cy="2123658"/>
          </a:xfrm>
        </p:spPr>
        <p:txBody>
          <a:bodyPr/>
          <a:lstStyle/>
          <a:p>
            <a:r>
              <a:rPr lang="en-US" dirty="0" smtClean="0"/>
              <a:t>Using Final Summative Evaluation Data for Individual and Schoolwide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98116F9-C2CA-4644-9E4C-D61EDB5849E6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49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7527" y="1828800"/>
            <a:ext cx="8100874" cy="3852006"/>
          </a:xfrm>
        </p:spPr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Summarize evaluation data for individual teachers.</a:t>
            </a:r>
          </a:p>
          <a:p>
            <a:pPr lvl="1"/>
            <a:r>
              <a:rPr lang="en-US" dirty="0" smtClean="0"/>
              <a:t>Identify patterns in teacher and student performance across the school to inform the allocation of resources.</a:t>
            </a:r>
          </a:p>
          <a:p>
            <a:pPr lvl="1"/>
            <a:r>
              <a:rPr lang="en-US" dirty="0" smtClean="0"/>
              <a:t>Identify professional learning and career opportunities.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Activities:</a:t>
            </a:r>
          </a:p>
          <a:p>
            <a:pPr lvl="1"/>
            <a:r>
              <a:rPr lang="en-US" dirty="0" smtClean="0"/>
              <a:t>Analysis of individual teacher evaluation data to determine final rating(s)</a:t>
            </a:r>
          </a:p>
          <a:p>
            <a:pPr lvl="1"/>
            <a:r>
              <a:rPr lang="en-US" dirty="0" smtClean="0"/>
              <a:t>Conversations between the teacher and evaluator about performance trends and patterns</a:t>
            </a:r>
          </a:p>
          <a:p>
            <a:pPr lvl="1"/>
            <a:r>
              <a:rPr lang="en-US" dirty="0" smtClean="0"/>
              <a:t>Connection of resources, supports, and opportunities for the next evaluation cycle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Summative Evaluation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05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b="1" dirty="0" smtClean="0"/>
              <a:t>Handout 4</a:t>
            </a:r>
            <a:r>
              <a:rPr lang="en-US" dirty="0" smtClean="0"/>
              <a:t>, focusing on the scenario with </a:t>
            </a:r>
            <a:br>
              <a:rPr lang="en-US" dirty="0" smtClean="0"/>
            </a:br>
            <a:r>
              <a:rPr lang="en-US" dirty="0" smtClean="0"/>
              <a:t>Ms. Blue and her summative evaluation plan.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Answer the guiding questions in Handout 4.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Outline a professional learning plan for Ms. Blue on your chart paper. 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Include the following elements in your plan: </a:t>
            </a:r>
          </a:p>
          <a:p>
            <a:pPr lvl="1"/>
            <a:r>
              <a:rPr lang="en-US" dirty="0" smtClean="0"/>
              <a:t>Professional learning goals</a:t>
            </a:r>
          </a:p>
          <a:p>
            <a:pPr lvl="1"/>
            <a:r>
              <a:rPr lang="en-US" dirty="0" smtClean="0"/>
              <a:t>Professional learning activities</a:t>
            </a:r>
          </a:p>
          <a:p>
            <a:pPr lvl="1"/>
            <a:r>
              <a:rPr lang="en-US" smtClean="0"/>
              <a:t>Success </a:t>
            </a:r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8: Using Data to Plan for Differentiated Professional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8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8482" y="1879600"/>
            <a:ext cx="2817849" cy="385127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 9: Using Data to Plan for Schoolwide Professional Learning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3797301" y="1828800"/>
            <a:ext cx="5041899" cy="4078288"/>
          </a:xfrm>
        </p:spPr>
        <p:txBody>
          <a:bodyPr/>
          <a:lstStyle/>
          <a:p>
            <a:r>
              <a:rPr lang="en-US" dirty="0" smtClean="0"/>
              <a:t>Read </a:t>
            </a:r>
            <a:r>
              <a:rPr lang="en-US" b="1" dirty="0" smtClean="0"/>
              <a:t>Handout 5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 a table group, read the final summary ratings for teachers at Orange School.</a:t>
            </a:r>
          </a:p>
          <a:p>
            <a:r>
              <a:rPr lang="en-US" dirty="0" smtClean="0"/>
              <a:t>Discuss and share:</a:t>
            </a:r>
          </a:p>
          <a:p>
            <a:pPr lvl="1"/>
            <a:r>
              <a:rPr lang="en-US" dirty="0" smtClean="0"/>
              <a:t>What patterns do you see in the data? </a:t>
            </a:r>
          </a:p>
          <a:p>
            <a:pPr lvl="1"/>
            <a:r>
              <a:rPr lang="en-US" dirty="0" smtClean="0"/>
              <a:t>What are Orange School’s greatest areas </a:t>
            </a:r>
            <a:br>
              <a:rPr lang="en-US" dirty="0" smtClean="0"/>
            </a:br>
            <a:r>
              <a:rPr lang="en-US" dirty="0" smtClean="0"/>
              <a:t>of need?</a:t>
            </a:r>
          </a:p>
          <a:p>
            <a:pPr lvl="1"/>
            <a:r>
              <a:rPr lang="en-US" dirty="0" smtClean="0"/>
              <a:t>Based on these data, what professional learning activities would you include in a </a:t>
            </a:r>
            <a:r>
              <a:rPr lang="en-US" dirty="0" err="1" smtClean="0"/>
              <a:t>schoolwide</a:t>
            </a:r>
            <a:r>
              <a:rPr lang="en-US" dirty="0" smtClean="0"/>
              <a:t> professional learning plan?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96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 more data.</a:t>
            </a:r>
          </a:p>
          <a:p>
            <a:r>
              <a:rPr lang="en-US" dirty="0" smtClean="0"/>
              <a:t>Consider the (data) source.</a:t>
            </a:r>
          </a:p>
          <a:p>
            <a:r>
              <a:rPr lang="en-US" dirty="0" smtClean="0"/>
              <a:t>Dig deeper into the data—what aspect of performance is really reflected in the numbers?</a:t>
            </a:r>
          </a:p>
          <a:p>
            <a:r>
              <a:rPr lang="en-US" dirty="0" smtClean="0"/>
              <a:t>Provide professional learning to address identified areas for improvement even if some of the data indicate that the teacher does not need it.</a:t>
            </a:r>
          </a:p>
          <a:p>
            <a:r>
              <a:rPr lang="en-US" dirty="0" smtClean="0"/>
              <a:t>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What Could You Do When the Data </a:t>
            </a:r>
            <a:br>
              <a:rPr lang="en-US" sz="4400" dirty="0" smtClean="0"/>
            </a:br>
            <a:r>
              <a:rPr lang="en-US" sz="4400" dirty="0" smtClean="0"/>
              <a:t>Are Mixed?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60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summative data are typically collected?</a:t>
            </a:r>
          </a:p>
          <a:p>
            <a:r>
              <a:rPr lang="en-US" dirty="0" smtClean="0"/>
              <a:t>Which of these data are easiest to measure or aggregate?</a:t>
            </a:r>
          </a:p>
          <a:p>
            <a:r>
              <a:rPr lang="en-US" dirty="0" smtClean="0"/>
              <a:t>Which data provide the most insight into teaching and learning?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Final Summative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37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79780" y="4223137"/>
            <a:ext cx="8172121" cy="1303506"/>
            <a:chOff x="505840" y="1634254"/>
            <a:chExt cx="8304622" cy="1303506"/>
          </a:xfrm>
        </p:grpSpPr>
        <p:sp>
          <p:nvSpPr>
            <p:cNvPr id="6" name="Rounded Rectangle 5"/>
            <p:cNvSpPr/>
            <p:nvPr/>
          </p:nvSpPr>
          <p:spPr>
            <a:xfrm>
              <a:off x="505840" y="1634254"/>
              <a:ext cx="2568099" cy="130350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Teacher Evaluation Data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ight Arrow 6"/>
            <p:cNvSpPr/>
            <p:nvPr/>
          </p:nvSpPr>
          <p:spPr>
            <a:xfrm>
              <a:off x="3229579" y="1634254"/>
              <a:ext cx="2976667" cy="1303506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rgbClr val="FFFFFF"/>
                  </a:solidFill>
                </a:rPr>
                <a:t>Strategic Planning</a:t>
              </a:r>
              <a:endParaRPr lang="en-US" sz="2000" dirty="0">
                <a:solidFill>
                  <a:srgbClr val="FFFFFF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42431" y="1634254"/>
              <a:ext cx="2468031" cy="1303506"/>
            </a:xfrm>
            <a:prstGeom prst="round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Professional Learning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463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7" y="1828800"/>
            <a:ext cx="8126274" cy="3852006"/>
          </a:xfrm>
        </p:spPr>
        <p:txBody>
          <a:bodyPr/>
          <a:lstStyle/>
          <a:p>
            <a:r>
              <a:rPr lang="en-US" dirty="0" smtClean="0"/>
              <a:t>Teacher evaluation data help ensure better allocation of resources, including teacher time.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Human judgment is an inevitable—and critical— </a:t>
            </a:r>
            <a:br>
              <a:rPr lang="en-US" dirty="0" smtClean="0"/>
            </a:br>
            <a:r>
              <a:rPr lang="en-US" dirty="0" smtClean="0"/>
              <a:t>piece.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To fill in the gaps around the data, those closest to </a:t>
            </a:r>
            <a:br>
              <a:rPr lang="en-US" dirty="0" smtClean="0"/>
            </a:br>
            <a:r>
              <a:rPr lang="en-US" dirty="0" smtClean="0"/>
              <a:t>the work of teaching and learning should be included in the planning.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Necessary conditions for teacher learning must exist.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Professional learning is high stakes!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Principles of Effective Planning Using Evaluation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5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7388" y="2355771"/>
            <a:ext cx="8229600" cy="2123658"/>
          </a:xfrm>
        </p:spPr>
        <p:txBody>
          <a:bodyPr/>
          <a:lstStyle/>
          <a:p>
            <a:r>
              <a:rPr lang="en-US" dirty="0" smtClean="0"/>
              <a:t>Identifying Essential Conditions for Professional Learning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16F9-C2CA-4644-9E4C-D61EDB5849E6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8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389" y="2082161"/>
            <a:ext cx="6213998" cy="3732737"/>
          </a:xfrm>
        </p:spPr>
        <p:txBody>
          <a:bodyPr/>
          <a:lstStyle/>
          <a:p>
            <a:r>
              <a:rPr lang="en-US" dirty="0" smtClean="0"/>
              <a:t>The mission of the Center on Great Teachers and Leaders (GTL Center) is to foster the capacity of vibrant networks of practitioners, researchers, innovators, and experts to build and sustain a seamless system of support for great teachers and leaders for every school in every state in the nation.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Mission of the Center on </a:t>
            </a:r>
            <a:br>
              <a:rPr lang="en-US" dirty="0" smtClean="0"/>
            </a:br>
            <a:r>
              <a:rPr lang="en-US" dirty="0" smtClean="0"/>
              <a:t>Great Teachers and Leaders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747913" y="-248465"/>
            <a:ext cx="4517182" cy="7013297"/>
            <a:chOff x="5828369" y="-232489"/>
            <a:chExt cx="4517182" cy="7013297"/>
          </a:xfrm>
        </p:grpSpPr>
        <p:sp>
          <p:nvSpPr>
            <p:cNvPr id="6" name="Rectangle 5"/>
            <p:cNvSpPr/>
            <p:nvPr/>
          </p:nvSpPr>
          <p:spPr>
            <a:xfrm rot="10800000">
              <a:off x="5828369" y="1629273"/>
              <a:ext cx="2999752" cy="821617"/>
            </a:xfrm>
            <a:prstGeom prst="rect">
              <a:avLst/>
            </a:prstGeom>
            <a:gradFill>
              <a:gsLst>
                <a:gs pos="0">
                  <a:srgbClr val="4C8C2B"/>
                </a:gs>
                <a:gs pos="100000">
                  <a:srgbClr val="4C8C2B">
                    <a:alpha val="0"/>
                  </a:srgbClr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0800000">
              <a:off x="6981842" y="2598170"/>
              <a:ext cx="3363709" cy="821617"/>
            </a:xfrm>
            <a:prstGeom prst="rect">
              <a:avLst/>
            </a:prstGeom>
            <a:gradFill>
              <a:gsLst>
                <a:gs pos="0">
                  <a:srgbClr val="009CDE">
                    <a:alpha val="0"/>
                  </a:srgbClr>
                </a:gs>
                <a:gs pos="100000">
                  <a:srgbClr val="009CDE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16200000">
              <a:off x="5841545" y="3794232"/>
              <a:ext cx="5151535" cy="821617"/>
            </a:xfrm>
            <a:prstGeom prst="rect">
              <a:avLst/>
            </a:prstGeom>
            <a:gradFill>
              <a:gsLst>
                <a:gs pos="0">
                  <a:srgbClr val="642F6C">
                    <a:alpha val="0"/>
                  </a:srgbClr>
                </a:gs>
                <a:gs pos="100000">
                  <a:srgbClr val="642F6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566512" y="1182841"/>
              <a:ext cx="3652277" cy="821617"/>
            </a:xfrm>
            <a:prstGeom prst="rect">
              <a:avLst/>
            </a:prstGeom>
            <a:gradFill>
              <a:gsLst>
                <a:gs pos="0">
                  <a:srgbClr val="D57800">
                    <a:alpha val="0"/>
                  </a:srgbClr>
                </a:gs>
                <a:gs pos="100000">
                  <a:srgbClr val="D57800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4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7388" y="121788"/>
            <a:ext cx="8278812" cy="1486894"/>
          </a:xfrm>
        </p:spPr>
        <p:txBody>
          <a:bodyPr>
            <a:noAutofit/>
          </a:bodyPr>
          <a:lstStyle/>
          <a:p>
            <a:r>
              <a:rPr lang="en-US" sz="4000" spc="-30" dirty="0" smtClean="0"/>
              <a:t>Essential Conditions for Effective Data Use for Planning/Assessing Professional Learning</a:t>
            </a:r>
            <a:endParaRPr lang="en-US" sz="4000" spc="-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40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8787251"/>
              </p:ext>
            </p:extLst>
          </p:nvPr>
        </p:nvGraphicFramePr>
        <p:xfrm>
          <a:off x="687388" y="1828800"/>
          <a:ext cx="8224837" cy="3732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425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Structural</a:t>
            </a:r>
            <a:r>
              <a:rPr lang="en-US" dirty="0" smtClean="0"/>
              <a:t>: The 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policies, programs, practices and structure that need to be in place </a:t>
            </a:r>
            <a:endParaRPr lang="en-US" dirty="0" smtClean="0">
              <a:latin typeface="ITC Franklin Gothic Std Bk Cd"/>
              <a:ea typeface="ＭＳ Ｐゴシック" pitchFamily="-48" charset="-128"/>
              <a:cs typeface="ＭＳ Ｐゴシック"/>
            </a:endParaRPr>
          </a:p>
          <a:p>
            <a:r>
              <a:rPr lang="en-US" b="1" dirty="0" smtClean="0">
                <a:latin typeface="ITC Franklin Gothic Std Bk Cd"/>
                <a:ea typeface="ＭＳ Ｐゴシック" pitchFamily="-48" charset="-128"/>
              </a:rPr>
              <a:t>Cultural</a:t>
            </a:r>
            <a:r>
              <a:rPr lang="en-US" dirty="0" smtClean="0">
                <a:latin typeface="ITC Franklin Gothic Std Bk Cd"/>
                <a:ea typeface="ＭＳ Ｐゴシック" pitchFamily="-48" charset="-128"/>
              </a:rPr>
              <a:t>: 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The necessary climate 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or 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attitude, including changes in culture, to be successful. </a:t>
            </a:r>
          </a:p>
          <a:p>
            <a:r>
              <a:rPr lang="en-US" b="1" dirty="0" smtClean="0">
                <a:latin typeface="ITC Franklin Gothic Std Bk Cd"/>
                <a:ea typeface="ＭＳ Ｐゴシック" pitchFamily="-48" charset="-128"/>
              </a:rPr>
              <a:t>Technical</a:t>
            </a:r>
            <a:r>
              <a:rPr lang="en-US" dirty="0" smtClean="0">
                <a:latin typeface="ITC Franklin Gothic Std Bk Cd"/>
                <a:ea typeface="ＭＳ Ｐゴシック" pitchFamily="-48" charset="-128"/>
              </a:rPr>
              <a:t>: The t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echnical aspects—skill, expertise, content knowledge—that 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are necessary to get this work done</a:t>
            </a:r>
            <a:endParaRPr lang="en-US" dirty="0" smtClean="0">
              <a:latin typeface="ITC Franklin Gothic Std Bk Cd"/>
              <a:ea typeface="ＭＳ Ｐゴシック" pitchFamily="-48" charset="-128"/>
            </a:endParaRPr>
          </a:p>
          <a:p>
            <a:r>
              <a:rPr lang="en-US" b="1" dirty="0" smtClean="0">
                <a:latin typeface="ITC Franklin Gothic Std Bk Cd"/>
                <a:ea typeface="ＭＳ Ｐゴシック" pitchFamily="-48" charset="-128"/>
              </a:rPr>
              <a:t>Fiscal</a:t>
            </a:r>
            <a:r>
              <a:rPr lang="en-US" dirty="0" smtClean="0">
                <a:latin typeface="ITC Franklin Gothic Std Bk Cd"/>
                <a:ea typeface="ＭＳ Ｐゴシック" pitchFamily="-48" charset="-128"/>
              </a:rPr>
              <a:t>: T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he 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financial supports 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necessary </a:t>
            </a:r>
            <a:r>
              <a:rPr lang="en-US" dirty="0">
                <a:latin typeface="ITC Franklin Gothic Std Bk Cd"/>
                <a:ea typeface="ＭＳ Ｐゴシック" pitchFamily="-48" charset="-128"/>
                <a:cs typeface="ＭＳ Ｐゴシック"/>
              </a:rPr>
              <a:t>to do this work </a:t>
            </a:r>
            <a:r>
              <a:rPr lang="en-US" dirty="0" smtClean="0">
                <a:latin typeface="ITC Franklin Gothic Std Bk Cd"/>
                <a:ea typeface="ＭＳ Ｐゴシック" pitchFamily="-48" charset="-128"/>
                <a:cs typeface="ＭＳ Ｐゴシック"/>
              </a:rPr>
              <a:t>or the costs associated with doing this work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Conditions Definitions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41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08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your table groups:</a:t>
            </a:r>
          </a:p>
          <a:p>
            <a:r>
              <a:rPr lang="en-US" dirty="0" smtClean="0"/>
              <a:t>Select one Essential </a:t>
            </a:r>
            <a:r>
              <a:rPr lang="en-US" dirty="0" smtClean="0"/>
              <a:t>Condition per </a:t>
            </a:r>
            <a:r>
              <a:rPr lang="en-US" dirty="0" smtClean="0"/>
              <a:t>person.</a:t>
            </a:r>
          </a:p>
          <a:p>
            <a:r>
              <a:rPr lang="en-US" dirty="0" smtClean="0"/>
              <a:t>Using the Post-It notes, list a challenge or </a:t>
            </a:r>
            <a:r>
              <a:rPr lang="en-US" dirty="0" smtClean="0"/>
              <a:t>condition that </a:t>
            </a:r>
            <a:r>
              <a:rPr lang="en-US" dirty="0" smtClean="0"/>
              <a:t>has to be in place to ensure effective professional learning is provided to all teachers.</a:t>
            </a:r>
          </a:p>
          <a:p>
            <a:r>
              <a:rPr lang="en-US" dirty="0" smtClean="0"/>
              <a:t>Create as many Post-It notes as you can for your Essential </a:t>
            </a:r>
            <a:r>
              <a:rPr lang="en-US" dirty="0" smtClean="0"/>
              <a:t>Condition.</a:t>
            </a:r>
            <a:endParaRPr lang="en-US" dirty="0" smtClean="0"/>
          </a:p>
          <a:p>
            <a:r>
              <a:rPr lang="en-US" dirty="0" smtClean="0"/>
              <a:t>Discuss </a:t>
            </a:r>
            <a:r>
              <a:rPr lang="en-US" dirty="0" smtClean="0"/>
              <a:t>the </a:t>
            </a:r>
            <a:r>
              <a:rPr lang="en-US" dirty="0" smtClean="0"/>
              <a:t>challenges with your </a:t>
            </a:r>
            <a:r>
              <a:rPr lang="en-US" dirty="0" smtClean="0"/>
              <a:t>table and identify the essential conditions needed to address those challenges.</a:t>
            </a:r>
            <a:endParaRPr lang="en-US" dirty="0" smtClean="0"/>
          </a:p>
          <a:p>
            <a:r>
              <a:rPr lang="en-US" dirty="0" smtClean="0"/>
              <a:t>Share-out with the larger group.</a:t>
            </a:r>
          </a:p>
          <a:p>
            <a:pPr marL="230187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Activity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42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4040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7388" y="1678662"/>
            <a:ext cx="8229600" cy="2800767"/>
          </a:xfrm>
        </p:spPr>
        <p:txBody>
          <a:bodyPr/>
          <a:lstStyle/>
          <a:p>
            <a:r>
              <a:rPr lang="en-US" dirty="0" smtClean="0"/>
              <a:t>Understanding Systemic Supports for Effective Use of Evaluation Data to Inform Professional Learning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98116F9-C2CA-4644-9E4C-D61EDB5849E6}" type="slidenum">
              <a:rPr lang="en-US" smtClean="0">
                <a:solidFill>
                  <a:srgbClr val="326295">
                    <a:lumMod val="75000"/>
                  </a:srgbClr>
                </a:solidFill>
              </a:rPr>
              <a:pPr/>
              <a:t>43</a:t>
            </a:fld>
            <a:endParaRPr lang="en-US" dirty="0">
              <a:solidFill>
                <a:srgbClr val="326295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7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b="1" dirty="0" smtClean="0"/>
              <a:t>Handout 6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How do the four examples of promising practices align with the conditions for professional learning identified earlier?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What more would you like to know?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Which example is worth studying further and potentially applying in your context? 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Group vote!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 10: Promising Examples of Using Data for Teacher Learning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35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7389" y="1828800"/>
            <a:ext cx="4799011" cy="3732737"/>
          </a:xfrm>
        </p:spPr>
        <p:txBody>
          <a:bodyPr/>
          <a:lstStyle/>
          <a:p>
            <a:r>
              <a:rPr lang="en-US" dirty="0" smtClean="0"/>
              <a:t>As a school or district team, respond to the questions in </a:t>
            </a:r>
            <a:r>
              <a:rPr lang="en-US" b="1" dirty="0" smtClean="0"/>
              <a:t>Handout 7: District Self-Assessment Tool.</a:t>
            </a:r>
          </a:p>
          <a:p>
            <a:endParaRPr lang="en-US" sz="1600" i="1" dirty="0" smtClean="0"/>
          </a:p>
          <a:p>
            <a:r>
              <a:rPr lang="en-US" sz="1600" i="1" dirty="0" smtClean="0"/>
              <a:t>From High-Quality Professional Development for All Teachers: Effectively Allocating Resources</a:t>
            </a:r>
          </a:p>
          <a:p>
            <a:r>
              <a:rPr lang="en-US" sz="1600" dirty="0" smtClean="0"/>
              <a:t>(</a:t>
            </a:r>
            <a:r>
              <a:rPr lang="en-US" sz="1600" dirty="0" smtClean="0">
                <a:hlinkClick r:id="rId3"/>
              </a:rPr>
              <a:t>http://www.gtlcenter.org/sites/default/files/docs/HighQualityProfessionalDevelopment.pdf</a:t>
            </a:r>
            <a:r>
              <a:rPr lang="en-US" sz="1600" dirty="0" smtClean="0"/>
              <a:t>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000" dirty="0" smtClean="0"/>
              <a:t>Activity 11: Pause for Self-Assessment:</a:t>
            </a:r>
            <a:br>
              <a:rPr lang="en-US" sz="5000" dirty="0" smtClean="0"/>
            </a:br>
            <a:r>
              <a:rPr lang="en-US" sz="5000" dirty="0" smtClean="0"/>
              <a:t>Supporting High-Quality Learning</a:t>
            </a:r>
            <a:endParaRPr lang="en-US" sz="5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77EC8-074D-41C4-94AE-E9EA7CEEA348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17778" r="32821" b="6250"/>
          <a:stretch/>
        </p:blipFill>
        <p:spPr bwMode="auto">
          <a:xfrm>
            <a:off x="5848350" y="1870075"/>
            <a:ext cx="3003550" cy="390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2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Action Planning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46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7388" y="1003300"/>
            <a:ext cx="8224837" cy="4751387"/>
          </a:xfrm>
        </p:spPr>
        <p:txBody>
          <a:bodyPr/>
          <a:lstStyle/>
          <a:p>
            <a:r>
              <a:rPr lang="en-US" dirty="0" smtClean="0"/>
              <a:t>Consider the following questions in </a:t>
            </a:r>
            <a:r>
              <a:rPr lang="en-US" b="1" dirty="0" smtClean="0"/>
              <a:t>Handout 8</a:t>
            </a:r>
            <a:r>
              <a:rPr lang="en-US" dirty="0" smtClean="0"/>
              <a:t>:</a:t>
            </a:r>
          </a:p>
          <a:p>
            <a:pPr lvl="1"/>
            <a:r>
              <a:rPr lang="en-US" sz="2400" dirty="0" smtClean="0"/>
              <a:t>What have I learned in this training that can be applied in my district or building?</a:t>
            </a:r>
          </a:p>
          <a:p>
            <a:pPr lvl="1"/>
            <a:r>
              <a:rPr lang="en-US" sz="2400" dirty="0" smtClean="0"/>
              <a:t>What are some opportunities and challenges in moving this effort forward?</a:t>
            </a:r>
          </a:p>
          <a:p>
            <a:pPr lvl="1"/>
            <a:r>
              <a:rPr lang="en-US" sz="2400" dirty="0" smtClean="0"/>
              <a:t>With whom in my district or building, including teacher leadership, do I share this content?  Is this the same group who can implement this effort?</a:t>
            </a:r>
          </a:p>
          <a:p>
            <a:pPr lvl="1"/>
            <a:r>
              <a:rPr lang="en-US" sz="2400" dirty="0" smtClean="0"/>
              <a:t>What is the best way to share this module with those staff?</a:t>
            </a:r>
          </a:p>
          <a:p>
            <a:pPr lvl="1"/>
            <a:r>
              <a:rPr lang="en-US" sz="2400" dirty="0" smtClean="0"/>
              <a:t>What structures (policies, programs, practices) are in place that can support this effort?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3014510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 and Wrap-Up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098116F9-C2CA-4644-9E4C-D61EDB5849E6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9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the Loop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 algn="r"/>
              <a:t>48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54838345"/>
              </p:ext>
            </p:extLst>
          </p:nvPr>
        </p:nvGraphicFramePr>
        <p:xfrm>
          <a:off x="914401" y="1982354"/>
          <a:ext cx="7626926" cy="339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51969" y="4759948"/>
            <a:ext cx="520997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smtClean="0">
                <a:solidFill>
                  <a:schemeClr val="tx2">
                    <a:lumMod val="75000"/>
                  </a:schemeClr>
                </a:solidFill>
              </a:rPr>
              <a:t>Ongoing, Embedded, and Differentiated</a:t>
            </a:r>
            <a:endParaRPr lang="en-US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3" descr="C:\Users\dsorensen\AppData\Local\Microsoft\Windows\Temporary Internet Files\Content.IE5\K87D6HSO\MC900151525[1].wmf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728" y="2169335"/>
            <a:ext cx="1804111" cy="133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dsorensen\AppData\Local\Microsoft\Windows\Temporary Internet Files\Content.IE5\SO51EI45\MC900389450[1].wmf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80" y="2112377"/>
            <a:ext cx="1581896" cy="157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dsorensen\AppData\Local\Microsoft\Windows\Temporary Internet Files\Content.IE5\B2JVXWNR\MC900433868[1].png"/>
          <p:cNvPicPr>
            <a:picLocks noChangeAspect="1" noChangeArrowheads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69" y="1874923"/>
            <a:ext cx="2052828" cy="205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55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3732232"/>
              </p:ext>
            </p:extLst>
          </p:nvPr>
        </p:nvGraphicFramePr>
        <p:xfrm>
          <a:off x="687388" y="1828800"/>
          <a:ext cx="8113712" cy="3648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0300"/>
                <a:gridCol w="4803412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It’s Not Just About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dirty="0" smtClean="0"/>
                        <a:t>…</a:t>
                      </a:r>
                      <a:endParaRPr lang="en-US" sz="2000" dirty="0"/>
                    </a:p>
                  </a:txBody>
                  <a:tcPr marL="96154" marR="96154" anchor="ctr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It’s Really About ...</a:t>
                      </a:r>
                      <a:endParaRPr lang="en-US" sz="2000" dirty="0"/>
                    </a:p>
                  </a:txBody>
                  <a:tcPr marL="96154" marR="96154" anchor="ctr"/>
                </a:tc>
              </a:tr>
              <a:tr h="1183341">
                <a:tc>
                  <a:txBody>
                    <a:bodyPr/>
                    <a:lstStyle/>
                    <a:p>
                      <a:pPr marL="274320" indent="-27432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Including student growth data in the evaluation system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154" marR="96154"/>
                </a:tc>
                <a:tc>
                  <a:txBody>
                    <a:bodyPr/>
                    <a:lstStyle/>
                    <a:p>
                      <a:pPr marL="274320" indent="-27432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Analyzing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the results in relation to specific teaching and leadership practices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154" marR="96154"/>
                </a:tc>
              </a:tr>
              <a:tr h="824753">
                <a:tc>
                  <a:txBody>
                    <a:bodyPr/>
                    <a:lstStyle/>
                    <a:p>
                      <a:pPr marL="274320" indent="-27432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Conducting frequent,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reliable observations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154" marR="96154"/>
                </a:tc>
                <a:tc>
                  <a:txBody>
                    <a:bodyPr/>
                    <a:lstStyle/>
                    <a:p>
                      <a:pPr marL="274320" indent="-27432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Meaningful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, actionable feedback and conversations about how to grow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154" marR="96154"/>
                </a:tc>
              </a:tr>
              <a:tr h="1183341">
                <a:tc>
                  <a:txBody>
                    <a:bodyPr/>
                    <a:lstStyle/>
                    <a:p>
                      <a:pPr marL="274320" indent="-27432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Educator effectiveness rating 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154" marR="96154"/>
                </a:tc>
                <a:tc>
                  <a:txBody>
                    <a:bodyPr/>
                    <a:lstStyle/>
                    <a:p>
                      <a:pPr marL="274320" indent="-274320">
                        <a:buClr>
                          <a:schemeClr val="bg1">
                            <a:lumMod val="65000"/>
                          </a:schemeClr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Linking evaluation results to career paths,</a:t>
                      </a:r>
                      <a:r>
                        <a:rPr lang="en-US" sz="20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opportunities, and systems of support</a:t>
                      </a:r>
                      <a:endParaRPr lang="en-US" sz="20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96154" marR="96154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Educator Evaluation and Professional Learning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0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Comprehensive Centers Program</a:t>
            </a:r>
            <a:br>
              <a:rPr lang="en-US" dirty="0" smtClean="0">
                <a:solidFill>
                  <a:srgbClr val="A6A6A6"/>
                </a:solidFill>
              </a:rPr>
            </a:br>
            <a:r>
              <a:rPr lang="en-US" sz="3200" dirty="0" smtClean="0">
                <a:solidFill>
                  <a:srgbClr val="A6A6A6"/>
                </a:solidFill>
              </a:rPr>
              <a:t>2012–2017 Award Cycle</a:t>
            </a:r>
            <a:endParaRPr lang="en-US" sz="3200" dirty="0">
              <a:solidFill>
                <a:srgbClr val="A6A6A6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smtClean="0">
                <a:solidFill>
                  <a:srgbClr val="FFFFFF">
                    <a:lumMod val="75000"/>
                  </a:srgbClr>
                </a:solidFill>
              </a:rPr>
              <a:pPr algn="r"/>
              <a:t>5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17190" r="4725" b="5243"/>
          <a:stretch/>
        </p:blipFill>
        <p:spPr bwMode="auto">
          <a:xfrm>
            <a:off x="1342842" y="1640165"/>
            <a:ext cx="6458316" cy="428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50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328000"/>
              </p:ext>
            </p:extLst>
          </p:nvPr>
        </p:nvGraphicFramePr>
        <p:xfrm>
          <a:off x="687388" y="1130300"/>
          <a:ext cx="8164512" cy="462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236"/>
                <a:gridCol w="3241151"/>
                <a:gridCol w="3756125"/>
              </a:tblGrid>
              <a:tr h="419100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Resource Topic or Title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Where</a:t>
                      </a:r>
                      <a:r>
                        <a:rPr lang="en-US" baseline="0" dirty="0" smtClean="0"/>
                        <a:t> It’s Available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Self- Assessment</a:t>
                      </a:r>
                      <a:endParaRPr lang="en-US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Teacher Evaluation Self-Assessment </a:t>
                      </a:r>
                      <a:r>
                        <a:rPr lang="en-US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Information and Process</a:t>
                      </a:r>
                      <a:endParaRPr lang="en-US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u="sng" kern="1200" spc="-3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http://www.doe.mass.edu/edeval/training/modules/M3.pdf</a:t>
                      </a:r>
                      <a:endParaRPr lang="en-US" sz="1300" spc="-3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Formative Evaluation</a:t>
                      </a:r>
                      <a:endParaRPr lang="en-US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Carnegie Foundation: Feedback Conversation</a:t>
                      </a:r>
                      <a:r>
                        <a:rPr lang="en-US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Protocol</a:t>
                      </a:r>
                      <a:endParaRPr lang="en-US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hlinkClick r:id="rId3"/>
                        </a:rPr>
                        <a:t>http://commons.carnegiefoundation.org/wp-content/uploads/2013/08/BRIEF_Feedback-for-Teachers.pdf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Formative Evaluation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Institute of Education</a:t>
                      </a:r>
                      <a:r>
                        <a:rPr lang="en-US" sz="13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Sciences: </a:t>
                      </a:r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Structuring Data-Informed Conversations</a:t>
                      </a:r>
                      <a:endParaRPr lang="en-US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>
                          <a:hlinkClick r:id="rId4"/>
                        </a:rPr>
                        <a:t>http://ies.ed.gov/ncee/edlabs/regions/pacific/pdf/REL_2013001.pdf</a:t>
                      </a:r>
                      <a:r>
                        <a:rPr lang="en-US" sz="1300" dirty="0" smtClean="0"/>
                        <a:t> 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Summative Evaluation</a:t>
                      </a:r>
                      <a:endParaRPr lang="en-US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Observation Data Collection Tool</a:t>
                      </a:r>
                      <a:endParaRPr lang="en-US" sz="13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hlinkClick r:id="rId5"/>
                        </a:rPr>
                        <a:t>http://bloomboard.com/schools</a:t>
                      </a:r>
                      <a:r>
                        <a:rPr lang="en-US" sz="1300" dirty="0" smtClean="0"/>
                        <a:t> </a:t>
                      </a:r>
                      <a:endParaRPr lang="en-US" sz="13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Publication</a:t>
                      </a:r>
                      <a:endParaRPr lang="en-US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Ge</a:t>
                      </a:r>
                      <a:r>
                        <a:rPr lang="en-US" sz="13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nerating Teaching Effectiveness: The Role of Job-Embedded Professional Development in Teacher Evaluation</a:t>
                      </a:r>
                      <a:endParaRPr lang="en-US" sz="13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spc="20" baseline="0" dirty="0" smtClean="0">
                          <a:hlinkClick r:id="rId6"/>
                        </a:rPr>
                        <a:t>http://www.gtlcenter.org/sites/default/files/docs/GeneratingTeachingEffectiveness.pdf</a:t>
                      </a:r>
                      <a:r>
                        <a:rPr lang="en-US" sz="1300" spc="20" baseline="0" dirty="0" smtClean="0"/>
                        <a:t> </a:t>
                      </a:r>
                      <a:endParaRPr lang="en-US" sz="1300" spc="2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Publication</a:t>
                      </a:r>
                      <a:endParaRPr lang="en-US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High-Quality Professional Development for All Teachers: Effectively Allocating Resources</a:t>
                      </a:r>
                      <a:endParaRPr lang="en-US" sz="13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spc="20" baseline="0" dirty="0" smtClean="0">
                          <a:hlinkClick r:id="rId7"/>
                        </a:rPr>
                        <a:t>http://www.gtlcenter.org/sites/default/files/docs/HighQualityProfessionalDevelopment.pdf</a:t>
                      </a:r>
                      <a:r>
                        <a:rPr lang="en-US" sz="1300" spc="20" baseline="0" dirty="0" smtClean="0"/>
                        <a:t> </a:t>
                      </a:r>
                      <a:endParaRPr lang="en-US" sz="1300" spc="20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Publication</a:t>
                      </a:r>
                      <a:endParaRPr lang="en-US" sz="130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i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Linking Teacher Evaluation to Professional Development: Focusing on Improving Teaching and Learning</a:t>
                      </a:r>
                      <a:endParaRPr lang="en-US" sz="1300" i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spc="20" baseline="0" dirty="0" smtClean="0">
                          <a:hlinkClick r:id="rId8"/>
                        </a:rPr>
                        <a:t>http://www.gtlcenter.org/sites/default/files/docs/LinkingTeacherEval.pdf</a:t>
                      </a:r>
                      <a:endParaRPr lang="en-US" sz="1300" spc="20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52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3477EC8-074D-41C4-94AE-E9EA7CEEA348}" type="slidenum">
              <a:rPr>
                <a:solidFill>
                  <a:srgbClr val="FFFFFF">
                    <a:lumMod val="75000"/>
                  </a:srgbClr>
                </a:solidFill>
              </a:rPr>
              <a:pPr/>
              <a:t>51</a:t>
            </a:fld>
            <a:endParaRPr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If you have any questions, please email at the following address:  </a:t>
            </a:r>
            <a:r>
              <a:rPr lang="en-US" dirty="0" smtClean="0">
                <a:hlinkClick r:id="rId2"/>
              </a:rPr>
              <a:t>Evaluation@education.ohio.gov</a:t>
            </a:r>
            <a:endParaRPr lang="en-US" dirty="0" smtClean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 smtClean="0"/>
              <a:t>Center on Great Teachers and Leaders</a:t>
            </a:r>
          </a:p>
          <a:p>
            <a:pPr lvl="0"/>
            <a:r>
              <a:rPr lang="en-US" dirty="0" smtClean="0"/>
              <a:t>1000 Thomas Jefferson Street NW</a:t>
            </a:r>
          </a:p>
          <a:p>
            <a:pPr lvl="0"/>
            <a:r>
              <a:rPr lang="en-US" dirty="0" smtClean="0"/>
              <a:t>Washington, DC 20007-3835</a:t>
            </a:r>
          </a:p>
          <a:p>
            <a:pPr lvl="0"/>
            <a:r>
              <a:rPr lang="en-US" dirty="0" smtClean="0"/>
              <a:t>877-322-8700</a:t>
            </a:r>
          </a:p>
          <a:p>
            <a:pPr lvl="0"/>
            <a:r>
              <a:rPr lang="en-US" dirty="0" smtClean="0"/>
              <a:t>gtlcenter@air.org</a:t>
            </a:r>
          </a:p>
          <a:p>
            <a:r>
              <a:rPr lang="en-US" dirty="0" smtClean="0"/>
              <a:t>www.gtlcenter.org | www.air.org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687526" y="1828800"/>
            <a:ext cx="8253274" cy="4102100"/>
          </a:xfrm>
        </p:spPr>
        <p:txBody>
          <a:bodyPr/>
          <a:lstStyle/>
          <a:p>
            <a:r>
              <a:rPr lang="en-US" dirty="0" smtClean="0"/>
              <a:t>Module Purpose and Overview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Definitions and Assumptions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Using Evaluation Data for Self-Assessment and </a:t>
            </a:r>
            <a:br>
              <a:rPr lang="en-US" dirty="0" smtClean="0"/>
            </a:br>
            <a:r>
              <a:rPr lang="en-US" dirty="0" smtClean="0"/>
              <a:t>Goal Setting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Using Evaluation Data for Formative Feedback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Using Final Summative Evaluation Data for Individual and Schoolwide Planning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Understanding Systemic Supports for Effective Use of Evaluation Data to Inform Professional Learning</a:t>
            </a:r>
          </a:p>
          <a:p>
            <a:pPr>
              <a:spcBef>
                <a:spcPts val="500"/>
              </a:spcBef>
            </a:pPr>
            <a:r>
              <a:rPr lang="en-US" dirty="0" smtClean="0"/>
              <a:t>Reflection and Wrap-Up</a:t>
            </a:r>
            <a:endParaRPr lang="en-US" dirty="0"/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6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Purpose and Overview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116F9-C2CA-4644-9E4C-D61EDB5849E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7527" y="1828800"/>
            <a:ext cx="8138974" cy="3852006"/>
          </a:xfrm>
        </p:spPr>
        <p:txBody>
          <a:bodyPr/>
          <a:lstStyle/>
          <a:p>
            <a:r>
              <a:rPr lang="en-US" dirty="0" smtClean="0"/>
              <a:t>Goals: 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Explain how teacher evaluation data informs professional learning.</a:t>
            </a:r>
          </a:p>
          <a:p>
            <a:pPr marL="230187" lvl="1" indent="0">
              <a:spcBef>
                <a:spcPts val="1200"/>
              </a:spcBef>
              <a:buNone/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Practice analyzing teacher evaluation data to inform professional learning.</a:t>
            </a:r>
          </a:p>
          <a:p>
            <a:pPr marL="230187" lvl="1" indent="0">
              <a:spcBef>
                <a:spcPts val="1200"/>
              </a:spcBef>
              <a:buNone/>
            </a:pPr>
            <a:endParaRPr lang="en-US" sz="2000" dirty="0" smtClean="0"/>
          </a:p>
          <a:p>
            <a:pPr lvl="1">
              <a:spcBef>
                <a:spcPts val="1200"/>
              </a:spcBef>
            </a:pPr>
            <a:r>
              <a:rPr lang="en-US" sz="2000" dirty="0" smtClean="0"/>
              <a:t>Discuss the challenges and opportunities for using evaluation data to inform professional learning.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Overview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8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4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 smtClean="0"/>
              <a:t>Professional Growth in Educator Evaluations: Defined by Regulations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600" dirty="0" smtClean="0"/>
              <a:t>         </a:t>
            </a:r>
            <a:r>
              <a:rPr lang="en-US" sz="1400" dirty="0" smtClean="0"/>
              <a:t>= Professional Growth or Learning</a:t>
            </a:r>
          </a:p>
          <a:p>
            <a:pPr marL="0" indent="0">
              <a:buNone/>
            </a:pPr>
            <a:r>
              <a:rPr lang="en-US" sz="1200" dirty="0" smtClean="0"/>
              <a:t>            </a:t>
            </a:r>
            <a:r>
              <a:rPr lang="en-US" sz="1400" dirty="0" smtClean="0"/>
              <a:t>= Improvement Only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F3477EC8-074D-41C4-94AE-E9EA7CEEA348}" type="slidenum">
              <a:rPr lang="en-US" smtClean="0">
                <a:solidFill>
                  <a:srgbClr val="FFFFFF">
                    <a:lumMod val="75000"/>
                  </a:srgbClr>
                </a:solidFill>
              </a:rPr>
              <a:pPr algn="r"/>
              <a:t>9</a:t>
            </a:fld>
            <a:endParaRPr lang="en-US" dirty="0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1200" y="2265585"/>
            <a:ext cx="333829" cy="228600"/>
          </a:xfrm>
          <a:prstGeom prst="rect">
            <a:avLst/>
          </a:prstGeom>
          <a:solidFill>
            <a:srgbClr val="FF8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11199" y="2624134"/>
            <a:ext cx="333829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852734"/>
            <a:ext cx="5930900" cy="308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80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3_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ge Graph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ivider Master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tact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AIR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GTL_PowerPoint_Template_03-22-13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Basic">
  <a:themeElements>
    <a:clrScheme name="AIR Corporate">
      <a:dk1>
        <a:srgbClr val="000000"/>
      </a:dk1>
      <a:lt1>
        <a:srgbClr val="FFFFFF"/>
      </a:lt1>
      <a:dk2>
        <a:srgbClr val="326295"/>
      </a:dk2>
      <a:lt2>
        <a:srgbClr val="FFFFFF"/>
      </a:lt2>
      <a:accent1>
        <a:srgbClr val="4B76A0"/>
      </a:accent1>
      <a:accent2>
        <a:srgbClr val="A74D15"/>
      </a:accent2>
      <a:accent3>
        <a:srgbClr val="73AF23"/>
      </a:accent3>
      <a:accent4>
        <a:srgbClr val="773C75"/>
      </a:accent4>
      <a:accent5>
        <a:srgbClr val="EFB219"/>
      </a:accent5>
      <a:accent6>
        <a:srgbClr val="35A396"/>
      </a:accent6>
      <a:hlink>
        <a:srgbClr val="0000FF"/>
      </a:hlink>
      <a:folHlink>
        <a:srgbClr val="800080"/>
      </a:folHlink>
    </a:clrScheme>
    <a:fontScheme name="Basic PPT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F0D4BE4B24DF47B0F2A67E59827B8A" ma:contentTypeVersion="0" ma:contentTypeDescription="Create a new document." ma:contentTypeScope="" ma:versionID="0c5d8da13f1eb58cd47ac47b881b0c7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9652C8-D67B-4FF3-B7BB-E3551F138D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8DE03-1B1E-4BB3-BFB8-1FE8E8D90566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505E1539-0AB9-4E8C-A680-1BA49EACF5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GTL_PowerPoint_Template_03-22-13</Template>
  <TotalTime>30692</TotalTime>
  <Words>2012</Words>
  <Application>Microsoft Office PowerPoint</Application>
  <PresentationFormat>On-screen Show (4:3)</PresentationFormat>
  <Paragraphs>394</Paragraphs>
  <Slides>51</Slides>
  <Notes>38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Divider Master</vt:lpstr>
      <vt:lpstr>Basic</vt:lpstr>
      <vt:lpstr>Large Graphic</vt:lpstr>
      <vt:lpstr>Contact</vt:lpstr>
      <vt:lpstr>1_Divider Master</vt:lpstr>
      <vt:lpstr>1_Contact</vt:lpstr>
      <vt:lpstr>1_Basic</vt:lpstr>
      <vt:lpstr>GTL_PowerPoint_Template_03-22-13</vt:lpstr>
      <vt:lpstr>2_Basic</vt:lpstr>
      <vt:lpstr>2_Divider Master</vt:lpstr>
      <vt:lpstr>3_Basic</vt:lpstr>
      <vt:lpstr>3_Divider Master</vt:lpstr>
      <vt:lpstr>2_Contact</vt:lpstr>
      <vt:lpstr>Using Ohio Teacher Evaluation Data to Inform Professional Learning</vt:lpstr>
      <vt:lpstr>Welcome, Introductions, and Agenda</vt:lpstr>
      <vt:lpstr>Welcome!</vt:lpstr>
      <vt:lpstr>Mission of the Center on  Great Teachers and Leaders</vt:lpstr>
      <vt:lpstr>Comprehensive Centers Program 2012–2017 Award Cycle</vt:lpstr>
      <vt:lpstr>Agenda</vt:lpstr>
      <vt:lpstr>Module Purpose and Overview</vt:lpstr>
      <vt:lpstr>Module Overview</vt:lpstr>
      <vt:lpstr>National Picture</vt:lpstr>
      <vt:lpstr>National Picture: A Different View</vt:lpstr>
      <vt:lpstr>Definitions and Assumptions</vt:lpstr>
      <vt:lpstr>Activity 1: Human Continuum</vt:lpstr>
      <vt:lpstr>Activity 2: Table Warm-Up</vt:lpstr>
      <vt:lpstr>What Is Effective  Professional Learning?</vt:lpstr>
      <vt:lpstr>Activity 3: Table Warm-Up Revisited</vt:lpstr>
      <vt:lpstr>Shared Definitions: Evaluation Data Use Cycle</vt:lpstr>
      <vt:lpstr>Shared Definitions: Evaluation Data</vt:lpstr>
      <vt:lpstr>Shared Definitions: Evaluation Data</vt:lpstr>
      <vt:lpstr>How Evaluation Data  Inform Learning</vt:lpstr>
      <vt:lpstr>Using Evaluation Data  for Self-Assessment and  Goal Setting</vt:lpstr>
      <vt:lpstr>Teacher Self-Assessment and  Goal Setting</vt:lpstr>
      <vt:lpstr>Activity 4: Strategic Use of Data</vt:lpstr>
      <vt:lpstr>Activity 5: Strengthening a  Self-Assessment</vt:lpstr>
      <vt:lpstr>Using Evaluation Data for Formative Feedback</vt:lpstr>
      <vt:lpstr>Formative Evaluation</vt:lpstr>
      <vt:lpstr>Using Data for Formative Feedback</vt:lpstr>
      <vt:lpstr>Translating Data Into Feedback</vt:lpstr>
      <vt:lpstr>Activity 6: High-Quality Feedback</vt:lpstr>
      <vt:lpstr>Characteristics of  High-Quality Feedback</vt:lpstr>
      <vt:lpstr>Activity 7: High-Quality  Feedback Revisited</vt:lpstr>
      <vt:lpstr>Using Evaluation Data: Example of a Feedback Conversation</vt:lpstr>
      <vt:lpstr>Using Final Summative Evaluation Data for Individual and Schoolwide Planning</vt:lpstr>
      <vt:lpstr>Final Summative Evaluation</vt:lpstr>
      <vt:lpstr>Activity 8: Using Data to Plan for Differentiated Professional Learning</vt:lpstr>
      <vt:lpstr>Activity 9: Using Data to Plan for Schoolwide Professional Learning</vt:lpstr>
      <vt:lpstr>What Could You Do When the Data  Are Mixed? </vt:lpstr>
      <vt:lpstr>Using Final Summative Data</vt:lpstr>
      <vt:lpstr>Principles of Effective Planning Using Evaluation Data</vt:lpstr>
      <vt:lpstr>Identifying Essential Conditions for Professional Learning </vt:lpstr>
      <vt:lpstr>Essential Conditions for Effective Data Use for Planning/Assessing Professional Learning</vt:lpstr>
      <vt:lpstr>Essential Conditions Definitions</vt:lpstr>
      <vt:lpstr>Group Activity </vt:lpstr>
      <vt:lpstr>Understanding Systemic Supports for Effective Use of Evaluation Data to Inform Professional Learning</vt:lpstr>
      <vt:lpstr>Activity 10: Promising Examples of Using Data for Teacher Learning</vt:lpstr>
      <vt:lpstr> Activity 11: Pause for Self-Assessment: Supporting High-Quality Learning</vt:lpstr>
      <vt:lpstr>District Action Planning</vt:lpstr>
      <vt:lpstr>Reflection and Wrap-Up</vt:lpstr>
      <vt:lpstr>Closing the Loop</vt:lpstr>
      <vt:lpstr>Linking Educator Evaluation and Professional Learning</vt:lpstr>
      <vt:lpstr>Additional Resources</vt:lpstr>
      <vt:lpstr>PowerPoint Presentation</vt:lpstr>
    </vt:vector>
  </TitlesOfParts>
  <Company>American Institutes for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SLO Cycle and Development</dc:title>
  <dc:creator>Linda Pady</dc:creator>
  <cp:lastModifiedBy>Cushing, Ellen</cp:lastModifiedBy>
  <cp:revision>575</cp:revision>
  <cp:lastPrinted>2014-01-21T21:57:19Z</cp:lastPrinted>
  <dcterms:created xsi:type="dcterms:W3CDTF">2013-04-22T14:33:20Z</dcterms:created>
  <dcterms:modified xsi:type="dcterms:W3CDTF">2014-07-01T16:10:17Z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0x01010031F0D4BE4B24DF47B0F2A67E59827B8A</vt:lpwstr>
  </property>
</Properties>
</file>