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65" r:id="rId3"/>
    <p:sldMasterId id="2147483668" r:id="rId4"/>
    <p:sldMasterId id="2147483674" r:id="rId5"/>
    <p:sldMasterId id="2147483677" r:id="rId6"/>
    <p:sldMasterId id="2147483685" r:id="rId7"/>
  </p:sldMasterIdLst>
  <p:notesMasterIdLst>
    <p:notesMasterId r:id="rId46"/>
  </p:notesMasterIdLst>
  <p:sldIdLst>
    <p:sldId id="325" r:id="rId8"/>
    <p:sldId id="327" r:id="rId9"/>
    <p:sldId id="263" r:id="rId10"/>
    <p:sldId id="283" r:id="rId11"/>
    <p:sldId id="264" r:id="rId12"/>
    <p:sldId id="284" r:id="rId13"/>
    <p:sldId id="303" r:id="rId14"/>
    <p:sldId id="288" r:id="rId15"/>
    <p:sldId id="265" r:id="rId16"/>
    <p:sldId id="268" r:id="rId17"/>
    <p:sldId id="259" r:id="rId18"/>
    <p:sldId id="294" r:id="rId19"/>
    <p:sldId id="266" r:id="rId20"/>
    <p:sldId id="295" r:id="rId21"/>
    <p:sldId id="271" r:id="rId22"/>
    <p:sldId id="296" r:id="rId23"/>
    <p:sldId id="260" r:id="rId24"/>
    <p:sldId id="334" r:id="rId25"/>
    <p:sldId id="272" r:id="rId26"/>
    <p:sldId id="329" r:id="rId27"/>
    <p:sldId id="330" r:id="rId28"/>
    <p:sldId id="331" r:id="rId29"/>
    <p:sldId id="332" r:id="rId30"/>
    <p:sldId id="333" r:id="rId31"/>
    <p:sldId id="298" r:id="rId32"/>
    <p:sldId id="300" r:id="rId33"/>
    <p:sldId id="273" r:id="rId34"/>
    <p:sldId id="335" r:id="rId35"/>
    <p:sldId id="275" r:id="rId36"/>
    <p:sldId id="319" r:id="rId37"/>
    <p:sldId id="337" r:id="rId38"/>
    <p:sldId id="321" r:id="rId39"/>
    <p:sldId id="322" r:id="rId40"/>
    <p:sldId id="323" r:id="rId41"/>
    <p:sldId id="324" r:id="rId42"/>
    <p:sldId id="338" r:id="rId43"/>
    <p:sldId id="328" r:id="rId44"/>
    <p:sldId id="33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y Jacques" initials="" lastIdx="1" clrIdx="0"/>
  <p:cmAuthor id="1" name="Cushing, Ellen" initials="CE" lastIdx="1" clrIdx="1">
    <p:extLst/>
  </p:cmAuthor>
  <p:cmAuthor id="2" name="Catherine Jacques" initials="CJ" lastIdx="5" clrIdx="2"/>
  <p:cmAuthor id="3" name="Sheryl Nelson" initials="SN"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09" autoAdjust="0"/>
  </p:normalViewPr>
  <p:slideViewPr>
    <p:cSldViewPr>
      <p:cViewPr varScale="1">
        <p:scale>
          <a:sx n="98" d="100"/>
          <a:sy n="98" d="100"/>
        </p:scale>
        <p:origin x="-136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F9BCE0-60BC-4BE1-ADFB-2615A1ADA869}" type="datetimeFigureOut">
              <a:rPr lang="en-US" smtClean="0"/>
              <a:pPr/>
              <a:t>10/30/2014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A5B3E8-5065-40DF-859D-4A64449E3BBA}" type="slidenum">
              <a:rPr lang="en-US" smtClean="0"/>
              <a:pPr/>
              <a:t>‹#›</a:t>
            </a:fld>
            <a:endParaRPr lang="en-US" dirty="0"/>
          </a:p>
        </p:txBody>
      </p:sp>
    </p:spTree>
    <p:extLst>
      <p:ext uri="{BB962C8B-B14F-4D97-AF65-F5344CB8AC3E}">
        <p14:creationId xmlns:p14="http://schemas.microsoft.com/office/powerpoint/2010/main" val="126394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27A5B3E8-5065-40DF-859D-4A64449E3BBA}" type="slidenum">
              <a:rPr lang="en-US" smtClean="0"/>
              <a:pPr/>
              <a:t>1</a:t>
            </a:fld>
            <a:endParaRPr lang="en-US" dirty="0"/>
          </a:p>
        </p:txBody>
      </p:sp>
    </p:spTree>
    <p:extLst>
      <p:ext uri="{BB962C8B-B14F-4D97-AF65-F5344CB8AC3E}">
        <p14:creationId xmlns:p14="http://schemas.microsoft.com/office/powerpoint/2010/main" val="2242886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5B3E8-5065-40DF-859D-4A64449E3BBA}" type="slidenum">
              <a:rPr lang="en-US" smtClean="0"/>
              <a:pPr/>
              <a:t>10</a:t>
            </a:fld>
            <a:endParaRPr lang="en-US" dirty="0"/>
          </a:p>
        </p:txBody>
      </p:sp>
    </p:spTree>
    <p:extLst>
      <p:ext uri="{BB962C8B-B14F-4D97-AF65-F5344CB8AC3E}">
        <p14:creationId xmlns:p14="http://schemas.microsoft.com/office/powerpoint/2010/main" val="3573769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A5B3E8-5065-40DF-859D-4A64449E3BBA}" type="slidenum">
              <a:rPr lang="en-US" smtClean="0"/>
              <a:pPr/>
              <a:t>11</a:t>
            </a:fld>
            <a:endParaRPr lang="en-US" dirty="0"/>
          </a:p>
        </p:txBody>
      </p:sp>
    </p:spTree>
    <p:extLst>
      <p:ext uri="{BB962C8B-B14F-4D97-AF65-F5344CB8AC3E}">
        <p14:creationId xmlns:p14="http://schemas.microsoft.com/office/powerpoint/2010/main" val="3918132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5B3E8-5065-40DF-859D-4A64449E3BBA}" type="slidenum">
              <a:rPr lang="en-US" smtClean="0"/>
              <a:pPr/>
              <a:t>12</a:t>
            </a:fld>
            <a:endParaRPr lang="en-US" dirty="0"/>
          </a:p>
        </p:txBody>
      </p:sp>
    </p:spTree>
    <p:extLst>
      <p:ext uri="{BB962C8B-B14F-4D97-AF65-F5344CB8AC3E}">
        <p14:creationId xmlns:p14="http://schemas.microsoft.com/office/powerpoint/2010/main" val="3272789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A5B3E8-5065-40DF-859D-4A64449E3BBA}" type="slidenum">
              <a:rPr lang="en-US" smtClean="0"/>
              <a:pPr/>
              <a:t>13</a:t>
            </a:fld>
            <a:endParaRPr lang="en-US" dirty="0"/>
          </a:p>
        </p:txBody>
      </p:sp>
    </p:spTree>
    <p:extLst>
      <p:ext uri="{BB962C8B-B14F-4D97-AF65-F5344CB8AC3E}">
        <p14:creationId xmlns:p14="http://schemas.microsoft.com/office/powerpoint/2010/main" val="2975828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5B3E8-5065-40DF-859D-4A64449E3BBA}" type="slidenum">
              <a:rPr lang="en-US" smtClean="0"/>
              <a:pPr/>
              <a:t>14</a:t>
            </a:fld>
            <a:endParaRPr lang="en-US" dirty="0"/>
          </a:p>
        </p:txBody>
      </p:sp>
    </p:spTree>
    <p:extLst>
      <p:ext uri="{BB962C8B-B14F-4D97-AF65-F5344CB8AC3E}">
        <p14:creationId xmlns:p14="http://schemas.microsoft.com/office/powerpoint/2010/main" val="743528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5B3E8-5065-40DF-859D-4A64449E3BBA}" type="slidenum">
              <a:rPr lang="en-US" smtClean="0"/>
              <a:pPr/>
              <a:t>15</a:t>
            </a:fld>
            <a:endParaRPr lang="en-US" dirty="0"/>
          </a:p>
        </p:txBody>
      </p:sp>
    </p:spTree>
    <p:extLst>
      <p:ext uri="{BB962C8B-B14F-4D97-AF65-F5344CB8AC3E}">
        <p14:creationId xmlns:p14="http://schemas.microsoft.com/office/powerpoint/2010/main" val="3726073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5B3E8-5065-40DF-859D-4A64449E3BBA}" type="slidenum">
              <a:rPr lang="en-US" smtClean="0"/>
              <a:pPr/>
              <a:t>16</a:t>
            </a:fld>
            <a:endParaRPr lang="en-US" dirty="0"/>
          </a:p>
        </p:txBody>
      </p:sp>
    </p:spTree>
    <p:extLst>
      <p:ext uri="{BB962C8B-B14F-4D97-AF65-F5344CB8AC3E}">
        <p14:creationId xmlns:p14="http://schemas.microsoft.com/office/powerpoint/2010/main" val="3613428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aseline="0" dirty="0" smtClean="0"/>
          </a:p>
        </p:txBody>
      </p:sp>
      <p:sp>
        <p:nvSpPr>
          <p:cNvPr id="4" name="Slide Number Placeholder 3"/>
          <p:cNvSpPr>
            <a:spLocks noGrp="1"/>
          </p:cNvSpPr>
          <p:nvPr>
            <p:ph type="sldNum" sz="quarter" idx="10"/>
          </p:nvPr>
        </p:nvSpPr>
        <p:spPr/>
        <p:txBody>
          <a:bodyPr/>
          <a:lstStyle/>
          <a:p>
            <a:fld id="{27A5B3E8-5065-40DF-859D-4A64449E3BBA}" type="slidenum">
              <a:rPr lang="en-US" smtClean="0"/>
              <a:pPr/>
              <a:t>17</a:t>
            </a:fld>
            <a:endParaRPr lang="en-US" dirty="0"/>
          </a:p>
        </p:txBody>
      </p:sp>
    </p:spTree>
    <p:extLst>
      <p:ext uri="{BB962C8B-B14F-4D97-AF65-F5344CB8AC3E}">
        <p14:creationId xmlns:p14="http://schemas.microsoft.com/office/powerpoint/2010/main" val="247136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5B3E8-5065-40DF-859D-4A64449E3BBA}" type="slidenum">
              <a:rPr lang="en-US" smtClean="0"/>
              <a:pPr/>
              <a:t>18</a:t>
            </a:fld>
            <a:endParaRPr lang="en-US" dirty="0"/>
          </a:p>
        </p:txBody>
      </p:sp>
    </p:spTree>
    <p:extLst>
      <p:ext uri="{BB962C8B-B14F-4D97-AF65-F5344CB8AC3E}">
        <p14:creationId xmlns:p14="http://schemas.microsoft.com/office/powerpoint/2010/main" val="3932909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5B3E8-5065-40DF-859D-4A64449E3BBA}" type="slidenum">
              <a:rPr lang="en-US" smtClean="0"/>
              <a:pPr/>
              <a:t>19</a:t>
            </a:fld>
            <a:endParaRPr lang="en-US" dirty="0"/>
          </a:p>
        </p:txBody>
      </p:sp>
    </p:spTree>
    <p:extLst>
      <p:ext uri="{BB962C8B-B14F-4D97-AF65-F5344CB8AC3E}">
        <p14:creationId xmlns:p14="http://schemas.microsoft.com/office/powerpoint/2010/main" val="375060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B946C6-0EB9-1D42-BAB9-98EFD343C7AA}" type="slidenum">
              <a:rPr lang="en-US" smtClean="0"/>
              <a:pPr>
                <a:defRPr/>
              </a:pPr>
              <a:t>2</a:t>
            </a:fld>
            <a:endParaRPr lang="en-US" dirty="0"/>
          </a:p>
        </p:txBody>
      </p:sp>
    </p:spTree>
    <p:extLst>
      <p:ext uri="{BB962C8B-B14F-4D97-AF65-F5344CB8AC3E}">
        <p14:creationId xmlns:p14="http://schemas.microsoft.com/office/powerpoint/2010/main" val="556294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27A5B3E8-5065-40DF-859D-4A64449E3BBA}" type="slidenum">
              <a:rPr lang="en-US" smtClean="0"/>
              <a:pPr/>
              <a:t>25</a:t>
            </a:fld>
            <a:endParaRPr lang="en-US" dirty="0"/>
          </a:p>
        </p:txBody>
      </p:sp>
    </p:spTree>
    <p:extLst>
      <p:ext uri="{BB962C8B-B14F-4D97-AF65-F5344CB8AC3E}">
        <p14:creationId xmlns:p14="http://schemas.microsoft.com/office/powerpoint/2010/main" val="2788973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5B3E8-5065-40DF-859D-4A64449E3BBA}" type="slidenum">
              <a:rPr lang="en-US" smtClean="0"/>
              <a:pPr/>
              <a:t>26</a:t>
            </a:fld>
            <a:endParaRPr lang="en-US" dirty="0"/>
          </a:p>
        </p:txBody>
      </p:sp>
    </p:spTree>
    <p:extLst>
      <p:ext uri="{BB962C8B-B14F-4D97-AF65-F5344CB8AC3E}">
        <p14:creationId xmlns:p14="http://schemas.microsoft.com/office/powerpoint/2010/main" val="7040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7A5B3E8-5065-40DF-859D-4A64449E3BBA}" type="slidenum">
              <a:rPr lang="en-US" smtClean="0"/>
              <a:pPr/>
              <a:t>27</a:t>
            </a:fld>
            <a:endParaRPr lang="en-US" dirty="0"/>
          </a:p>
        </p:txBody>
      </p:sp>
    </p:spTree>
    <p:extLst>
      <p:ext uri="{BB962C8B-B14F-4D97-AF65-F5344CB8AC3E}">
        <p14:creationId xmlns:p14="http://schemas.microsoft.com/office/powerpoint/2010/main" val="10170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5B3E8-5065-40DF-859D-4A64449E3BBA}" type="slidenum">
              <a:rPr lang="en-US" smtClean="0"/>
              <a:pPr/>
              <a:t>28</a:t>
            </a:fld>
            <a:endParaRPr lang="en-US" dirty="0"/>
          </a:p>
        </p:txBody>
      </p:sp>
    </p:spTree>
    <p:extLst>
      <p:ext uri="{BB962C8B-B14F-4D97-AF65-F5344CB8AC3E}">
        <p14:creationId xmlns:p14="http://schemas.microsoft.com/office/powerpoint/2010/main" val="800432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5B3E8-5065-40DF-859D-4A64449E3BBA}" type="slidenum">
              <a:rPr lang="en-US" smtClean="0"/>
              <a:pPr/>
              <a:t>29</a:t>
            </a:fld>
            <a:endParaRPr lang="en-US" dirty="0"/>
          </a:p>
        </p:txBody>
      </p:sp>
    </p:spTree>
    <p:extLst>
      <p:ext uri="{BB962C8B-B14F-4D97-AF65-F5344CB8AC3E}">
        <p14:creationId xmlns:p14="http://schemas.microsoft.com/office/powerpoint/2010/main" val="3894623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5B3E8-5065-40DF-859D-4A64449E3BBA}" type="slidenum">
              <a:rPr lang="en-US" smtClean="0"/>
              <a:pPr/>
              <a:t>30</a:t>
            </a:fld>
            <a:endParaRPr lang="en-US" dirty="0"/>
          </a:p>
        </p:txBody>
      </p:sp>
    </p:spTree>
    <p:extLst>
      <p:ext uri="{BB962C8B-B14F-4D97-AF65-F5344CB8AC3E}">
        <p14:creationId xmlns:p14="http://schemas.microsoft.com/office/powerpoint/2010/main" val="4196220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2551664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5B3E8-5065-40DF-859D-4A64449E3BBA}" type="slidenum">
              <a:rPr lang="en-US" smtClean="0"/>
              <a:pPr/>
              <a:t>33</a:t>
            </a:fld>
            <a:endParaRPr lang="en-US" dirty="0"/>
          </a:p>
        </p:txBody>
      </p:sp>
    </p:spTree>
    <p:extLst>
      <p:ext uri="{BB962C8B-B14F-4D97-AF65-F5344CB8AC3E}">
        <p14:creationId xmlns:p14="http://schemas.microsoft.com/office/powerpoint/2010/main" val="2335890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it would be valuable to use the template offered in the state or region</a:t>
            </a:r>
            <a:r>
              <a:rPr lang="en-US" baseline="0" dirty="0" smtClean="0"/>
              <a:t> so participants have an opportunity to use the required or recommended template in this activity. </a:t>
            </a:r>
            <a:endParaRPr lang="en-US" dirty="0"/>
          </a:p>
        </p:txBody>
      </p:sp>
      <p:sp>
        <p:nvSpPr>
          <p:cNvPr id="4" name="Slide Number Placeholder 3"/>
          <p:cNvSpPr>
            <a:spLocks noGrp="1"/>
          </p:cNvSpPr>
          <p:nvPr>
            <p:ph type="sldNum" sz="quarter" idx="10"/>
          </p:nvPr>
        </p:nvSpPr>
        <p:spPr/>
        <p:txBody>
          <a:bodyPr/>
          <a:lstStyle/>
          <a:p>
            <a:fld id="{27A5B3E8-5065-40DF-859D-4A64449E3BBA}" type="slidenum">
              <a:rPr lang="en-US" smtClean="0"/>
              <a:pPr/>
              <a:t>35</a:t>
            </a:fld>
            <a:endParaRPr lang="en-US" dirty="0"/>
          </a:p>
        </p:txBody>
      </p:sp>
    </p:spTree>
    <p:extLst>
      <p:ext uri="{BB962C8B-B14F-4D97-AF65-F5344CB8AC3E}">
        <p14:creationId xmlns:p14="http://schemas.microsoft.com/office/powerpoint/2010/main" val="2941932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5B3E8-5065-40DF-859D-4A64449E3BBA}" type="slidenum">
              <a:rPr lang="en-US" smtClean="0"/>
              <a:pPr/>
              <a:t>38</a:t>
            </a:fld>
            <a:endParaRPr lang="en-US" dirty="0"/>
          </a:p>
        </p:txBody>
      </p:sp>
    </p:spTree>
    <p:extLst>
      <p:ext uri="{BB962C8B-B14F-4D97-AF65-F5344CB8AC3E}">
        <p14:creationId xmlns:p14="http://schemas.microsoft.com/office/powerpoint/2010/main" val="378308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5B3E8-5065-40DF-859D-4A64449E3BBA}" type="slidenum">
              <a:rPr lang="en-US" smtClean="0"/>
              <a:pPr/>
              <a:t>3</a:t>
            </a:fld>
            <a:endParaRPr lang="en-US" dirty="0"/>
          </a:p>
        </p:txBody>
      </p:sp>
    </p:spTree>
    <p:extLst>
      <p:ext uri="{BB962C8B-B14F-4D97-AF65-F5344CB8AC3E}">
        <p14:creationId xmlns:p14="http://schemas.microsoft.com/office/powerpoint/2010/main" val="431348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556508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7A5B3E8-5065-40DF-859D-4A64449E3BBA}" type="slidenum">
              <a:rPr lang="en-US" smtClean="0"/>
              <a:pPr/>
              <a:t>5</a:t>
            </a:fld>
            <a:endParaRPr lang="en-US" dirty="0"/>
          </a:p>
        </p:txBody>
      </p:sp>
    </p:spTree>
    <p:extLst>
      <p:ext uri="{BB962C8B-B14F-4D97-AF65-F5344CB8AC3E}">
        <p14:creationId xmlns:p14="http://schemas.microsoft.com/office/powerpoint/2010/main" val="2396441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B8EC91B-B8E1-46CA-9C59-8FC7D0DA5F22}" type="slidenum">
              <a:rPr lang="en-US" smtClean="0"/>
              <a:pPr/>
              <a:t>6</a:t>
            </a:fld>
            <a:endParaRPr lang="en-US" dirty="0"/>
          </a:p>
        </p:txBody>
      </p:sp>
    </p:spTree>
    <p:extLst>
      <p:ext uri="{BB962C8B-B14F-4D97-AF65-F5344CB8AC3E}">
        <p14:creationId xmlns:p14="http://schemas.microsoft.com/office/powerpoint/2010/main" val="3427799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B946C6-0EB9-1D42-BAB9-98EFD343C7AA}" type="slidenum">
              <a:rPr lang="en-US" smtClean="0"/>
              <a:pPr>
                <a:defRPr/>
              </a:pPr>
              <a:t>7</a:t>
            </a:fld>
            <a:endParaRPr lang="en-US" dirty="0"/>
          </a:p>
        </p:txBody>
      </p:sp>
    </p:spTree>
    <p:extLst>
      <p:ext uri="{BB962C8B-B14F-4D97-AF65-F5344CB8AC3E}">
        <p14:creationId xmlns:p14="http://schemas.microsoft.com/office/powerpoint/2010/main" val="4234573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FB946C6-0EB9-1D42-BAB9-98EFD343C7AA}" type="slidenum">
              <a:rPr lang="en-US" smtClean="0"/>
              <a:pPr>
                <a:defRPr/>
              </a:pPr>
              <a:t>8</a:t>
            </a:fld>
            <a:endParaRPr lang="en-US" dirty="0"/>
          </a:p>
        </p:txBody>
      </p:sp>
    </p:spTree>
    <p:extLst>
      <p:ext uri="{BB962C8B-B14F-4D97-AF65-F5344CB8AC3E}">
        <p14:creationId xmlns:p14="http://schemas.microsoft.com/office/powerpoint/2010/main" val="1778784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A5B3E8-5065-40DF-859D-4A64449E3BBA}" type="slidenum">
              <a:rPr lang="en-US" smtClean="0"/>
              <a:pPr/>
              <a:t>9</a:t>
            </a:fld>
            <a:endParaRPr lang="en-US" dirty="0"/>
          </a:p>
        </p:txBody>
      </p:sp>
    </p:spTree>
    <p:extLst>
      <p:ext uri="{BB962C8B-B14F-4D97-AF65-F5344CB8AC3E}">
        <p14:creationId xmlns:p14="http://schemas.microsoft.com/office/powerpoint/2010/main" val="371971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447366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28800"/>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67876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291781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646909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178484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3776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68300" y="6395553"/>
            <a:ext cx="781050" cy="36512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100">
                <a:solidFill>
                  <a:schemeClr val="bg1"/>
                </a:solidFill>
                <a:latin typeface="+mj-lt"/>
                <a:ea typeface="ＭＳ Ｐゴシック" pitchFamily="43" charset="-128"/>
                <a:cs typeface="ＭＳ Ｐゴシック" pitchFamily="43" charset="-128"/>
              </a:defRPr>
            </a:lvl1pPr>
          </a:lstStyle>
          <a:p>
            <a:pPr>
              <a:defRPr/>
            </a:pPr>
            <a:fld id="{098116F9-C2CA-4644-9E4C-D61EDB5849E6}" type="slidenum">
              <a:rPr smtClean="0">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001106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ext uri="{BB962C8B-B14F-4D97-AF65-F5344CB8AC3E}">
        <p14:creationId xmlns:p14="http://schemas.microsoft.com/office/powerpoint/2010/main" val="934590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fld id="{F3477EC8-074D-41C4-94AE-E9EA7CEEA348}"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7937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28800"/>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672185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96396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8966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770335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660846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3776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68300" y="6395553"/>
            <a:ext cx="781050" cy="36512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100">
                <a:solidFill>
                  <a:schemeClr val="bg1"/>
                </a:solidFill>
                <a:latin typeface="+mj-lt"/>
                <a:ea typeface="ＭＳ Ｐゴシック" pitchFamily="43" charset="-128"/>
                <a:cs typeface="ＭＳ Ｐゴシック" pitchFamily="43" charset="-128"/>
              </a:defRPr>
            </a:lvl1pPr>
          </a:lstStyle>
          <a:p>
            <a:pPr>
              <a:defRPr/>
            </a:pPr>
            <a:fld id="{098116F9-C2CA-4644-9E4C-D61EDB5849E6}" type="slidenum">
              <a:rPr smtClean="0">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5485449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9" y="1104901"/>
            <a:ext cx="7351711" cy="36449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8461761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313813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8265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131328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Title">
    <p:spTree>
      <p:nvGrpSpPr>
        <p:cNvPr id="1" name=""/>
        <p:cNvGrpSpPr/>
        <p:nvPr/>
      </p:nvGrpSpPr>
      <p:grpSpPr>
        <a:xfrm>
          <a:off x="0" y="0"/>
          <a:ext cx="0" cy="0"/>
          <a:chOff x="0" y="0"/>
          <a:chExt cx="0" cy="0"/>
        </a:xfrm>
      </p:grpSpPr>
      <p:grpSp>
        <p:nvGrpSpPr>
          <p:cNvPr id="4" name="Group 3"/>
          <p:cNvGrpSpPr/>
          <p:nvPr userDrawn="1"/>
        </p:nvGrpSpPr>
        <p:grpSpPr>
          <a:xfrm>
            <a:off x="6170517" y="0"/>
            <a:ext cx="2973483" cy="2821214"/>
            <a:chOff x="6270928" y="0"/>
            <a:chExt cx="2973483" cy="2821214"/>
          </a:xfrm>
        </p:grpSpPr>
        <p:sp>
          <p:nvSpPr>
            <p:cNvPr id="5" name="Rectangle 4"/>
            <p:cNvSpPr/>
            <p:nvPr userDrawn="1"/>
          </p:nvSpPr>
          <p:spPr>
            <a:xfrm rot="10800000">
              <a:off x="6270928"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userDrawn="1"/>
          </p:nvSpPr>
          <p:spPr>
            <a:xfrm rot="10800000">
              <a:off x="7556499" y="574149"/>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userDrawn="1"/>
          </p:nvSpPr>
          <p:spPr>
            <a:xfrm rot="5400000">
              <a:off x="7538945" y="1122600"/>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rot="16200000">
              <a:off x="7347892" y="740944"/>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683811" y="2126297"/>
            <a:ext cx="7877321" cy="1477328"/>
          </a:xfrm>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dirty="0" smtClean="0"/>
              <a:t>Copyright © 2013 American Institutes for Research. All rights reserved.</a:t>
            </a:r>
          </a:p>
        </p:txBody>
      </p:sp>
      <p:sp>
        <p:nvSpPr>
          <p:cNvPr id="9" name="Text Placeholder 5"/>
          <p:cNvSpPr>
            <a:spLocks noGrp="1"/>
          </p:cNvSpPr>
          <p:nvPr>
            <p:ph type="body" sz="quarter" idx="12"/>
          </p:nvPr>
        </p:nvSpPr>
        <p:spPr>
          <a:xfrm>
            <a:off x="683811" y="3826933"/>
            <a:ext cx="8224837" cy="1598900"/>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1999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grpSp>
        <p:nvGrpSpPr>
          <p:cNvPr id="5" name="Group 4"/>
          <p:cNvGrpSpPr/>
          <p:nvPr userDrawn="1"/>
        </p:nvGrpSpPr>
        <p:grpSpPr>
          <a:xfrm>
            <a:off x="4225497" y="-1"/>
            <a:ext cx="4921322" cy="5080370"/>
            <a:chOff x="4315147" y="-1"/>
            <a:chExt cx="4921322" cy="5080370"/>
          </a:xfrm>
        </p:grpSpPr>
        <p:sp>
          <p:nvSpPr>
            <p:cNvPr id="7" name="Rectangle 6"/>
            <p:cNvSpPr/>
            <p:nvPr/>
          </p:nvSpPr>
          <p:spPr>
            <a:xfrm rot="10800000">
              <a:off x="4841422" y="564967"/>
              <a:ext cx="4388829" cy="1202078"/>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4315147" y="2440221"/>
              <a:ext cx="4921322" cy="1202078"/>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rot="5400000">
              <a:off x="4020619" y="2069157"/>
              <a:ext cx="4820347" cy="1202078"/>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p:nvSpPr>
          <p:spPr>
            <a:xfrm rot="16200000">
              <a:off x="6444787" y="1589603"/>
              <a:ext cx="4381286"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14595" t="-1" r="21867" b="4017"/>
            <a:stretch/>
          </p:blipFill>
          <p:spPr>
            <a:xfrm>
              <a:off x="6769750" y="891438"/>
              <a:ext cx="2460501" cy="2477907"/>
            </a:xfrm>
            <a:prstGeom prst="rect">
              <a:avLst/>
            </a:prstGeom>
            <a:ln>
              <a:solidFill>
                <a:schemeClr val="bg1"/>
              </a:solidFill>
            </a:ln>
          </p:spPr>
        </p:pic>
      </p:grpSp>
      <p:sp>
        <p:nvSpPr>
          <p:cNvPr id="2" name="Title 1"/>
          <p:cNvSpPr>
            <a:spLocks noGrp="1"/>
          </p:cNvSpPr>
          <p:nvPr>
            <p:ph type="title"/>
          </p:nvPr>
        </p:nvSpPr>
        <p:spPr>
          <a:xfrm>
            <a:off x="683811" y="1818521"/>
            <a:ext cx="5029200" cy="1785104"/>
          </a:xfrm>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683811" y="3826933"/>
            <a:ext cx="8224837" cy="1598900"/>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Footer Placeholder 2"/>
          <p:cNvSpPr>
            <a:spLocks noGrp="1"/>
          </p:cNvSpPr>
          <p:nvPr>
            <p:ph type="ftr" sz="quarter" idx="10"/>
          </p:nvPr>
        </p:nvSpPr>
        <p:spPr>
          <a:xfrm>
            <a:off x="5328340" y="6567844"/>
            <a:ext cx="3583885" cy="123111"/>
          </a:xfrm>
        </p:spPr>
        <p:txBody>
          <a:bodyPr/>
          <a:lstStyle/>
          <a:p>
            <a:r>
              <a:rPr lang="en-US" dirty="0" smtClean="0"/>
              <a:t>Copyright © 2013 American Institutes for Research. All rights reserved.</a:t>
            </a:r>
          </a:p>
        </p:txBody>
      </p:sp>
    </p:spTree>
    <p:extLst>
      <p:ext uri="{BB962C8B-B14F-4D97-AF65-F5344CB8AC3E}">
        <p14:creationId xmlns:p14="http://schemas.microsoft.com/office/powerpoint/2010/main" val="10231907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ext uri="{BB962C8B-B14F-4D97-AF65-F5344CB8AC3E}">
        <p14:creationId xmlns:p14="http://schemas.microsoft.com/office/powerpoint/2010/main" val="2976087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fld id="{F3477EC8-074D-41C4-94AE-E9EA7CEEA348}"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5202869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4.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6.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7.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3760819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4"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3310 GTL PPT Template_Title_MAR201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bg1"/>
                </a:solidFill>
                <a:latin typeface="Arial Narrow" pitchFamily="34" charset="0"/>
              </a:defRPr>
            </a:lvl1pPr>
          </a:lstStyle>
          <a:p>
            <a:r>
              <a:rPr lang="en-US" dirty="0" smtClean="0"/>
              <a:t>Copyright © 2013 American Institutes for Research. All rights reserved.</a:t>
            </a:r>
          </a:p>
        </p:txBody>
      </p:sp>
      <p:sp>
        <p:nvSpPr>
          <p:cNvPr id="2051" name="Title Placeholder 1"/>
          <p:cNvSpPr>
            <a:spLocks noGrp="1"/>
          </p:cNvSpPr>
          <p:nvPr>
            <p:ph type="title"/>
          </p:nvPr>
        </p:nvSpPr>
        <p:spPr bwMode="gray">
          <a:xfrm>
            <a:off x="683811" y="2126297"/>
            <a:ext cx="8229600" cy="147732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2052" name="Text Placeholder 2"/>
          <p:cNvSpPr>
            <a:spLocks noGrp="1"/>
          </p:cNvSpPr>
          <p:nvPr>
            <p:ph type="body" idx="1"/>
          </p:nvPr>
        </p:nvSpPr>
        <p:spPr bwMode="gray">
          <a:xfrm>
            <a:off x="683811" y="3832225"/>
            <a:ext cx="8228331" cy="16004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Month 20XX</a:t>
            </a:r>
          </a:p>
        </p:txBody>
      </p:sp>
    </p:spTree>
    <p:extLst>
      <p:ext uri="{BB962C8B-B14F-4D97-AF65-F5344CB8AC3E}">
        <p14:creationId xmlns:p14="http://schemas.microsoft.com/office/powerpoint/2010/main" val="555764880"/>
      </p:ext>
    </p:extLst>
  </p:cSld>
  <p:clrMap bg1="lt1" tx1="dk1" bg2="lt2" tx2="dk2" accent1="accent1" accent2="accent2" accent3="accent3" accent4="accent4" accent5="accent5" accent6="accent6" hlink="hlink" folHlink="folHlink"/>
  <p:sldLayoutIdLst>
    <p:sldLayoutId id="2147483688" r:id="rId1"/>
    <p:sldLayoutId id="2147483689"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48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pPr fontAlgn="base">
              <a:spcBef>
                <a:spcPct val="0"/>
              </a:spcBef>
              <a:spcAft>
                <a:spcPct val="0"/>
              </a:spcAft>
            </a:pPr>
            <a:fld id="{A1A8B8B9-B651-4439-A868-E8F04EF81465}" type="slidenum">
              <a:rPr lang="en-US" smtClean="0">
                <a:solidFill>
                  <a:srgbClr val="326295">
                    <a:lumMod val="75000"/>
                  </a:srgbClr>
                </a:solidFill>
                <a:ea typeface="ＭＳ Ｐゴシック"/>
              </a:rPr>
              <a:pPr fontAlgn="base">
                <a:spcBef>
                  <a:spcPct val="0"/>
                </a:spcBef>
                <a:spcAft>
                  <a:spcPct val="0"/>
                </a:spcAft>
              </a:pPr>
              <a:t>‹#›</a:t>
            </a:fld>
            <a:endParaRPr lang="en-US" dirty="0">
              <a:solidFill>
                <a:srgbClr val="326295">
                  <a:lumMod val="75000"/>
                </a:srgbClr>
              </a:solidFill>
              <a:ea typeface="ＭＳ Ｐゴシック"/>
            </a:endParaRPr>
          </a:p>
        </p:txBody>
      </p:sp>
      <p:grpSp>
        <p:nvGrpSpPr>
          <p:cNvPr id="5" name="Group 4"/>
          <p:cNvGrpSpPr/>
          <p:nvPr/>
        </p:nvGrpSpPr>
        <p:grpSpPr>
          <a:xfrm>
            <a:off x="6272314" y="1"/>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grpSp>
    </p:spTree>
    <p:extLst>
      <p:ext uri="{BB962C8B-B14F-4D97-AF65-F5344CB8AC3E}">
        <p14:creationId xmlns:p14="http://schemas.microsoft.com/office/powerpoint/2010/main" val="2935990001"/>
      </p:ext>
    </p:extLst>
  </p:cSld>
  <p:clrMap bg1="lt1" tx1="dk1" bg2="lt2" tx2="dk2" accent1="accent1" accent2="accent2" accent3="accent3" accent4="accent4" accent5="accent5" accent6="accent6" hlink="hlink" folHlink="folHlink"/>
  <p:sldLayoutIdLst>
    <p:sldLayoutId id="2147483666" r:id="rId1"/>
    <p:sldLayoutId id="2147483667" r:id="rId2"/>
  </p:sldLayoutIdLst>
  <p:timing>
    <p:tnLst>
      <p:par>
        <p:cTn id="1" dur="indefinite" restart="never" nodeType="tmRoot"/>
      </p:par>
    </p:tnLst>
  </p:timing>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1828800"/>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283369891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pPr fontAlgn="base">
              <a:spcBef>
                <a:spcPct val="0"/>
              </a:spcBef>
              <a:spcAft>
                <a:spcPct val="0"/>
              </a:spcAft>
            </a:pPr>
            <a:fld id="{A1A8B8B9-B651-4439-A868-E8F04EF81465}" type="slidenum">
              <a:rPr lang="en-US" smtClean="0">
                <a:solidFill>
                  <a:srgbClr val="326295">
                    <a:lumMod val="75000"/>
                  </a:srgbClr>
                </a:solidFill>
                <a:ea typeface="ＭＳ Ｐゴシック"/>
              </a:rPr>
              <a:pPr fontAlgn="base">
                <a:spcBef>
                  <a:spcPct val="0"/>
                </a:spcBef>
                <a:spcAft>
                  <a:spcPct val="0"/>
                </a:spcAft>
              </a:pPr>
              <a:t>‹#›</a:t>
            </a:fld>
            <a:endParaRPr lang="en-US" dirty="0">
              <a:solidFill>
                <a:srgbClr val="326295">
                  <a:lumMod val="75000"/>
                </a:srgbClr>
              </a:solidFill>
              <a:ea typeface="ＭＳ Ｐゴシック"/>
            </a:endParaRPr>
          </a:p>
        </p:txBody>
      </p:sp>
      <p:grpSp>
        <p:nvGrpSpPr>
          <p:cNvPr id="5" name="Group 4"/>
          <p:cNvGrpSpPr/>
          <p:nvPr/>
        </p:nvGrpSpPr>
        <p:grpSpPr>
          <a:xfrm>
            <a:off x="6272314" y="1"/>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grpSp>
    </p:spTree>
    <p:extLst>
      <p:ext uri="{BB962C8B-B14F-4D97-AF65-F5344CB8AC3E}">
        <p14:creationId xmlns:p14="http://schemas.microsoft.com/office/powerpoint/2010/main" val="3492871547"/>
      </p:ext>
    </p:extLst>
  </p:cSld>
  <p:clrMap bg1="lt1" tx1="dk1" bg2="lt2" tx2="dk2" accent1="accent1" accent2="accent2" accent3="accent3" accent4="accent4" accent5="accent5" accent6="accent6" hlink="hlink" folHlink="folHlink"/>
  <p:sldLayoutIdLst>
    <p:sldLayoutId id="2147483675" r:id="rId1"/>
    <p:sldLayoutId id="2147483676" r:id="rId2"/>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1828800"/>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a:solidFill>
                  <a:srgbClr val="FFFFFF">
                    <a:lumMod val="75000"/>
                  </a:srgbClr>
                </a:solidFill>
              </a:rPr>
              <a:pPr algn="r"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25173351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1144309"/>
            <a:ext cx="7322684" cy="365275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grpSp>
        <p:nvGrpSpPr>
          <p:cNvPr id="4" name="Group 3"/>
          <p:cNvGrpSpPr/>
          <p:nvPr userDrawn="1"/>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671795" y="4766782"/>
            <a:ext cx="7196485" cy="747897"/>
          </a:xfrm>
          <a:prstGeom prst="rect">
            <a:avLst/>
          </a:prstGeom>
          <a:noFill/>
        </p:spPr>
        <p:txBody>
          <a:bodyPr wrap="square" rtlCol="0">
            <a:spAutoFit/>
          </a:bodyPr>
          <a:lstStyle/>
          <a:p>
            <a:pPr marL="0" marR="0" indent="0" algn="l" defTabSz="914400" rtl="0" eaLnBrk="1" fontAlgn="base" latinLnBrk="0" hangingPunct="1">
              <a:lnSpc>
                <a:spcPct val="120000"/>
              </a:lnSpc>
              <a:spcBef>
                <a:spcPct val="0"/>
              </a:spcBef>
              <a:spcAft>
                <a:spcPct val="0"/>
              </a:spcAft>
              <a:buClrTx/>
              <a:buSzTx/>
              <a:buFontTx/>
              <a:buNone/>
              <a:tabLst/>
              <a:defRPr/>
            </a:pPr>
            <a:r>
              <a:rPr lang="en-US" sz="1800" i="1" dirty="0" smtClean="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7888980"/>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cl.exct.net/?ju=fe201778766d0574731577&amp;ls=fdc115747164057a7111747d6c&amp;m=fefc1575706602&amp;l=fe5a15787363007b7717&amp;s=fe27177376600174761076&amp;jb=ffcf14&amp;t=" TargetMode="External"/><Relationship Id="rId2" Type="http://schemas.openxmlformats.org/officeDocument/2006/relationships/hyperlink" Target="http://www.gtlcenter.org/products-resources/supporting-21st-century-educators-how-states-are-promoting-career-and-technical" TargetMode="External"/><Relationship Id="rId1" Type="http://schemas.openxmlformats.org/officeDocument/2006/relationships/slideLayout" Target="../slideLayouts/slideLayout1.xml"/><Relationship Id="rId5" Type="http://schemas.openxmlformats.org/officeDocument/2006/relationships/hyperlink" Target="http://www.gtlcenter.org/technical-assistance/professional-learning-modules/introduction-student-learning-objectives" TargetMode="External"/><Relationship Id="rId4" Type="http://schemas.openxmlformats.org/officeDocument/2006/relationships/hyperlink" Target="http://www.gtlcenter.org/tools-publications/online-tools/student-learning-objective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educatortalent.org/inc/docs/SLOs_Measures_of_Educator_Effectiveness.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28" y="1267840"/>
            <a:ext cx="7877321" cy="2954655"/>
          </a:xfrm>
        </p:spPr>
        <p:txBody>
          <a:bodyPr/>
          <a:lstStyle/>
          <a:p>
            <a:r>
              <a:rPr lang="en-US" dirty="0" smtClean="0"/>
              <a:t>Student Learning Objectives: Considerations for Teachers </a:t>
            </a:r>
            <a:br>
              <a:rPr lang="en-US" dirty="0" smtClean="0"/>
            </a:br>
            <a:r>
              <a:rPr lang="en-US" dirty="0" smtClean="0"/>
              <a:t>of Career and Technical Education Courses</a:t>
            </a:r>
            <a:endParaRPr lang="en-US" dirty="0"/>
          </a:p>
        </p:txBody>
      </p:sp>
      <p:sp>
        <p:nvSpPr>
          <p:cNvPr id="3" name="Content Placeholder 2"/>
          <p:cNvSpPr>
            <a:spLocks noGrp="1"/>
          </p:cNvSpPr>
          <p:nvPr>
            <p:ph type="body" sz="quarter" idx="12"/>
          </p:nvPr>
        </p:nvSpPr>
        <p:spPr>
          <a:xfrm>
            <a:off x="683811" y="3826933"/>
            <a:ext cx="8224837" cy="2191369"/>
          </a:xfrm>
        </p:spPr>
        <p:txBody>
          <a:bodyPr/>
          <a:lstStyle/>
          <a:p>
            <a:endParaRPr lang="en-US" dirty="0" smtClean="0"/>
          </a:p>
          <a:p>
            <a:pPr lvl="3"/>
            <a:r>
              <a:rPr lang="en-US" sz="2400" dirty="0"/>
              <a:t>Name</a:t>
            </a:r>
          </a:p>
          <a:p>
            <a:pPr lvl="3"/>
            <a:r>
              <a:rPr lang="en-US" sz="2000" dirty="0"/>
              <a:t>Title </a:t>
            </a:r>
          </a:p>
          <a:p>
            <a:pPr lvl="3"/>
            <a:r>
              <a:rPr lang="en-US" dirty="0"/>
              <a:t>Date</a:t>
            </a:r>
          </a:p>
          <a:p>
            <a:endParaRPr lang="en-US" dirty="0"/>
          </a:p>
        </p:txBody>
      </p:sp>
      <p:sp>
        <p:nvSpPr>
          <p:cNvPr id="4" name="Slide Number Placeholder 3"/>
          <p:cNvSpPr>
            <a:spLocks noGrp="1"/>
          </p:cNvSpPr>
          <p:nvPr>
            <p:ph type="sldNum" sz="quarter" idx="4294967295"/>
          </p:nvPr>
        </p:nvSpPr>
        <p:spPr>
          <a:xfrm>
            <a:off x="8839200" y="6507262"/>
            <a:ext cx="70532" cy="153888"/>
          </a:xfrm>
          <a:prstGeom prst="rect">
            <a:avLst/>
          </a:prstGeom>
          <a:noFill/>
        </p:spPr>
        <p:txBody>
          <a:bodyPr wrap="none" lIns="0" tIns="0" rIns="0" bIns="0" anchor="b" anchorCtr="0">
            <a:spAutoFit/>
          </a:bodyPr>
          <a:lstStyle/>
          <a:p>
            <a:pPr algn="r"/>
            <a:fld id="{A1A8B8B9-B651-4439-A868-E8F04EF81465}" type="slidenum">
              <a:rPr lang="en-US" sz="1000">
                <a:solidFill>
                  <a:schemeClr val="bg1">
                    <a:lumMod val="75000"/>
                  </a:schemeClr>
                </a:solidFill>
                <a:ea typeface="ＭＳ Ｐゴシック" charset="-128"/>
              </a:rPr>
              <a:pPr algn="r"/>
              <a:t>1</a:t>
            </a:fld>
            <a:endParaRPr lang="en-US" sz="1000" dirty="0">
              <a:solidFill>
                <a:schemeClr val="bg1">
                  <a:lumMod val="75000"/>
                </a:schemeClr>
              </a:solidFill>
              <a:ea typeface="ＭＳ Ｐゴシック" charset="-128"/>
            </a:endParaRPr>
          </a:p>
        </p:txBody>
      </p:sp>
      <p:sp>
        <p:nvSpPr>
          <p:cNvPr id="5" name="Footer Placeholder 1"/>
          <p:cNvSpPr>
            <a:spLocks noGrp="1"/>
          </p:cNvSpPr>
          <p:nvPr>
            <p:ph type="ftr" sz="quarter" idx="4294967295"/>
          </p:nvPr>
        </p:nvSpPr>
        <p:spPr>
          <a:xfrm>
            <a:off x="6128441" y="6600825"/>
            <a:ext cx="2891734" cy="171450"/>
          </a:xfrm>
          <a:prstGeom prst="rect">
            <a:avLst/>
          </a:prstGeom>
        </p:spPr>
        <p:txBody>
          <a:bodyPr/>
          <a:lstStyle/>
          <a:p>
            <a:r>
              <a:rPr lang="en-US" sz="800" dirty="0" smtClean="0">
                <a:solidFill>
                  <a:schemeClr val="bg1"/>
                </a:solidFill>
                <a:latin typeface="Arial Narrow" panose="020B0606020202030204" pitchFamily="34" charset="0"/>
              </a:rPr>
              <a:t>Copyright © 2014 American Institutes for Research. All rights reserved.</a:t>
            </a:r>
            <a:endParaRPr lang="en-US" sz="8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684254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Baseline </a:t>
            </a:r>
            <a:r>
              <a:rPr lang="en-US" dirty="0" smtClean="0"/>
              <a:t>and</a:t>
            </a:r>
            <a:r>
              <a:rPr lang="en-US" dirty="0"/>
              <a:t> </a:t>
            </a:r>
            <a:r>
              <a:rPr lang="en-US" dirty="0" smtClean="0"/>
              <a:t>Trend </a:t>
            </a:r>
            <a:br>
              <a:rPr lang="en-US" dirty="0" smtClean="0"/>
            </a:br>
            <a:r>
              <a:rPr lang="en-US" dirty="0" smtClean="0"/>
              <a:t>Data</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10</a:t>
            </a:fld>
            <a:endParaRPr lang="en-US" dirty="0">
              <a:solidFill>
                <a:srgbClr val="FFFFFF">
                  <a:lumMod val="75000"/>
                </a:srgbClr>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823" t="29626" r="9237" b="20924"/>
          <a:stretch/>
        </p:blipFill>
        <p:spPr>
          <a:xfrm>
            <a:off x="2438400" y="960120"/>
            <a:ext cx="6096000" cy="4819737"/>
          </a:xfrm>
          <a:prstGeom prst="rect">
            <a:avLst/>
          </a:prstGeom>
        </p:spPr>
      </p:pic>
    </p:spTree>
    <p:extLst>
      <p:ext uri="{BB962C8B-B14F-4D97-AF65-F5344CB8AC3E}">
        <p14:creationId xmlns:p14="http://schemas.microsoft.com/office/powerpoint/2010/main" val="1018300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912 SLO Graphic d2_l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1" y="0"/>
            <a:ext cx="2720703" cy="3523043"/>
          </a:xfrm>
          <a:prstGeom prst="rect">
            <a:avLst/>
          </a:prstGeom>
        </p:spPr>
      </p:pic>
      <p:sp>
        <p:nvSpPr>
          <p:cNvPr id="2" name="Content Placeholder 1"/>
          <p:cNvSpPr>
            <a:spLocks noGrp="1"/>
          </p:cNvSpPr>
          <p:nvPr>
            <p:ph idx="1"/>
          </p:nvPr>
        </p:nvSpPr>
        <p:spPr>
          <a:xfrm>
            <a:off x="687527" y="1831975"/>
            <a:ext cx="4570273" cy="4075844"/>
          </a:xfrm>
        </p:spPr>
        <p:txBody>
          <a:bodyPr/>
          <a:lstStyle/>
          <a:p>
            <a:r>
              <a:rPr lang="en-US" dirty="0" smtClean="0"/>
              <a:t>Depending on state and local rulemaking, teachers of CTE courses may write SLOs that focus on CTE concentrators.</a:t>
            </a:r>
          </a:p>
          <a:p>
            <a:pPr lvl="2"/>
            <a:endParaRPr lang="en-US" dirty="0"/>
          </a:p>
          <a:p>
            <a:pPr lvl="1"/>
            <a:endParaRPr lang="en-US" dirty="0"/>
          </a:p>
        </p:txBody>
      </p:sp>
      <p:sp>
        <p:nvSpPr>
          <p:cNvPr id="3" name="Title 2"/>
          <p:cNvSpPr>
            <a:spLocks noGrp="1"/>
          </p:cNvSpPr>
          <p:nvPr>
            <p:ph type="title"/>
          </p:nvPr>
        </p:nvSpPr>
        <p:spPr/>
        <p:txBody>
          <a:bodyPr/>
          <a:lstStyle/>
          <a:p>
            <a:r>
              <a:rPr lang="en-US" dirty="0" smtClean="0"/>
              <a:t>Student Population</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11</a:t>
            </a:fld>
            <a:endParaRPr lang="en-US" dirty="0">
              <a:solidFill>
                <a:srgbClr val="FFFFFF">
                  <a:lumMod val="75000"/>
                </a:srgbClr>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4276395778"/>
              </p:ext>
            </p:extLst>
          </p:nvPr>
        </p:nvGraphicFramePr>
        <p:xfrm>
          <a:off x="5410200" y="1752600"/>
          <a:ext cx="3504739" cy="3979336"/>
        </p:xfrm>
        <a:graphic>
          <a:graphicData uri="http://schemas.openxmlformats.org/drawingml/2006/table">
            <a:tbl>
              <a:tblPr firstRow="1" bandRow="1">
                <a:tableStyleId>{D113A9D2-9D6B-4929-AA2D-F23B5EE8CBE7}</a:tableStyleId>
              </a:tblPr>
              <a:tblGrid>
                <a:gridCol w="3504739"/>
              </a:tblGrid>
              <a:tr h="440267">
                <a:tc>
                  <a:txBody>
                    <a:bodyPr/>
                    <a:lstStyle/>
                    <a:p>
                      <a:r>
                        <a:rPr lang="en-US" sz="2400" dirty="0" smtClean="0"/>
                        <a:t>SLO Template</a:t>
                      </a:r>
                      <a:endParaRPr lang="en-US" sz="2400" dirty="0"/>
                    </a:p>
                  </a:txBody>
                  <a:tcPr/>
                </a:tc>
              </a:tr>
              <a:tr h="440267">
                <a:tc>
                  <a:txBody>
                    <a:bodyPr/>
                    <a:lstStyle/>
                    <a:p>
                      <a:r>
                        <a:rPr lang="en-US" sz="1800" dirty="0" smtClean="0"/>
                        <a:t>Baseline Data</a:t>
                      </a:r>
                    </a:p>
                  </a:txBody>
                  <a:tcPr anchor="ctr"/>
                </a:tc>
              </a:tr>
              <a:tr h="440267">
                <a:tc>
                  <a:txBody>
                    <a:bodyPr/>
                    <a:lstStyle/>
                    <a:p>
                      <a:r>
                        <a:rPr lang="en-US" sz="1800" dirty="0" smtClean="0"/>
                        <a:t>Student Population</a:t>
                      </a:r>
                      <a:endParaRPr lang="en-US" sz="1800" dirty="0"/>
                    </a:p>
                  </a:txBody>
                  <a:tcPr anchor="ctr"/>
                </a:tc>
              </a:tr>
              <a:tr h="440267">
                <a:tc>
                  <a:txBody>
                    <a:bodyPr/>
                    <a:lstStyle/>
                    <a:p>
                      <a:r>
                        <a:rPr lang="en-US" sz="1800" dirty="0" smtClean="0"/>
                        <a:t>Interval of Instruction</a:t>
                      </a:r>
                      <a:endParaRPr lang="en-US" sz="1800" dirty="0"/>
                    </a:p>
                  </a:txBody>
                  <a:tcPr anchor="ctr"/>
                </a:tc>
              </a:tr>
              <a:tr h="440267">
                <a:tc>
                  <a:txBody>
                    <a:bodyPr/>
                    <a:lstStyle/>
                    <a:p>
                      <a:r>
                        <a:rPr lang="en-US" sz="1800" dirty="0" smtClean="0"/>
                        <a:t>Standards and Content</a:t>
                      </a:r>
                    </a:p>
                  </a:txBody>
                  <a:tcPr anchor="ctr"/>
                </a:tc>
              </a:tr>
              <a:tr h="440267">
                <a:tc>
                  <a:txBody>
                    <a:bodyPr/>
                    <a:lstStyle/>
                    <a:p>
                      <a:r>
                        <a:rPr lang="en-US" sz="1800" dirty="0" smtClean="0"/>
                        <a:t>Assessments</a:t>
                      </a:r>
                      <a:endParaRPr lang="en-US" sz="1800" dirty="0"/>
                    </a:p>
                  </a:txBody>
                  <a:tcPr anchor="ctr"/>
                </a:tc>
              </a:tr>
              <a:tr h="440267">
                <a:tc>
                  <a:txBody>
                    <a:bodyPr/>
                    <a:lstStyle/>
                    <a:p>
                      <a:r>
                        <a:rPr lang="en-US" sz="1800" dirty="0" smtClean="0"/>
                        <a:t>Growth Targets</a:t>
                      </a:r>
                      <a:endParaRPr lang="en-US" sz="1800" dirty="0"/>
                    </a:p>
                  </a:txBody>
                  <a:tcPr anchor="ctr"/>
                </a:tc>
              </a:tr>
              <a:tr h="4402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Rationale for Growth Targets</a:t>
                      </a:r>
                      <a:endParaRPr lang="en-US" sz="1800" dirty="0"/>
                    </a:p>
                  </a:txBody>
                  <a:tcPr anchor="ctr"/>
                </a:tc>
              </a:tr>
              <a:tr h="4402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Instructional Strategies</a:t>
                      </a:r>
                      <a:endParaRPr lang="en-US" sz="1800" dirty="0"/>
                    </a:p>
                  </a:txBody>
                  <a:tcPr anchor="ctr"/>
                </a:tc>
              </a:tr>
            </a:tbl>
          </a:graphicData>
        </a:graphic>
      </p:graphicFrame>
      <p:sp>
        <p:nvSpPr>
          <p:cNvPr id="12" name="Rounded Rectangle 11"/>
          <p:cNvSpPr/>
          <p:nvPr/>
        </p:nvSpPr>
        <p:spPr>
          <a:xfrm>
            <a:off x="5410200" y="2667000"/>
            <a:ext cx="3429000" cy="381000"/>
          </a:xfrm>
          <a:prstGeom prst="roundRect">
            <a:avLst/>
          </a:prstGeom>
          <a:noFill/>
          <a:ln>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6195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9823" t="29157" r="9567" b="58676"/>
          <a:stretch/>
        </p:blipFill>
        <p:spPr>
          <a:xfrm>
            <a:off x="1066800" y="2133600"/>
            <a:ext cx="7386143" cy="1442780"/>
          </a:xfrm>
          <a:prstGeom prst="rect">
            <a:avLst/>
          </a:prstGeom>
        </p:spPr>
      </p:pic>
      <p:sp>
        <p:nvSpPr>
          <p:cNvPr id="3" name="Title 2"/>
          <p:cNvSpPr>
            <a:spLocks noGrp="1"/>
          </p:cNvSpPr>
          <p:nvPr>
            <p:ph type="title"/>
          </p:nvPr>
        </p:nvSpPr>
        <p:spPr/>
        <p:txBody>
          <a:bodyPr/>
          <a:lstStyle/>
          <a:p>
            <a:r>
              <a:rPr lang="en-US" dirty="0"/>
              <a:t>Student Population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12</a:t>
            </a:fld>
            <a:endParaRPr lang="en-US" dirty="0">
              <a:solidFill>
                <a:srgbClr val="FFFFFF">
                  <a:lumMod val="75000"/>
                </a:srgbClr>
              </a:solidFill>
            </a:endParaRPr>
          </a:p>
        </p:txBody>
      </p:sp>
      <p:sp>
        <p:nvSpPr>
          <p:cNvPr id="7" name="Content Placeholder 1"/>
          <p:cNvSpPr txBox="1">
            <a:spLocks/>
          </p:cNvSpPr>
          <p:nvPr/>
        </p:nvSpPr>
        <p:spPr bwMode="gray">
          <a:xfrm>
            <a:off x="838200" y="1843391"/>
            <a:ext cx="6705600" cy="24238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r>
              <a:rPr lang="en-US" dirty="0" smtClean="0"/>
              <a:t>Example SLO 1</a:t>
            </a:r>
          </a:p>
          <a:p>
            <a:endParaRPr lang="en-US" dirty="0" smtClean="0"/>
          </a:p>
          <a:p>
            <a:endParaRPr lang="en-US" dirty="0"/>
          </a:p>
          <a:p>
            <a:endParaRPr lang="en-US" dirty="0" smtClean="0"/>
          </a:p>
          <a:p>
            <a:endParaRPr lang="en-US" dirty="0"/>
          </a:p>
          <a:p>
            <a:r>
              <a:rPr lang="en-US" dirty="0" smtClean="0"/>
              <a:t>Example SLO 2</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9824" t="8756" r="10340" b="83284"/>
          <a:stretch/>
        </p:blipFill>
        <p:spPr>
          <a:xfrm>
            <a:off x="1066800" y="4572000"/>
            <a:ext cx="7677130" cy="990600"/>
          </a:xfrm>
          <a:prstGeom prst="rect">
            <a:avLst/>
          </a:prstGeom>
        </p:spPr>
      </p:pic>
    </p:spTree>
    <p:extLst>
      <p:ext uri="{BB962C8B-B14F-4D97-AF65-F5344CB8AC3E}">
        <p14:creationId xmlns:p14="http://schemas.microsoft.com/office/powerpoint/2010/main" val="217668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7" y="1831975"/>
            <a:ext cx="4265473" cy="4075844"/>
          </a:xfrm>
        </p:spPr>
        <p:txBody>
          <a:bodyPr/>
          <a:lstStyle/>
          <a:p>
            <a:r>
              <a:rPr lang="en-US" dirty="0" smtClean="0"/>
              <a:t>The interval of instruction is the length of the course.</a:t>
            </a:r>
          </a:p>
        </p:txBody>
      </p:sp>
      <p:sp>
        <p:nvSpPr>
          <p:cNvPr id="3" name="Title 2"/>
          <p:cNvSpPr>
            <a:spLocks noGrp="1"/>
          </p:cNvSpPr>
          <p:nvPr>
            <p:ph type="title"/>
          </p:nvPr>
        </p:nvSpPr>
        <p:spPr/>
        <p:txBody>
          <a:bodyPr/>
          <a:lstStyle/>
          <a:p>
            <a:r>
              <a:rPr lang="en-US" dirty="0" smtClean="0"/>
              <a:t>Interval of Instruction</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13</a:t>
            </a:fld>
            <a:endParaRPr lang="en-US" dirty="0">
              <a:solidFill>
                <a:srgbClr val="FFFFFF">
                  <a:lumMod val="75000"/>
                </a:srgbClr>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3638131786"/>
              </p:ext>
            </p:extLst>
          </p:nvPr>
        </p:nvGraphicFramePr>
        <p:xfrm>
          <a:off x="5257800" y="1752600"/>
          <a:ext cx="3504739" cy="3979336"/>
        </p:xfrm>
        <a:graphic>
          <a:graphicData uri="http://schemas.openxmlformats.org/drawingml/2006/table">
            <a:tbl>
              <a:tblPr firstRow="1" bandRow="1">
                <a:tableStyleId>{D113A9D2-9D6B-4929-AA2D-F23B5EE8CBE7}</a:tableStyleId>
              </a:tblPr>
              <a:tblGrid>
                <a:gridCol w="3504739"/>
              </a:tblGrid>
              <a:tr h="440267">
                <a:tc>
                  <a:txBody>
                    <a:bodyPr/>
                    <a:lstStyle/>
                    <a:p>
                      <a:r>
                        <a:rPr lang="en-US" sz="2400" dirty="0" smtClean="0"/>
                        <a:t>SLO Template</a:t>
                      </a:r>
                      <a:endParaRPr lang="en-US" sz="2400" dirty="0"/>
                    </a:p>
                  </a:txBody>
                  <a:tcPr/>
                </a:tc>
              </a:tr>
              <a:tr h="440267">
                <a:tc>
                  <a:txBody>
                    <a:bodyPr/>
                    <a:lstStyle/>
                    <a:p>
                      <a:r>
                        <a:rPr lang="en-US" sz="1800" dirty="0" smtClean="0"/>
                        <a:t>Baseline Data</a:t>
                      </a:r>
                    </a:p>
                  </a:txBody>
                  <a:tcPr anchor="ctr"/>
                </a:tc>
              </a:tr>
              <a:tr h="440267">
                <a:tc>
                  <a:txBody>
                    <a:bodyPr/>
                    <a:lstStyle/>
                    <a:p>
                      <a:r>
                        <a:rPr lang="en-US" sz="1800" dirty="0" smtClean="0"/>
                        <a:t>Student Population</a:t>
                      </a:r>
                      <a:endParaRPr lang="en-US" sz="1800" dirty="0"/>
                    </a:p>
                  </a:txBody>
                  <a:tcPr anchor="ctr"/>
                </a:tc>
              </a:tr>
              <a:tr h="440267">
                <a:tc>
                  <a:txBody>
                    <a:bodyPr/>
                    <a:lstStyle/>
                    <a:p>
                      <a:r>
                        <a:rPr lang="en-US" sz="1800" dirty="0" smtClean="0"/>
                        <a:t>Interval of Instruction</a:t>
                      </a:r>
                      <a:endParaRPr lang="en-US" sz="1800" dirty="0"/>
                    </a:p>
                  </a:txBody>
                  <a:tcPr anchor="ctr"/>
                </a:tc>
              </a:tr>
              <a:tr h="440267">
                <a:tc>
                  <a:txBody>
                    <a:bodyPr/>
                    <a:lstStyle/>
                    <a:p>
                      <a:r>
                        <a:rPr lang="en-US" sz="1800" dirty="0" smtClean="0"/>
                        <a:t>Standards and Content</a:t>
                      </a:r>
                    </a:p>
                  </a:txBody>
                  <a:tcPr anchor="ctr"/>
                </a:tc>
              </a:tr>
              <a:tr h="440267">
                <a:tc>
                  <a:txBody>
                    <a:bodyPr/>
                    <a:lstStyle/>
                    <a:p>
                      <a:r>
                        <a:rPr lang="en-US" sz="1800" dirty="0" smtClean="0"/>
                        <a:t>Assessments</a:t>
                      </a:r>
                      <a:endParaRPr lang="en-US" sz="1800" dirty="0"/>
                    </a:p>
                  </a:txBody>
                  <a:tcPr anchor="ctr"/>
                </a:tc>
              </a:tr>
              <a:tr h="440267">
                <a:tc>
                  <a:txBody>
                    <a:bodyPr/>
                    <a:lstStyle/>
                    <a:p>
                      <a:r>
                        <a:rPr lang="en-US" sz="1800" dirty="0" smtClean="0"/>
                        <a:t>Growth Targets</a:t>
                      </a:r>
                      <a:endParaRPr lang="en-US" sz="1800" dirty="0"/>
                    </a:p>
                  </a:txBody>
                  <a:tcPr anchor="ctr"/>
                </a:tc>
              </a:tr>
              <a:tr h="4402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Rationale for Growth Targets</a:t>
                      </a:r>
                      <a:endParaRPr lang="en-US" sz="1800" dirty="0"/>
                    </a:p>
                  </a:txBody>
                  <a:tcPr anchor="ctr"/>
                </a:tc>
              </a:tr>
              <a:tr h="4402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Instructional Strategies</a:t>
                      </a:r>
                      <a:endParaRPr lang="en-US" sz="1800" dirty="0"/>
                    </a:p>
                  </a:txBody>
                  <a:tcPr anchor="ctr"/>
                </a:tc>
              </a:tr>
            </a:tbl>
          </a:graphicData>
        </a:graphic>
      </p:graphicFrame>
      <p:sp>
        <p:nvSpPr>
          <p:cNvPr id="5" name="Rounded Rectangle 4"/>
          <p:cNvSpPr/>
          <p:nvPr/>
        </p:nvSpPr>
        <p:spPr>
          <a:xfrm>
            <a:off x="5257800" y="3124200"/>
            <a:ext cx="3429000" cy="381000"/>
          </a:xfrm>
          <a:prstGeom prst="roundRect">
            <a:avLst/>
          </a:prstGeom>
          <a:noFill/>
          <a:ln>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8852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txBox="1">
            <a:spLocks/>
          </p:cNvSpPr>
          <p:nvPr/>
        </p:nvSpPr>
        <p:spPr bwMode="gray">
          <a:xfrm>
            <a:off x="838200" y="1843391"/>
            <a:ext cx="6705600" cy="24238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r>
              <a:rPr lang="en-US" dirty="0" smtClean="0"/>
              <a:t>Example SLO 1</a:t>
            </a:r>
          </a:p>
          <a:p>
            <a:endParaRPr lang="en-US" dirty="0" smtClean="0"/>
          </a:p>
          <a:p>
            <a:pPr marL="0" indent="0">
              <a:buNone/>
            </a:pPr>
            <a:endParaRPr lang="en-US" dirty="0"/>
          </a:p>
          <a:p>
            <a:r>
              <a:rPr lang="en-US" dirty="0" smtClean="0"/>
              <a:t>Example SLO 2</a:t>
            </a:r>
          </a:p>
        </p:txBody>
      </p:sp>
      <p:sp>
        <p:nvSpPr>
          <p:cNvPr id="3" name="Title 2"/>
          <p:cNvSpPr>
            <a:spLocks noGrp="1"/>
          </p:cNvSpPr>
          <p:nvPr>
            <p:ph type="title"/>
          </p:nvPr>
        </p:nvSpPr>
        <p:spPr/>
        <p:txBody>
          <a:bodyPr/>
          <a:lstStyle/>
          <a:p>
            <a:r>
              <a:rPr lang="en-US" dirty="0"/>
              <a:t>Interval of Instruction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14</a:t>
            </a:fld>
            <a:endParaRPr lang="en-US" dirty="0">
              <a:solidFill>
                <a:srgbClr val="FFFFFF">
                  <a:lumMod val="75000"/>
                </a:srgbClr>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9538" t="20298" r="9853" b="70843"/>
          <a:stretch/>
        </p:blipFill>
        <p:spPr>
          <a:xfrm>
            <a:off x="1066800" y="3733801"/>
            <a:ext cx="7696200" cy="109449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0499" t="62024" r="11783" b="32562"/>
          <a:stretch/>
        </p:blipFill>
        <p:spPr>
          <a:xfrm>
            <a:off x="1143000" y="2286000"/>
            <a:ext cx="7607299" cy="685800"/>
          </a:xfrm>
          <a:prstGeom prst="rect">
            <a:avLst/>
          </a:prstGeom>
        </p:spPr>
      </p:pic>
    </p:spTree>
    <p:extLst>
      <p:ext uri="{BB962C8B-B14F-4D97-AF65-F5344CB8AC3E}">
        <p14:creationId xmlns:p14="http://schemas.microsoft.com/office/powerpoint/2010/main" val="2387429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828800"/>
            <a:ext cx="4417874" cy="4075844"/>
          </a:xfrm>
        </p:spPr>
        <p:txBody>
          <a:bodyPr/>
          <a:lstStyle/>
          <a:p>
            <a:r>
              <a:rPr lang="en-US" dirty="0" smtClean="0"/>
              <a:t>These are the main content that students must master by the end of the course.</a:t>
            </a:r>
          </a:p>
          <a:p>
            <a:pPr lvl="1"/>
            <a:r>
              <a:rPr lang="en-US" dirty="0" smtClean="0"/>
              <a:t>College and career readiness standards</a:t>
            </a:r>
          </a:p>
          <a:p>
            <a:pPr lvl="1"/>
            <a:r>
              <a:rPr lang="en-US" dirty="0" smtClean="0"/>
              <a:t>Academic standards</a:t>
            </a:r>
          </a:p>
          <a:p>
            <a:pPr lvl="1"/>
            <a:r>
              <a:rPr lang="en-US" dirty="0" smtClean="0"/>
              <a:t>Common Career Technical Core standards</a:t>
            </a:r>
          </a:p>
          <a:p>
            <a:pPr lvl="1"/>
            <a:r>
              <a:rPr lang="en-US" dirty="0" smtClean="0"/>
              <a:t>Industry </a:t>
            </a:r>
            <a:r>
              <a:rPr lang="en-US" dirty="0"/>
              <a:t>s</a:t>
            </a:r>
            <a:r>
              <a:rPr lang="en-US" dirty="0" smtClean="0"/>
              <a:t>tandards</a:t>
            </a:r>
          </a:p>
        </p:txBody>
      </p:sp>
      <p:sp>
        <p:nvSpPr>
          <p:cNvPr id="3" name="Title 2"/>
          <p:cNvSpPr>
            <a:spLocks noGrp="1"/>
          </p:cNvSpPr>
          <p:nvPr>
            <p:ph type="title"/>
          </p:nvPr>
        </p:nvSpPr>
        <p:spPr/>
        <p:txBody>
          <a:bodyPr/>
          <a:lstStyle/>
          <a:p>
            <a:r>
              <a:rPr lang="en-US" dirty="0" smtClean="0"/>
              <a:t>Standards and Content</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15</a:t>
            </a:fld>
            <a:endParaRPr lang="en-US" dirty="0">
              <a:solidFill>
                <a:srgbClr val="FFFFFF">
                  <a:lumMod val="75000"/>
                </a:srgbClr>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974491909"/>
              </p:ext>
            </p:extLst>
          </p:nvPr>
        </p:nvGraphicFramePr>
        <p:xfrm>
          <a:off x="5334000" y="1752600"/>
          <a:ext cx="3504739" cy="3979336"/>
        </p:xfrm>
        <a:graphic>
          <a:graphicData uri="http://schemas.openxmlformats.org/drawingml/2006/table">
            <a:tbl>
              <a:tblPr firstRow="1" bandRow="1">
                <a:tableStyleId>{D113A9D2-9D6B-4929-AA2D-F23B5EE8CBE7}</a:tableStyleId>
              </a:tblPr>
              <a:tblGrid>
                <a:gridCol w="3504739"/>
              </a:tblGrid>
              <a:tr h="440267">
                <a:tc>
                  <a:txBody>
                    <a:bodyPr/>
                    <a:lstStyle/>
                    <a:p>
                      <a:r>
                        <a:rPr lang="en-US" sz="2400" dirty="0" smtClean="0"/>
                        <a:t>SLO Template</a:t>
                      </a:r>
                      <a:endParaRPr lang="en-US" sz="2400" dirty="0"/>
                    </a:p>
                  </a:txBody>
                  <a:tcPr/>
                </a:tc>
              </a:tr>
              <a:tr h="440267">
                <a:tc>
                  <a:txBody>
                    <a:bodyPr/>
                    <a:lstStyle/>
                    <a:p>
                      <a:r>
                        <a:rPr lang="en-US" sz="1800" dirty="0" smtClean="0"/>
                        <a:t>Baseline Data</a:t>
                      </a:r>
                    </a:p>
                  </a:txBody>
                  <a:tcPr anchor="ctr"/>
                </a:tc>
              </a:tr>
              <a:tr h="440267">
                <a:tc>
                  <a:txBody>
                    <a:bodyPr/>
                    <a:lstStyle/>
                    <a:p>
                      <a:r>
                        <a:rPr lang="en-US" sz="1800" dirty="0" smtClean="0"/>
                        <a:t>Student Population</a:t>
                      </a:r>
                      <a:endParaRPr lang="en-US" sz="1800" dirty="0"/>
                    </a:p>
                  </a:txBody>
                  <a:tcPr anchor="ctr"/>
                </a:tc>
              </a:tr>
              <a:tr h="440267">
                <a:tc>
                  <a:txBody>
                    <a:bodyPr/>
                    <a:lstStyle/>
                    <a:p>
                      <a:r>
                        <a:rPr lang="en-US" sz="1800" dirty="0" smtClean="0"/>
                        <a:t>Interval of Instruction</a:t>
                      </a:r>
                      <a:endParaRPr lang="en-US" sz="1800" dirty="0"/>
                    </a:p>
                  </a:txBody>
                  <a:tcPr anchor="ctr"/>
                </a:tc>
              </a:tr>
              <a:tr h="440267">
                <a:tc>
                  <a:txBody>
                    <a:bodyPr/>
                    <a:lstStyle/>
                    <a:p>
                      <a:r>
                        <a:rPr lang="en-US" sz="1800" dirty="0" smtClean="0"/>
                        <a:t>Standards and Content</a:t>
                      </a:r>
                    </a:p>
                  </a:txBody>
                  <a:tcPr anchor="ctr"/>
                </a:tc>
              </a:tr>
              <a:tr h="440267">
                <a:tc>
                  <a:txBody>
                    <a:bodyPr/>
                    <a:lstStyle/>
                    <a:p>
                      <a:r>
                        <a:rPr lang="en-US" sz="1800" dirty="0" smtClean="0"/>
                        <a:t>Assessments</a:t>
                      </a:r>
                      <a:endParaRPr lang="en-US" sz="1800" dirty="0"/>
                    </a:p>
                  </a:txBody>
                  <a:tcPr anchor="ctr"/>
                </a:tc>
              </a:tr>
              <a:tr h="440267">
                <a:tc>
                  <a:txBody>
                    <a:bodyPr/>
                    <a:lstStyle/>
                    <a:p>
                      <a:r>
                        <a:rPr lang="en-US" sz="1800" dirty="0" smtClean="0"/>
                        <a:t>Growth Targets</a:t>
                      </a:r>
                      <a:endParaRPr lang="en-US" sz="1800" dirty="0"/>
                    </a:p>
                  </a:txBody>
                  <a:tcPr anchor="ctr"/>
                </a:tc>
              </a:tr>
              <a:tr h="4402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Rationale for Growth Targets</a:t>
                      </a:r>
                      <a:endParaRPr lang="en-US" sz="1800" dirty="0"/>
                    </a:p>
                  </a:txBody>
                  <a:tcPr anchor="ctr"/>
                </a:tc>
              </a:tr>
              <a:tr h="4402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Instructional Strategies</a:t>
                      </a:r>
                      <a:endParaRPr lang="en-US" sz="1800" dirty="0"/>
                    </a:p>
                  </a:txBody>
                  <a:tcPr anchor="ctr"/>
                </a:tc>
              </a:tr>
            </a:tbl>
          </a:graphicData>
        </a:graphic>
      </p:graphicFrame>
      <p:sp>
        <p:nvSpPr>
          <p:cNvPr id="10" name="Rounded Rectangle 9"/>
          <p:cNvSpPr/>
          <p:nvPr/>
        </p:nvSpPr>
        <p:spPr>
          <a:xfrm>
            <a:off x="5334000" y="3505200"/>
            <a:ext cx="3429000" cy="381000"/>
          </a:xfrm>
          <a:prstGeom prst="roundRect">
            <a:avLst/>
          </a:prstGeom>
          <a:noFill/>
          <a:ln>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888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endParaRPr lang="en-US" dirty="0"/>
          </a:p>
        </p:txBody>
      </p:sp>
      <p:sp>
        <p:nvSpPr>
          <p:cNvPr id="3" name="Title 2"/>
          <p:cNvSpPr>
            <a:spLocks noGrp="1"/>
          </p:cNvSpPr>
          <p:nvPr>
            <p:ph type="title"/>
          </p:nvPr>
        </p:nvSpPr>
        <p:spPr/>
        <p:txBody>
          <a:bodyPr/>
          <a:lstStyle/>
          <a:p>
            <a:r>
              <a:rPr lang="en-US" dirty="0"/>
              <a:t>Standards and Content</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16</a:t>
            </a:fld>
            <a:endParaRPr lang="en-US" dirty="0">
              <a:solidFill>
                <a:srgbClr val="FFFFFF">
                  <a:lumMod val="75000"/>
                </a:srgbClr>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413" t="16560" r="9691" b="53192"/>
          <a:stretch/>
        </p:blipFill>
        <p:spPr>
          <a:xfrm>
            <a:off x="762000" y="1828800"/>
            <a:ext cx="7652085" cy="3657600"/>
          </a:xfrm>
          <a:prstGeom prst="rect">
            <a:avLst/>
          </a:prstGeom>
        </p:spPr>
      </p:pic>
    </p:spTree>
    <p:extLst>
      <p:ext uri="{BB962C8B-B14F-4D97-AF65-F5344CB8AC3E}">
        <p14:creationId xmlns:p14="http://schemas.microsoft.com/office/powerpoint/2010/main" val="432562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7" y="1831975"/>
            <a:ext cx="4494073" cy="4075844"/>
          </a:xfrm>
        </p:spPr>
        <p:txBody>
          <a:bodyPr/>
          <a:lstStyle/>
          <a:p>
            <a:r>
              <a:rPr lang="en-US" dirty="0" smtClean="0"/>
              <a:t>Assessments should have “stretch” and comparability.</a:t>
            </a:r>
          </a:p>
          <a:p>
            <a:r>
              <a:rPr lang="en-US" dirty="0" smtClean="0"/>
              <a:t>Possible assessments for teachers of CTE courses</a:t>
            </a:r>
          </a:p>
          <a:p>
            <a:pPr marL="520700" lvl="1" indent="-285750"/>
            <a:r>
              <a:rPr lang="en-US" dirty="0" smtClean="0"/>
              <a:t>Industry certification exams</a:t>
            </a:r>
            <a:r>
              <a:rPr lang="en-US" dirty="0"/>
              <a:t>	</a:t>
            </a:r>
            <a:endParaRPr lang="en-US" dirty="0" smtClean="0"/>
          </a:p>
          <a:p>
            <a:pPr marL="520700" lvl="1" indent="-285750"/>
            <a:r>
              <a:rPr lang="en-US" dirty="0" smtClean="0"/>
              <a:t>Unit assessments</a:t>
            </a:r>
          </a:p>
          <a:p>
            <a:pPr marL="520700" lvl="1" indent="-285750"/>
            <a:r>
              <a:rPr lang="en-US" dirty="0" smtClean="0"/>
              <a:t>End-of-course assessments</a:t>
            </a:r>
          </a:p>
          <a:p>
            <a:pPr marL="520700" lvl="1" indent="-285750"/>
            <a:r>
              <a:rPr lang="en-US" dirty="0" smtClean="0"/>
              <a:t>Standardized commercial assessments</a:t>
            </a:r>
          </a:p>
          <a:p>
            <a:pPr marL="520700" lvl="1" indent="-285750"/>
            <a:r>
              <a:rPr lang="en-US" dirty="0" smtClean="0"/>
              <a:t>Authentic assessments and work samples</a:t>
            </a:r>
          </a:p>
        </p:txBody>
      </p:sp>
      <p:sp>
        <p:nvSpPr>
          <p:cNvPr id="3" name="Title 2"/>
          <p:cNvSpPr>
            <a:spLocks noGrp="1"/>
          </p:cNvSpPr>
          <p:nvPr>
            <p:ph type="title"/>
          </p:nvPr>
        </p:nvSpPr>
        <p:spPr/>
        <p:txBody>
          <a:bodyPr/>
          <a:lstStyle/>
          <a:p>
            <a:r>
              <a:rPr lang="en-US" dirty="0" smtClean="0"/>
              <a:t>Assessments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17</a:t>
            </a:fld>
            <a:endParaRPr dirty="0">
              <a:solidFill>
                <a:srgbClr val="FFFFFF">
                  <a:lumMod val="75000"/>
                </a:srgbClr>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734490451"/>
              </p:ext>
            </p:extLst>
          </p:nvPr>
        </p:nvGraphicFramePr>
        <p:xfrm>
          <a:off x="5257800" y="1752600"/>
          <a:ext cx="3504739" cy="3979336"/>
        </p:xfrm>
        <a:graphic>
          <a:graphicData uri="http://schemas.openxmlformats.org/drawingml/2006/table">
            <a:tbl>
              <a:tblPr firstRow="1" bandRow="1">
                <a:tableStyleId>{D113A9D2-9D6B-4929-AA2D-F23B5EE8CBE7}</a:tableStyleId>
              </a:tblPr>
              <a:tblGrid>
                <a:gridCol w="3504739"/>
              </a:tblGrid>
              <a:tr h="440267">
                <a:tc>
                  <a:txBody>
                    <a:bodyPr/>
                    <a:lstStyle/>
                    <a:p>
                      <a:r>
                        <a:rPr lang="en-US" sz="2400" dirty="0" smtClean="0"/>
                        <a:t>SLO Template</a:t>
                      </a:r>
                      <a:endParaRPr lang="en-US" sz="2400" dirty="0"/>
                    </a:p>
                  </a:txBody>
                  <a:tcPr/>
                </a:tc>
              </a:tr>
              <a:tr h="440267">
                <a:tc>
                  <a:txBody>
                    <a:bodyPr/>
                    <a:lstStyle/>
                    <a:p>
                      <a:r>
                        <a:rPr lang="en-US" sz="1800" dirty="0" smtClean="0"/>
                        <a:t>Baseline Data</a:t>
                      </a:r>
                    </a:p>
                  </a:txBody>
                  <a:tcPr anchor="ctr"/>
                </a:tc>
              </a:tr>
              <a:tr h="440267">
                <a:tc>
                  <a:txBody>
                    <a:bodyPr/>
                    <a:lstStyle/>
                    <a:p>
                      <a:r>
                        <a:rPr lang="en-US" sz="1800" dirty="0" smtClean="0"/>
                        <a:t>Student Population</a:t>
                      </a:r>
                      <a:endParaRPr lang="en-US" sz="1800" dirty="0"/>
                    </a:p>
                  </a:txBody>
                  <a:tcPr anchor="ctr"/>
                </a:tc>
              </a:tr>
              <a:tr h="440267">
                <a:tc>
                  <a:txBody>
                    <a:bodyPr/>
                    <a:lstStyle/>
                    <a:p>
                      <a:r>
                        <a:rPr lang="en-US" sz="1800" dirty="0" smtClean="0"/>
                        <a:t>Interval of Instruction</a:t>
                      </a:r>
                      <a:endParaRPr lang="en-US" sz="1800" dirty="0"/>
                    </a:p>
                  </a:txBody>
                  <a:tcPr anchor="ctr"/>
                </a:tc>
              </a:tr>
              <a:tr h="440267">
                <a:tc>
                  <a:txBody>
                    <a:bodyPr/>
                    <a:lstStyle/>
                    <a:p>
                      <a:r>
                        <a:rPr lang="en-US" sz="1800" dirty="0" smtClean="0"/>
                        <a:t>Standards and Content</a:t>
                      </a:r>
                    </a:p>
                  </a:txBody>
                  <a:tcPr anchor="ctr"/>
                </a:tc>
              </a:tr>
              <a:tr h="440267">
                <a:tc>
                  <a:txBody>
                    <a:bodyPr/>
                    <a:lstStyle/>
                    <a:p>
                      <a:r>
                        <a:rPr lang="en-US" sz="1800" dirty="0" smtClean="0"/>
                        <a:t>Assessments</a:t>
                      </a:r>
                      <a:endParaRPr lang="en-US" sz="1800" dirty="0"/>
                    </a:p>
                  </a:txBody>
                  <a:tcPr anchor="ctr"/>
                </a:tc>
              </a:tr>
              <a:tr h="440267">
                <a:tc>
                  <a:txBody>
                    <a:bodyPr/>
                    <a:lstStyle/>
                    <a:p>
                      <a:r>
                        <a:rPr lang="en-US" sz="1800" dirty="0" smtClean="0"/>
                        <a:t>Growth Targets</a:t>
                      </a:r>
                      <a:endParaRPr lang="en-US" sz="1800" dirty="0"/>
                    </a:p>
                  </a:txBody>
                  <a:tcPr anchor="ctr"/>
                </a:tc>
              </a:tr>
              <a:tr h="4402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Rationale for Growth Targets</a:t>
                      </a:r>
                      <a:endParaRPr lang="en-US" sz="1800" dirty="0"/>
                    </a:p>
                  </a:txBody>
                  <a:tcPr anchor="ctr"/>
                </a:tc>
              </a:tr>
              <a:tr h="4402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Instructional Strategies</a:t>
                      </a:r>
                      <a:endParaRPr lang="en-US" sz="1800" dirty="0"/>
                    </a:p>
                  </a:txBody>
                  <a:tcPr anchor="ctr"/>
                </a:tc>
              </a:tr>
            </a:tbl>
          </a:graphicData>
        </a:graphic>
      </p:graphicFrame>
      <p:sp>
        <p:nvSpPr>
          <p:cNvPr id="11" name="Rounded Rectangle 10"/>
          <p:cNvSpPr/>
          <p:nvPr/>
        </p:nvSpPr>
        <p:spPr>
          <a:xfrm>
            <a:off x="5274398" y="3962400"/>
            <a:ext cx="3429000" cy="381000"/>
          </a:xfrm>
          <a:prstGeom prst="roundRect">
            <a:avLst/>
          </a:prstGeom>
          <a:noFill/>
          <a:ln>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4997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452" t="61924" r="11257" b="27854"/>
          <a:stretch/>
        </p:blipFill>
        <p:spPr>
          <a:xfrm>
            <a:off x="1143000" y="2127113"/>
            <a:ext cx="7253242" cy="1225687"/>
          </a:xfrm>
          <a:prstGeom prst="rect">
            <a:avLst/>
          </a:prstGeom>
        </p:spPr>
      </p:pic>
      <p:sp>
        <p:nvSpPr>
          <p:cNvPr id="3" name="Title 2"/>
          <p:cNvSpPr>
            <a:spLocks noGrp="1"/>
          </p:cNvSpPr>
          <p:nvPr>
            <p:ph type="title"/>
          </p:nvPr>
        </p:nvSpPr>
        <p:spPr/>
        <p:txBody>
          <a:bodyPr/>
          <a:lstStyle/>
          <a:p>
            <a:r>
              <a:rPr lang="en-US" dirty="0" smtClean="0"/>
              <a:t>Assessments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18</a:t>
            </a:fld>
            <a:endParaRPr lang="en-US" dirty="0">
              <a:solidFill>
                <a:srgbClr val="FFFFFF">
                  <a:lumMod val="75000"/>
                </a:srgbClr>
              </a:solidFill>
            </a:endParaRPr>
          </a:p>
        </p:txBody>
      </p:sp>
      <p:sp>
        <p:nvSpPr>
          <p:cNvPr id="10" name="TextBox 9"/>
          <p:cNvSpPr txBox="1"/>
          <p:nvPr/>
        </p:nvSpPr>
        <p:spPr>
          <a:xfrm>
            <a:off x="685800" y="1775085"/>
            <a:ext cx="6781800" cy="2569934"/>
          </a:xfrm>
          <a:prstGeom prst="rect">
            <a:avLst/>
          </a:prstGeom>
          <a:noFill/>
        </p:spPr>
        <p:txBody>
          <a:bodyPr wrap="square" rtlCol="0">
            <a:spAutoFit/>
          </a:bodyPr>
          <a:lstStyle/>
          <a:p>
            <a:pPr marL="233363" indent="-233363" eaLnBrk="0" fontAlgn="base" hangingPunct="0">
              <a:spcBef>
                <a:spcPts val="600"/>
              </a:spcBef>
              <a:buClr>
                <a:schemeClr val="bg1">
                  <a:lumMod val="65000"/>
                </a:schemeClr>
              </a:buClr>
              <a:buFont typeface="Wingdings" pitchFamily="2" charset="2"/>
              <a:buChar char="§"/>
            </a:pPr>
            <a:r>
              <a:rPr lang="en-US" sz="2400" dirty="0">
                <a:solidFill>
                  <a:schemeClr val="tx2">
                    <a:lumMod val="75000"/>
                  </a:schemeClr>
                </a:solidFill>
                <a:ea typeface="Arial" pitchFamily="34" charset="0"/>
                <a:cs typeface="Franklin Gothic Book" pitchFamily="34" charset="0"/>
              </a:rPr>
              <a:t>Example SLO </a:t>
            </a:r>
            <a:r>
              <a:rPr lang="en-US" sz="2400" dirty="0" smtClean="0">
                <a:solidFill>
                  <a:schemeClr val="tx2">
                    <a:lumMod val="75000"/>
                  </a:schemeClr>
                </a:solidFill>
                <a:ea typeface="Arial" pitchFamily="34" charset="0"/>
                <a:cs typeface="Franklin Gothic Book" pitchFamily="34" charset="0"/>
              </a:rPr>
              <a:t>1</a:t>
            </a:r>
            <a:endParaRPr lang="en-US" sz="2400" dirty="0">
              <a:solidFill>
                <a:schemeClr val="tx2">
                  <a:lumMod val="75000"/>
                </a:schemeClr>
              </a:solidFill>
              <a:ea typeface="Arial" pitchFamily="34" charset="0"/>
              <a:cs typeface="Franklin Gothic Book" pitchFamily="34" charset="0"/>
            </a:endParaRPr>
          </a:p>
          <a:p>
            <a:endParaRPr lang="en-US" dirty="0"/>
          </a:p>
          <a:p>
            <a:endParaRPr lang="en-US" dirty="0" smtClean="0"/>
          </a:p>
          <a:p>
            <a:endParaRPr lang="en-US" dirty="0"/>
          </a:p>
          <a:p>
            <a:endParaRPr lang="en-US" dirty="0" smtClean="0"/>
          </a:p>
          <a:p>
            <a:pPr marL="233363" indent="-233363" eaLnBrk="0" fontAlgn="base" hangingPunct="0">
              <a:spcBef>
                <a:spcPts val="600"/>
              </a:spcBef>
              <a:buClr>
                <a:schemeClr val="bg1">
                  <a:lumMod val="65000"/>
                </a:schemeClr>
              </a:buClr>
              <a:buFont typeface="Wingdings" pitchFamily="2" charset="2"/>
              <a:buChar char="§"/>
            </a:pPr>
            <a:r>
              <a:rPr lang="en-US" sz="2400" dirty="0">
                <a:solidFill>
                  <a:schemeClr val="tx2">
                    <a:lumMod val="75000"/>
                  </a:schemeClr>
                </a:solidFill>
                <a:ea typeface="Arial" pitchFamily="34" charset="0"/>
                <a:cs typeface="Franklin Gothic Book" pitchFamily="34" charset="0"/>
              </a:rPr>
              <a:t>Example SLO </a:t>
            </a:r>
            <a:r>
              <a:rPr lang="en-US" sz="2400" dirty="0" smtClean="0">
                <a:solidFill>
                  <a:schemeClr val="tx2">
                    <a:lumMod val="75000"/>
                  </a:schemeClr>
                </a:solidFill>
                <a:ea typeface="Arial" pitchFamily="34" charset="0"/>
                <a:cs typeface="Franklin Gothic Book" pitchFamily="34" charset="0"/>
              </a:rPr>
              <a:t>2</a:t>
            </a:r>
            <a:endParaRPr lang="en-US" sz="2400" dirty="0">
              <a:solidFill>
                <a:schemeClr val="tx2">
                  <a:lumMod val="75000"/>
                </a:schemeClr>
              </a:solidFill>
              <a:ea typeface="Arial" pitchFamily="34" charset="0"/>
              <a:cs typeface="Franklin Gothic Book" pitchFamily="34" charset="0"/>
            </a:endParaRPr>
          </a:p>
          <a:p>
            <a:r>
              <a:rPr lang="en-US" dirty="0" smtClean="0"/>
              <a:t> </a:t>
            </a:r>
            <a:endParaRPr lang="en-US" dirty="0"/>
          </a:p>
          <a:p>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9824" t="46965" r="10082" b="34716"/>
          <a:stretch/>
        </p:blipFill>
        <p:spPr>
          <a:xfrm>
            <a:off x="1143000" y="3832745"/>
            <a:ext cx="6324600" cy="1872019"/>
          </a:xfrm>
          <a:prstGeom prst="rect">
            <a:avLst/>
          </a:prstGeom>
        </p:spPr>
      </p:pic>
    </p:spTree>
    <p:extLst>
      <p:ext uri="{BB962C8B-B14F-4D97-AF65-F5344CB8AC3E}">
        <p14:creationId xmlns:p14="http://schemas.microsoft.com/office/powerpoint/2010/main" val="631090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7" y="1831975"/>
            <a:ext cx="4417874" cy="4075844"/>
          </a:xfrm>
        </p:spPr>
        <p:txBody>
          <a:bodyPr/>
          <a:lstStyle/>
          <a:p>
            <a:r>
              <a:rPr lang="en-US" sz="2000" dirty="0" smtClean="0"/>
              <a:t>The type of growth targets chosen should reflect student data.</a:t>
            </a:r>
          </a:p>
          <a:p>
            <a:r>
              <a:rPr lang="en-US" sz="2000" dirty="0" smtClean="0"/>
              <a:t>The main approaches to setting growth targets can be used with most types of assessments.</a:t>
            </a:r>
          </a:p>
          <a:p>
            <a:r>
              <a:rPr lang="en-US" sz="2000" dirty="0" smtClean="0"/>
              <a:t>If the SLO includes multiple assessments, such as unit assessments, the growth target component of the SLO should include plans for combining scores</a:t>
            </a:r>
            <a:br>
              <a:rPr lang="en-US" sz="2000" dirty="0" smtClean="0"/>
            </a:br>
            <a:r>
              <a:rPr lang="en-US" sz="2000" dirty="0" smtClean="0"/>
              <a:t>to create a single growth target.</a:t>
            </a:r>
            <a:endParaRPr lang="en-US" sz="2000" dirty="0"/>
          </a:p>
        </p:txBody>
      </p:sp>
      <p:sp>
        <p:nvSpPr>
          <p:cNvPr id="3" name="Title 2"/>
          <p:cNvSpPr>
            <a:spLocks noGrp="1"/>
          </p:cNvSpPr>
          <p:nvPr>
            <p:ph type="title"/>
          </p:nvPr>
        </p:nvSpPr>
        <p:spPr/>
        <p:txBody>
          <a:bodyPr/>
          <a:lstStyle/>
          <a:p>
            <a:r>
              <a:rPr lang="en-US" dirty="0" smtClean="0"/>
              <a:t>Growth Targets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19</a:t>
            </a:fld>
            <a:endParaRPr lang="en-US" dirty="0">
              <a:solidFill>
                <a:srgbClr val="FFFFFF">
                  <a:lumMod val="75000"/>
                </a:srgbClr>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2289998455"/>
              </p:ext>
            </p:extLst>
          </p:nvPr>
        </p:nvGraphicFramePr>
        <p:xfrm>
          <a:off x="5257800" y="1752600"/>
          <a:ext cx="3504739" cy="3979336"/>
        </p:xfrm>
        <a:graphic>
          <a:graphicData uri="http://schemas.openxmlformats.org/drawingml/2006/table">
            <a:tbl>
              <a:tblPr firstRow="1" bandRow="1">
                <a:tableStyleId>{D113A9D2-9D6B-4929-AA2D-F23B5EE8CBE7}</a:tableStyleId>
              </a:tblPr>
              <a:tblGrid>
                <a:gridCol w="3504739"/>
              </a:tblGrid>
              <a:tr h="440267">
                <a:tc>
                  <a:txBody>
                    <a:bodyPr/>
                    <a:lstStyle/>
                    <a:p>
                      <a:r>
                        <a:rPr lang="en-US" sz="2400" dirty="0" smtClean="0"/>
                        <a:t>SLO Template</a:t>
                      </a:r>
                      <a:endParaRPr lang="en-US" sz="2400" dirty="0"/>
                    </a:p>
                  </a:txBody>
                  <a:tcPr/>
                </a:tc>
              </a:tr>
              <a:tr h="440267">
                <a:tc>
                  <a:txBody>
                    <a:bodyPr/>
                    <a:lstStyle/>
                    <a:p>
                      <a:r>
                        <a:rPr lang="en-US" sz="1800" dirty="0" smtClean="0"/>
                        <a:t>Baseline Data</a:t>
                      </a:r>
                    </a:p>
                  </a:txBody>
                  <a:tcPr anchor="ctr"/>
                </a:tc>
              </a:tr>
              <a:tr h="440267">
                <a:tc>
                  <a:txBody>
                    <a:bodyPr/>
                    <a:lstStyle/>
                    <a:p>
                      <a:r>
                        <a:rPr lang="en-US" sz="1800" dirty="0" smtClean="0"/>
                        <a:t>Student Population</a:t>
                      </a:r>
                      <a:endParaRPr lang="en-US" sz="1800" dirty="0"/>
                    </a:p>
                  </a:txBody>
                  <a:tcPr anchor="ctr"/>
                </a:tc>
              </a:tr>
              <a:tr h="440267">
                <a:tc>
                  <a:txBody>
                    <a:bodyPr/>
                    <a:lstStyle/>
                    <a:p>
                      <a:r>
                        <a:rPr lang="en-US" sz="1800" dirty="0" smtClean="0"/>
                        <a:t>Interval of Instruction</a:t>
                      </a:r>
                      <a:endParaRPr lang="en-US" sz="1800" dirty="0"/>
                    </a:p>
                  </a:txBody>
                  <a:tcPr anchor="ctr"/>
                </a:tc>
              </a:tr>
              <a:tr h="440267">
                <a:tc>
                  <a:txBody>
                    <a:bodyPr/>
                    <a:lstStyle/>
                    <a:p>
                      <a:r>
                        <a:rPr lang="en-US" sz="1800" dirty="0" smtClean="0"/>
                        <a:t>Standards and Content</a:t>
                      </a:r>
                    </a:p>
                  </a:txBody>
                  <a:tcPr anchor="ctr"/>
                </a:tc>
              </a:tr>
              <a:tr h="440267">
                <a:tc>
                  <a:txBody>
                    <a:bodyPr/>
                    <a:lstStyle/>
                    <a:p>
                      <a:r>
                        <a:rPr lang="en-US" sz="1800" dirty="0" smtClean="0"/>
                        <a:t>Assessments</a:t>
                      </a:r>
                      <a:endParaRPr lang="en-US" sz="1800" dirty="0"/>
                    </a:p>
                  </a:txBody>
                  <a:tcPr anchor="ctr"/>
                </a:tc>
              </a:tr>
              <a:tr h="440267">
                <a:tc>
                  <a:txBody>
                    <a:bodyPr/>
                    <a:lstStyle/>
                    <a:p>
                      <a:r>
                        <a:rPr lang="en-US" sz="1800" dirty="0" smtClean="0"/>
                        <a:t>Growth Targets</a:t>
                      </a:r>
                      <a:endParaRPr lang="en-US" sz="1800" dirty="0"/>
                    </a:p>
                  </a:txBody>
                  <a:tcPr anchor="ctr"/>
                </a:tc>
              </a:tr>
              <a:tr h="4402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Rationale for Growth Targets</a:t>
                      </a:r>
                      <a:endParaRPr lang="en-US" sz="1800" dirty="0"/>
                    </a:p>
                  </a:txBody>
                  <a:tcPr anchor="ctr"/>
                </a:tc>
              </a:tr>
              <a:tr h="4402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Instructional Strategies</a:t>
                      </a:r>
                      <a:endParaRPr lang="en-US" sz="1800" dirty="0"/>
                    </a:p>
                  </a:txBody>
                  <a:tcPr anchor="ctr"/>
                </a:tc>
              </a:tr>
            </a:tbl>
          </a:graphicData>
        </a:graphic>
      </p:graphicFrame>
      <p:sp>
        <p:nvSpPr>
          <p:cNvPr id="10" name="Rounded Rectangle 9"/>
          <p:cNvSpPr/>
          <p:nvPr/>
        </p:nvSpPr>
        <p:spPr>
          <a:xfrm>
            <a:off x="5257800" y="4419600"/>
            <a:ext cx="3429000" cy="381000"/>
          </a:xfrm>
          <a:prstGeom prst="roundRect">
            <a:avLst/>
          </a:prstGeom>
          <a:noFill/>
          <a:ln>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8647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2286000"/>
            <a:ext cx="4114800" cy="2784710"/>
          </a:xfrm>
        </p:spPr>
      </p:pic>
      <p:sp>
        <p:nvSpPr>
          <p:cNvPr id="2" name="Content Placeholder 1"/>
          <p:cNvSpPr>
            <a:spLocks noGrp="1"/>
          </p:cNvSpPr>
          <p:nvPr>
            <p:ph idx="10"/>
          </p:nvPr>
        </p:nvSpPr>
        <p:spPr>
          <a:xfrm>
            <a:off x="4939596" y="1790700"/>
            <a:ext cx="3972629" cy="3852006"/>
          </a:xfrm>
        </p:spPr>
        <p:txBody>
          <a:bodyPr/>
          <a:lstStyle/>
          <a:p>
            <a:endParaRPr lang="en-US" dirty="0" smtClean="0"/>
          </a:p>
          <a:p>
            <a:pPr marL="0" indent="0">
              <a:buNone/>
            </a:pPr>
            <a:r>
              <a:rPr lang="en-US" dirty="0" smtClean="0"/>
              <a:t>A student learning objective (SLO) is a measurable, </a:t>
            </a:r>
            <a:br>
              <a:rPr lang="en-US" dirty="0" smtClean="0"/>
            </a:br>
            <a:r>
              <a:rPr lang="en-US" dirty="0" smtClean="0"/>
              <a:t>long-term, academic goal informed by available data that a teacher or teacher team sets at the beginning </a:t>
            </a:r>
            <a:br>
              <a:rPr lang="en-US" dirty="0" smtClean="0"/>
            </a:br>
            <a:r>
              <a:rPr lang="en-US" dirty="0" smtClean="0"/>
              <a:t>of the year for all students </a:t>
            </a:r>
            <a:br>
              <a:rPr lang="en-US" dirty="0" smtClean="0"/>
            </a:br>
            <a:r>
              <a:rPr lang="en-US" dirty="0" smtClean="0"/>
              <a:t>or for subgroups of students.</a:t>
            </a:r>
            <a:endParaRPr lang="en-US" dirty="0"/>
          </a:p>
        </p:txBody>
      </p:sp>
      <p:sp>
        <p:nvSpPr>
          <p:cNvPr id="4" name="Title 3"/>
          <p:cNvSpPr>
            <a:spLocks noGrp="1"/>
          </p:cNvSpPr>
          <p:nvPr>
            <p:ph type="title"/>
          </p:nvPr>
        </p:nvSpPr>
        <p:spPr/>
        <p:txBody>
          <a:bodyPr>
            <a:normAutofit/>
          </a:bodyPr>
          <a:lstStyle/>
          <a:p>
            <a:r>
              <a:rPr lang="en-US" dirty="0" smtClean="0"/>
              <a:t>Student Learning Objectives as a Measure of Student Growth	</a:t>
            </a:r>
            <a:endParaRPr lang="en-US" dirty="0"/>
          </a:p>
        </p:txBody>
      </p:sp>
      <p:sp>
        <p:nvSpPr>
          <p:cNvPr id="3" name="Slide Number Placeholder 2"/>
          <p:cNvSpPr>
            <a:spLocks noGrp="1"/>
          </p:cNvSpPr>
          <p:nvPr>
            <p:ph type="sldNum" sz="quarter" idx="11"/>
          </p:nvPr>
        </p:nvSpPr>
        <p:spPr/>
        <p:txBody>
          <a:bodyPr/>
          <a:lstStyle/>
          <a:p>
            <a:pPr algn="r"/>
            <a:fld id="{F3477EC8-074D-41C4-94AE-E9EA7CEEA348}" type="slidenum">
              <a:rPr lang="en-US" smtClean="0"/>
              <a:pPr algn="r"/>
              <a:t>2</a:t>
            </a:fld>
            <a:endParaRPr lang="en-US" dirty="0"/>
          </a:p>
        </p:txBody>
      </p:sp>
    </p:spTree>
    <p:extLst>
      <p:ext uri="{BB962C8B-B14F-4D97-AF65-F5344CB8AC3E}">
        <p14:creationId xmlns:p14="http://schemas.microsoft.com/office/powerpoint/2010/main" val="1877279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Basic Growth Target</a:t>
            </a:r>
          </a:p>
          <a:p>
            <a:r>
              <a:rPr lang="en-US" dirty="0" smtClean="0"/>
              <a:t>All students have the same growth target.</a:t>
            </a:r>
          </a:p>
          <a:p>
            <a:r>
              <a:rPr lang="en-US" i="1" dirty="0" smtClean="0"/>
              <a:t>Example:</a:t>
            </a:r>
            <a:r>
              <a:rPr lang="en-US" dirty="0" smtClean="0"/>
              <a:t> All of my students will grow by 20 points by the end of the semester.</a:t>
            </a:r>
            <a:endParaRPr lang="en-US" dirty="0"/>
          </a:p>
        </p:txBody>
      </p:sp>
      <p:sp>
        <p:nvSpPr>
          <p:cNvPr id="3" name="Title 2"/>
          <p:cNvSpPr>
            <a:spLocks noGrp="1"/>
          </p:cNvSpPr>
          <p:nvPr>
            <p:ph type="title"/>
          </p:nvPr>
        </p:nvSpPr>
        <p:spPr/>
        <p:txBody>
          <a:bodyPr/>
          <a:lstStyle/>
          <a:p>
            <a:r>
              <a:rPr lang="en-US" dirty="0" smtClean="0"/>
              <a:t>Examples of SLO Growth Targets</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20</a:t>
            </a:fld>
            <a:endParaRPr lang="en-US" dirty="0"/>
          </a:p>
        </p:txBody>
      </p:sp>
    </p:spTree>
    <p:extLst>
      <p:ext uri="{BB962C8B-B14F-4D97-AF65-F5344CB8AC3E}">
        <p14:creationId xmlns:p14="http://schemas.microsoft.com/office/powerpoint/2010/main" val="1578108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Simple Average Growth Calculation</a:t>
            </a:r>
          </a:p>
          <a:p>
            <a:r>
              <a:rPr lang="en-US" dirty="0" smtClean="0"/>
              <a:t>Growth targets are determined by a common formula, but each student has a different growth target based on his or her preassessment score.</a:t>
            </a:r>
          </a:p>
          <a:p>
            <a:r>
              <a:rPr lang="en-US" i="1" dirty="0" smtClean="0"/>
              <a:t>Example: </a:t>
            </a:r>
            <a:r>
              <a:rPr lang="en-US" dirty="0" smtClean="0"/>
              <a:t>Based on the preassessment score, students </a:t>
            </a:r>
            <a:br>
              <a:rPr lang="en-US" dirty="0" smtClean="0"/>
            </a:br>
            <a:r>
              <a:rPr lang="en-US" dirty="0" smtClean="0"/>
              <a:t>will score halfway between their baseline score and 100.</a:t>
            </a:r>
          </a:p>
          <a:p>
            <a:r>
              <a:rPr lang="en-US" dirty="0" smtClean="0"/>
              <a:t>If student scores 50 on the preassessment, his or her growth target is 75.</a:t>
            </a:r>
          </a:p>
          <a:p>
            <a:r>
              <a:rPr lang="en-US" dirty="0" smtClean="0"/>
              <a:t>If a student scores 40 on the preassessment, his or her growth target is 70.</a:t>
            </a:r>
            <a:endParaRPr lang="en-US" dirty="0"/>
          </a:p>
        </p:txBody>
      </p:sp>
      <p:sp>
        <p:nvSpPr>
          <p:cNvPr id="3" name="Title 2"/>
          <p:cNvSpPr>
            <a:spLocks noGrp="1"/>
          </p:cNvSpPr>
          <p:nvPr>
            <p:ph type="title"/>
          </p:nvPr>
        </p:nvSpPr>
        <p:spPr/>
        <p:txBody>
          <a:bodyPr/>
          <a:lstStyle/>
          <a:p>
            <a:r>
              <a:rPr lang="en-US" dirty="0" smtClean="0"/>
              <a:t>Examples of SLO Growth Targets</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21</a:t>
            </a:fld>
            <a:endParaRPr lang="en-US" dirty="0"/>
          </a:p>
        </p:txBody>
      </p:sp>
    </p:spTree>
    <p:extLst>
      <p:ext uri="{BB962C8B-B14F-4D97-AF65-F5344CB8AC3E}">
        <p14:creationId xmlns:p14="http://schemas.microsoft.com/office/powerpoint/2010/main" val="2026373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Tiered Growth Target</a:t>
            </a:r>
          </a:p>
          <a:p>
            <a:r>
              <a:rPr lang="en-US" dirty="0" smtClean="0"/>
              <a:t>Group students together based on their preassessment scores.</a:t>
            </a:r>
          </a:p>
          <a:p>
            <a:r>
              <a:rPr lang="en-US" dirty="0" smtClean="0"/>
              <a:t>Divide students into three or more categories (low, middle, advanced).</a:t>
            </a:r>
          </a:p>
          <a:p>
            <a:r>
              <a:rPr lang="en-US" i="1" dirty="0" smtClean="0"/>
              <a:t>Example:</a:t>
            </a:r>
            <a:r>
              <a:rPr lang="en-US" dirty="0" smtClean="0"/>
              <a:t> </a:t>
            </a:r>
            <a:endParaRPr lang="en-US" dirty="0"/>
          </a:p>
        </p:txBody>
      </p:sp>
      <p:sp>
        <p:nvSpPr>
          <p:cNvPr id="3" name="Title 2"/>
          <p:cNvSpPr>
            <a:spLocks noGrp="1"/>
          </p:cNvSpPr>
          <p:nvPr>
            <p:ph type="title"/>
          </p:nvPr>
        </p:nvSpPr>
        <p:spPr/>
        <p:txBody>
          <a:bodyPr/>
          <a:lstStyle/>
          <a:p>
            <a:r>
              <a:rPr lang="en-US" dirty="0" smtClean="0"/>
              <a:t>Examples of SLO Growth Targets</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22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18533298"/>
              </p:ext>
            </p:extLst>
          </p:nvPr>
        </p:nvGraphicFramePr>
        <p:xfrm>
          <a:off x="2320925" y="3943350"/>
          <a:ext cx="6096000" cy="14833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Preassessment Score</a:t>
                      </a:r>
                      <a:endParaRPr lang="en-US" dirty="0"/>
                    </a:p>
                  </a:txBody>
                  <a:tcPr/>
                </a:tc>
                <a:tc>
                  <a:txBody>
                    <a:bodyPr/>
                    <a:lstStyle/>
                    <a:p>
                      <a:pPr algn="ctr"/>
                      <a:r>
                        <a:rPr lang="en-US" dirty="0" smtClean="0"/>
                        <a:t>Growth</a:t>
                      </a:r>
                      <a:r>
                        <a:rPr lang="en-US" baseline="0" dirty="0" smtClean="0"/>
                        <a:t> Score </a:t>
                      </a:r>
                      <a:endParaRPr lang="en-US" dirty="0"/>
                    </a:p>
                  </a:txBody>
                  <a:tcPr/>
                </a:tc>
              </a:tr>
              <a:tr h="370840">
                <a:tc>
                  <a:txBody>
                    <a:bodyPr/>
                    <a:lstStyle/>
                    <a:p>
                      <a:pPr algn="ctr"/>
                      <a:r>
                        <a:rPr lang="en-US" dirty="0" smtClean="0"/>
                        <a:t>0–45 points</a:t>
                      </a:r>
                      <a:endParaRPr lang="en-US" dirty="0"/>
                    </a:p>
                  </a:txBody>
                  <a:tcPr/>
                </a:tc>
                <a:tc>
                  <a:txBody>
                    <a:bodyPr/>
                    <a:lstStyle/>
                    <a:p>
                      <a:pPr algn="ctr"/>
                      <a:r>
                        <a:rPr lang="en-US" dirty="0" smtClean="0"/>
                        <a:t>65</a:t>
                      </a:r>
                      <a:endParaRPr lang="en-US" dirty="0"/>
                    </a:p>
                  </a:txBody>
                  <a:tcPr/>
                </a:tc>
              </a:tr>
              <a:tr h="370840">
                <a:tc>
                  <a:txBody>
                    <a:bodyPr/>
                    <a:lstStyle/>
                    <a:p>
                      <a:pPr algn="ctr"/>
                      <a:r>
                        <a:rPr lang="en-US" dirty="0" smtClean="0"/>
                        <a:t>46–70</a:t>
                      </a:r>
                      <a:r>
                        <a:rPr lang="en-US" baseline="0" dirty="0" smtClean="0"/>
                        <a:t> points</a:t>
                      </a:r>
                      <a:endParaRPr lang="en-US" dirty="0"/>
                    </a:p>
                  </a:txBody>
                  <a:tcPr/>
                </a:tc>
                <a:tc>
                  <a:txBody>
                    <a:bodyPr/>
                    <a:lstStyle/>
                    <a:p>
                      <a:pPr algn="ctr"/>
                      <a:r>
                        <a:rPr lang="en-US" dirty="0" smtClean="0"/>
                        <a:t>75</a:t>
                      </a:r>
                      <a:endParaRPr lang="en-US" dirty="0"/>
                    </a:p>
                  </a:txBody>
                  <a:tcPr/>
                </a:tc>
              </a:tr>
              <a:tr h="370840">
                <a:tc>
                  <a:txBody>
                    <a:bodyPr/>
                    <a:lstStyle/>
                    <a:p>
                      <a:pPr algn="ctr"/>
                      <a:r>
                        <a:rPr lang="en-US" dirty="0" smtClean="0"/>
                        <a:t>71+ points</a:t>
                      </a:r>
                      <a:endParaRPr lang="en-US" dirty="0"/>
                    </a:p>
                  </a:txBody>
                  <a:tcPr/>
                </a:tc>
                <a:tc>
                  <a:txBody>
                    <a:bodyPr/>
                    <a:lstStyle/>
                    <a:p>
                      <a:pPr algn="ctr"/>
                      <a:r>
                        <a:rPr lang="en-US" dirty="0" smtClean="0"/>
                        <a:t>85</a:t>
                      </a:r>
                      <a:endParaRPr lang="en-US" dirty="0"/>
                    </a:p>
                  </a:txBody>
                  <a:tcPr/>
                </a:tc>
              </a:tr>
            </a:tbl>
          </a:graphicData>
        </a:graphic>
      </p:graphicFrame>
    </p:spTree>
    <p:extLst>
      <p:ext uri="{BB962C8B-B14F-4D97-AF65-F5344CB8AC3E}">
        <p14:creationId xmlns:p14="http://schemas.microsoft.com/office/powerpoint/2010/main" val="1847302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828800"/>
            <a:ext cx="8456474" cy="3852006"/>
          </a:xfrm>
        </p:spPr>
        <p:txBody>
          <a:bodyPr/>
          <a:lstStyle/>
          <a:p>
            <a:pPr marL="0" indent="0">
              <a:buNone/>
            </a:pPr>
            <a:r>
              <a:rPr lang="en-US" b="1" dirty="0" smtClean="0"/>
              <a:t>Advanced Tiered Growth Target</a:t>
            </a:r>
          </a:p>
          <a:p>
            <a:r>
              <a:rPr lang="en-US" dirty="0" smtClean="0"/>
              <a:t>Students have a tiered target based on their preassessment.</a:t>
            </a:r>
          </a:p>
          <a:p>
            <a:r>
              <a:rPr lang="en-US" dirty="0" smtClean="0"/>
              <a:t>Divide students into three or more categories (low, middle, advanced).</a:t>
            </a:r>
          </a:p>
          <a:p>
            <a:r>
              <a:rPr lang="en-US" dirty="0" smtClean="0"/>
              <a:t>Students have to reach the greater of the two targets.</a:t>
            </a:r>
          </a:p>
          <a:p>
            <a:r>
              <a:rPr lang="en-US" i="1" dirty="0" smtClean="0"/>
              <a:t>Example:</a:t>
            </a:r>
            <a:endParaRPr lang="en-US" i="1" dirty="0"/>
          </a:p>
        </p:txBody>
      </p:sp>
      <p:sp>
        <p:nvSpPr>
          <p:cNvPr id="3" name="Title 2"/>
          <p:cNvSpPr>
            <a:spLocks noGrp="1"/>
          </p:cNvSpPr>
          <p:nvPr>
            <p:ph type="title"/>
          </p:nvPr>
        </p:nvSpPr>
        <p:spPr/>
        <p:txBody>
          <a:bodyPr/>
          <a:lstStyle/>
          <a:p>
            <a:r>
              <a:rPr lang="en-US" dirty="0" smtClean="0"/>
              <a:t>Examples of SLO Growth Targets</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82457924"/>
              </p:ext>
            </p:extLst>
          </p:nvPr>
        </p:nvGraphicFramePr>
        <p:xfrm>
          <a:off x="2225675" y="4038600"/>
          <a:ext cx="6880225" cy="1483360"/>
        </p:xfrm>
        <a:graphic>
          <a:graphicData uri="http://schemas.openxmlformats.org/drawingml/2006/table">
            <a:tbl>
              <a:tblPr firstRow="1" bandRow="1">
                <a:tableStyleId>{5C22544A-7EE6-4342-B048-85BDC9FD1C3A}</a:tableStyleId>
              </a:tblPr>
              <a:tblGrid>
                <a:gridCol w="2708275"/>
                <a:gridCol w="4171950"/>
              </a:tblGrid>
              <a:tr h="370840">
                <a:tc>
                  <a:txBody>
                    <a:bodyPr/>
                    <a:lstStyle/>
                    <a:p>
                      <a:pPr algn="ctr"/>
                      <a:r>
                        <a:rPr lang="en-US" dirty="0" smtClean="0"/>
                        <a:t>Preassessment Score</a:t>
                      </a:r>
                      <a:endParaRPr lang="en-US" dirty="0"/>
                    </a:p>
                  </a:txBody>
                  <a:tcPr/>
                </a:tc>
                <a:tc>
                  <a:txBody>
                    <a:bodyPr/>
                    <a:lstStyle/>
                    <a:p>
                      <a:pPr algn="ctr"/>
                      <a:r>
                        <a:rPr lang="en-US" dirty="0" smtClean="0"/>
                        <a:t>Growth</a:t>
                      </a:r>
                      <a:r>
                        <a:rPr lang="en-US" baseline="0" dirty="0" smtClean="0"/>
                        <a:t> Score </a:t>
                      </a:r>
                      <a:endParaRPr lang="en-US" dirty="0"/>
                    </a:p>
                  </a:txBody>
                  <a:tcPr/>
                </a:tc>
              </a:tr>
              <a:tr h="370840">
                <a:tc>
                  <a:txBody>
                    <a:bodyPr/>
                    <a:lstStyle/>
                    <a:p>
                      <a:pPr algn="ctr"/>
                      <a:r>
                        <a:rPr lang="en-US" dirty="0" smtClean="0"/>
                        <a:t>0–45 points</a:t>
                      </a:r>
                      <a:endParaRPr lang="en-US" dirty="0"/>
                    </a:p>
                  </a:txBody>
                  <a:tcPr/>
                </a:tc>
                <a:tc>
                  <a:txBody>
                    <a:bodyPr/>
                    <a:lstStyle/>
                    <a:p>
                      <a:r>
                        <a:rPr lang="en-US" dirty="0" smtClean="0"/>
                        <a:t>65 or +35</a:t>
                      </a:r>
                      <a:r>
                        <a:rPr lang="en-US" baseline="0" dirty="0" smtClean="0"/>
                        <a:t> points, whichever is greater</a:t>
                      </a:r>
                      <a:endParaRPr lang="en-US" dirty="0"/>
                    </a:p>
                  </a:txBody>
                  <a:tcPr/>
                </a:tc>
              </a:tr>
              <a:tr h="370840">
                <a:tc>
                  <a:txBody>
                    <a:bodyPr/>
                    <a:lstStyle/>
                    <a:p>
                      <a:pPr algn="ctr"/>
                      <a:r>
                        <a:rPr lang="en-US" dirty="0" smtClean="0"/>
                        <a:t>46–70</a:t>
                      </a:r>
                      <a:r>
                        <a:rPr lang="en-US" baseline="0" dirty="0" smtClean="0"/>
                        <a:t> points</a:t>
                      </a:r>
                      <a:endParaRPr lang="en-US" dirty="0"/>
                    </a:p>
                  </a:txBody>
                  <a:tcPr/>
                </a:tc>
                <a:tc>
                  <a:txBody>
                    <a:bodyPr/>
                    <a:lstStyle/>
                    <a:p>
                      <a:r>
                        <a:rPr lang="en-US" dirty="0" smtClean="0"/>
                        <a:t>75</a:t>
                      </a:r>
                      <a:r>
                        <a:rPr lang="en-US" baseline="0" dirty="0" smtClean="0"/>
                        <a:t> or +15 points, whichever is greater</a:t>
                      </a:r>
                      <a:endParaRPr lang="en-US" dirty="0"/>
                    </a:p>
                  </a:txBody>
                  <a:tcPr/>
                </a:tc>
              </a:tr>
              <a:tr h="370840">
                <a:tc>
                  <a:txBody>
                    <a:bodyPr/>
                    <a:lstStyle/>
                    <a:p>
                      <a:pPr algn="ctr"/>
                      <a:r>
                        <a:rPr lang="en-US" dirty="0" smtClean="0"/>
                        <a:t>71+ points</a:t>
                      </a:r>
                      <a:endParaRPr lang="en-US" dirty="0"/>
                    </a:p>
                  </a:txBody>
                  <a:tcPr/>
                </a:tc>
                <a:tc>
                  <a:txBody>
                    <a:bodyPr/>
                    <a:lstStyle/>
                    <a:p>
                      <a:r>
                        <a:rPr lang="en-US" dirty="0" smtClean="0"/>
                        <a:t>85 or +14 points,</a:t>
                      </a:r>
                      <a:r>
                        <a:rPr lang="en-US" baseline="0" dirty="0" smtClean="0"/>
                        <a:t> whichever is greater</a:t>
                      </a:r>
                      <a:endParaRPr lang="en-US" dirty="0"/>
                    </a:p>
                  </a:txBody>
                  <a:tcPr/>
                </a:tc>
              </a:tr>
            </a:tbl>
          </a:graphicData>
        </a:graphic>
      </p:graphicFrame>
    </p:spTree>
    <p:extLst>
      <p:ext uri="{BB962C8B-B14F-4D97-AF65-F5344CB8AC3E}">
        <p14:creationId xmlns:p14="http://schemas.microsoft.com/office/powerpoint/2010/main" val="1644212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Individual </a:t>
            </a:r>
            <a:r>
              <a:rPr lang="en-US" b="1" dirty="0"/>
              <a:t>Growth Target</a:t>
            </a:r>
          </a:p>
          <a:p>
            <a:r>
              <a:rPr lang="en-US" dirty="0"/>
              <a:t>All students have </a:t>
            </a:r>
            <a:r>
              <a:rPr lang="en-US" dirty="0" smtClean="0"/>
              <a:t>individualized </a:t>
            </a:r>
            <a:r>
              <a:rPr lang="en-US" dirty="0"/>
              <a:t>growth </a:t>
            </a:r>
            <a:r>
              <a:rPr lang="en-US" dirty="0" smtClean="0"/>
              <a:t>targets based on previous performance and expectations.</a:t>
            </a:r>
            <a:endParaRPr lang="en-US" dirty="0"/>
          </a:p>
          <a:p>
            <a:r>
              <a:rPr lang="en-US" i="1" dirty="0"/>
              <a:t>Example:</a:t>
            </a:r>
            <a:r>
              <a:rPr lang="en-US" dirty="0"/>
              <a:t> </a:t>
            </a:r>
            <a:r>
              <a:rPr lang="en-US" dirty="0" smtClean="0"/>
              <a:t>Student A will grow 27 points this year, </a:t>
            </a:r>
            <a:br>
              <a:rPr lang="en-US" dirty="0" smtClean="0"/>
            </a:br>
            <a:r>
              <a:rPr lang="en-US" dirty="0" smtClean="0"/>
              <a:t>Student B will grow 38 points this year, and Student C will grow 22 points this year.</a:t>
            </a:r>
            <a:endParaRPr lang="en-US" dirty="0"/>
          </a:p>
          <a:p>
            <a:endParaRPr lang="en-US" dirty="0"/>
          </a:p>
        </p:txBody>
      </p:sp>
      <p:sp>
        <p:nvSpPr>
          <p:cNvPr id="3" name="Title 2"/>
          <p:cNvSpPr>
            <a:spLocks noGrp="1"/>
          </p:cNvSpPr>
          <p:nvPr>
            <p:ph type="title"/>
          </p:nvPr>
        </p:nvSpPr>
        <p:spPr/>
        <p:txBody>
          <a:bodyPr/>
          <a:lstStyle/>
          <a:p>
            <a:r>
              <a:rPr lang="en-US" dirty="0"/>
              <a:t>Examples of SLO Growth Targets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24</a:t>
            </a:fld>
            <a:endParaRPr lang="en-US" dirty="0">
              <a:solidFill>
                <a:srgbClr val="FFFFFF">
                  <a:lumMod val="75000"/>
                </a:srgbClr>
              </a:solidFill>
            </a:endParaRPr>
          </a:p>
        </p:txBody>
      </p:sp>
    </p:spTree>
    <p:extLst>
      <p:ext uri="{BB962C8B-B14F-4D97-AF65-F5344CB8AC3E}">
        <p14:creationId xmlns:p14="http://schemas.microsoft.com/office/powerpoint/2010/main" val="1101557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Example SLO </a:t>
            </a:r>
            <a:r>
              <a:rPr lang="en-US" dirty="0" smtClean="0"/>
              <a:t>1</a:t>
            </a:r>
          </a:p>
          <a:p>
            <a:endParaRPr lang="en-US" dirty="0" smtClean="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Growth Targets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25</a:t>
            </a:fld>
            <a:endParaRPr lang="en-US" dirty="0">
              <a:solidFill>
                <a:srgbClr val="FFFFFF">
                  <a:lumMod val="75000"/>
                </a:srgbClr>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0340" t="25607" r="31457" b="62002"/>
          <a:stretch/>
        </p:blipFill>
        <p:spPr>
          <a:xfrm>
            <a:off x="914401" y="3759154"/>
            <a:ext cx="6477000" cy="1784421"/>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0598" t="62090" r="11369" b="27562"/>
          <a:stretch/>
        </p:blipFill>
        <p:spPr>
          <a:xfrm>
            <a:off x="914400" y="2233685"/>
            <a:ext cx="7772400" cy="1333880"/>
          </a:xfrm>
          <a:prstGeom prst="rect">
            <a:avLst/>
          </a:prstGeom>
        </p:spPr>
      </p:pic>
    </p:spTree>
    <p:extLst>
      <p:ext uri="{BB962C8B-B14F-4D97-AF65-F5344CB8AC3E}">
        <p14:creationId xmlns:p14="http://schemas.microsoft.com/office/powerpoint/2010/main" val="2762017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Example SLO 2</a:t>
            </a:r>
          </a:p>
          <a:p>
            <a:endParaRPr lang="en-US" dirty="0"/>
          </a:p>
        </p:txBody>
      </p:sp>
      <p:sp>
        <p:nvSpPr>
          <p:cNvPr id="3" name="Title 2"/>
          <p:cNvSpPr>
            <a:spLocks noGrp="1"/>
          </p:cNvSpPr>
          <p:nvPr>
            <p:ph type="title"/>
          </p:nvPr>
        </p:nvSpPr>
        <p:spPr/>
        <p:txBody>
          <a:bodyPr/>
          <a:lstStyle/>
          <a:p>
            <a:r>
              <a:rPr lang="en-US" dirty="0" smtClean="0"/>
              <a:t>Growth Targets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26</a:t>
            </a:fld>
            <a:endParaRPr lang="en-US" dirty="0">
              <a:solidFill>
                <a:srgbClr val="FFFFFF">
                  <a:lumMod val="75000"/>
                </a:srgbClr>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0339" t="46965" r="9567" b="22084"/>
          <a:stretch/>
        </p:blipFill>
        <p:spPr>
          <a:xfrm>
            <a:off x="1066800" y="2250743"/>
            <a:ext cx="7079726" cy="3540457"/>
          </a:xfrm>
          <a:prstGeom prst="rect">
            <a:avLst/>
          </a:prstGeom>
        </p:spPr>
      </p:pic>
    </p:spTree>
    <p:extLst>
      <p:ext uri="{BB962C8B-B14F-4D97-AF65-F5344CB8AC3E}">
        <p14:creationId xmlns:p14="http://schemas.microsoft.com/office/powerpoint/2010/main" val="727982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7" y="1831975"/>
            <a:ext cx="4494074" cy="4075844"/>
          </a:xfrm>
        </p:spPr>
        <p:txBody>
          <a:bodyPr/>
          <a:lstStyle/>
          <a:p>
            <a:r>
              <a:rPr lang="en-US" dirty="0" smtClean="0"/>
              <a:t>The rationale may describe: </a:t>
            </a:r>
          </a:p>
          <a:p>
            <a:pPr lvl="1"/>
            <a:r>
              <a:rPr lang="en-US" dirty="0" smtClean="0"/>
              <a:t>How the targets align to standards.</a:t>
            </a:r>
          </a:p>
          <a:p>
            <a:pPr lvl="1"/>
            <a:r>
              <a:rPr lang="en-US" dirty="0" smtClean="0"/>
              <a:t>Why the targets are appropriate.</a:t>
            </a:r>
          </a:p>
          <a:p>
            <a:pPr lvl="1"/>
            <a:r>
              <a:rPr lang="en-US" dirty="0"/>
              <a:t>H</a:t>
            </a:r>
            <a:r>
              <a:rPr lang="en-US" dirty="0" smtClean="0"/>
              <a:t>ow the targets set expectations for students’ employability or “soft skills” development.</a:t>
            </a:r>
            <a:endParaRPr lang="en-US" dirty="0"/>
          </a:p>
          <a:p>
            <a:pPr marL="0" indent="0">
              <a:buNone/>
            </a:pPr>
            <a:endParaRPr lang="en-US" dirty="0" smtClean="0"/>
          </a:p>
          <a:p>
            <a:pPr lvl="1"/>
            <a:endParaRPr lang="en-US" dirty="0"/>
          </a:p>
        </p:txBody>
      </p:sp>
      <p:sp>
        <p:nvSpPr>
          <p:cNvPr id="3" name="Title 2"/>
          <p:cNvSpPr>
            <a:spLocks noGrp="1"/>
          </p:cNvSpPr>
          <p:nvPr>
            <p:ph type="title"/>
          </p:nvPr>
        </p:nvSpPr>
        <p:spPr/>
        <p:txBody>
          <a:bodyPr/>
          <a:lstStyle/>
          <a:p>
            <a:r>
              <a:rPr lang="en-US" dirty="0" smtClean="0"/>
              <a:t>Rationale for Targets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27</a:t>
            </a:fld>
            <a:endParaRPr lang="en-US" dirty="0">
              <a:solidFill>
                <a:srgbClr val="FFFFFF">
                  <a:lumMod val="75000"/>
                </a:srgbClr>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3919928242"/>
              </p:ext>
            </p:extLst>
          </p:nvPr>
        </p:nvGraphicFramePr>
        <p:xfrm>
          <a:off x="5257800" y="1752600"/>
          <a:ext cx="3504739" cy="3979336"/>
        </p:xfrm>
        <a:graphic>
          <a:graphicData uri="http://schemas.openxmlformats.org/drawingml/2006/table">
            <a:tbl>
              <a:tblPr firstRow="1" bandRow="1">
                <a:tableStyleId>{D113A9D2-9D6B-4929-AA2D-F23B5EE8CBE7}</a:tableStyleId>
              </a:tblPr>
              <a:tblGrid>
                <a:gridCol w="3504739"/>
              </a:tblGrid>
              <a:tr h="440267">
                <a:tc>
                  <a:txBody>
                    <a:bodyPr/>
                    <a:lstStyle/>
                    <a:p>
                      <a:r>
                        <a:rPr lang="en-US" sz="2400" dirty="0" smtClean="0"/>
                        <a:t>SLO Template</a:t>
                      </a:r>
                      <a:endParaRPr lang="en-US" sz="2400" dirty="0"/>
                    </a:p>
                  </a:txBody>
                  <a:tcPr/>
                </a:tc>
              </a:tr>
              <a:tr h="440267">
                <a:tc>
                  <a:txBody>
                    <a:bodyPr/>
                    <a:lstStyle/>
                    <a:p>
                      <a:r>
                        <a:rPr lang="en-US" sz="1800" dirty="0" smtClean="0"/>
                        <a:t>Baseline Data</a:t>
                      </a:r>
                    </a:p>
                  </a:txBody>
                  <a:tcPr anchor="ctr"/>
                </a:tc>
              </a:tr>
              <a:tr h="440267">
                <a:tc>
                  <a:txBody>
                    <a:bodyPr/>
                    <a:lstStyle/>
                    <a:p>
                      <a:r>
                        <a:rPr lang="en-US" sz="1800" dirty="0" smtClean="0"/>
                        <a:t>Student Population</a:t>
                      </a:r>
                      <a:endParaRPr lang="en-US" sz="1800" dirty="0"/>
                    </a:p>
                  </a:txBody>
                  <a:tcPr anchor="ctr"/>
                </a:tc>
              </a:tr>
              <a:tr h="440267">
                <a:tc>
                  <a:txBody>
                    <a:bodyPr/>
                    <a:lstStyle/>
                    <a:p>
                      <a:r>
                        <a:rPr lang="en-US" sz="1800" dirty="0" smtClean="0"/>
                        <a:t>Interval of Instruction</a:t>
                      </a:r>
                      <a:endParaRPr lang="en-US" sz="1800" dirty="0"/>
                    </a:p>
                  </a:txBody>
                  <a:tcPr anchor="ctr"/>
                </a:tc>
              </a:tr>
              <a:tr h="440267">
                <a:tc>
                  <a:txBody>
                    <a:bodyPr/>
                    <a:lstStyle/>
                    <a:p>
                      <a:r>
                        <a:rPr lang="en-US" sz="1800" dirty="0" smtClean="0"/>
                        <a:t>Standards and Content</a:t>
                      </a:r>
                    </a:p>
                  </a:txBody>
                  <a:tcPr anchor="ctr"/>
                </a:tc>
              </a:tr>
              <a:tr h="440267">
                <a:tc>
                  <a:txBody>
                    <a:bodyPr/>
                    <a:lstStyle/>
                    <a:p>
                      <a:r>
                        <a:rPr lang="en-US" sz="1800" dirty="0" smtClean="0"/>
                        <a:t>Assessments</a:t>
                      </a:r>
                      <a:endParaRPr lang="en-US" sz="1800" dirty="0"/>
                    </a:p>
                  </a:txBody>
                  <a:tcPr anchor="ctr"/>
                </a:tc>
              </a:tr>
              <a:tr h="440267">
                <a:tc>
                  <a:txBody>
                    <a:bodyPr/>
                    <a:lstStyle/>
                    <a:p>
                      <a:r>
                        <a:rPr lang="en-US" sz="1800" dirty="0" smtClean="0"/>
                        <a:t>Growth Targets</a:t>
                      </a:r>
                      <a:endParaRPr lang="en-US" sz="1800" dirty="0"/>
                    </a:p>
                  </a:txBody>
                  <a:tcPr anchor="ctr"/>
                </a:tc>
              </a:tr>
              <a:tr h="4402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Rationale for Growth Targets</a:t>
                      </a:r>
                      <a:endParaRPr lang="en-US" sz="1800" dirty="0"/>
                    </a:p>
                  </a:txBody>
                  <a:tcPr anchor="ctr"/>
                </a:tc>
              </a:tr>
              <a:tr h="4402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Instructional Strategies</a:t>
                      </a:r>
                      <a:endParaRPr lang="en-US" sz="1800" dirty="0"/>
                    </a:p>
                  </a:txBody>
                  <a:tcPr anchor="ctr"/>
                </a:tc>
              </a:tr>
            </a:tbl>
          </a:graphicData>
        </a:graphic>
      </p:graphicFrame>
      <p:sp>
        <p:nvSpPr>
          <p:cNvPr id="10" name="Rounded Rectangle 9"/>
          <p:cNvSpPr/>
          <p:nvPr/>
        </p:nvSpPr>
        <p:spPr>
          <a:xfrm>
            <a:off x="5257800" y="4876800"/>
            <a:ext cx="3429000" cy="381000"/>
          </a:xfrm>
          <a:prstGeom prst="roundRect">
            <a:avLst/>
          </a:prstGeom>
          <a:noFill/>
          <a:ln>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6463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Example SLO 1</a:t>
            </a:r>
          </a:p>
          <a:p>
            <a:endParaRPr lang="en-US" dirty="0" smtClean="0"/>
          </a:p>
          <a:p>
            <a:endParaRPr lang="en-US" dirty="0"/>
          </a:p>
          <a:p>
            <a:pPr marL="0" indent="0">
              <a:buNone/>
            </a:pPr>
            <a:endParaRPr lang="en-US" dirty="0" smtClean="0"/>
          </a:p>
          <a:p>
            <a:endParaRPr lang="en-US" dirty="0" smtClean="0"/>
          </a:p>
          <a:p>
            <a:r>
              <a:rPr lang="en-US" dirty="0" smtClean="0"/>
              <a:t>Example </a:t>
            </a:r>
            <a:r>
              <a:rPr lang="en-US" dirty="0"/>
              <a:t>SLO </a:t>
            </a:r>
            <a:r>
              <a:rPr lang="en-US" dirty="0" smtClean="0"/>
              <a:t>2</a:t>
            </a:r>
          </a:p>
          <a:p>
            <a:endParaRPr lang="en-US" dirty="0"/>
          </a:p>
          <a:p>
            <a:endParaRPr lang="en-US" dirty="0"/>
          </a:p>
        </p:txBody>
      </p:sp>
      <p:sp>
        <p:nvSpPr>
          <p:cNvPr id="3" name="Title 2"/>
          <p:cNvSpPr>
            <a:spLocks noGrp="1"/>
          </p:cNvSpPr>
          <p:nvPr>
            <p:ph type="title"/>
          </p:nvPr>
        </p:nvSpPr>
        <p:spPr/>
        <p:txBody>
          <a:bodyPr/>
          <a:lstStyle/>
          <a:p>
            <a:r>
              <a:rPr lang="en-US" dirty="0"/>
              <a:t>Rationale for Targets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28</a:t>
            </a:fld>
            <a:endParaRPr lang="en-US" dirty="0">
              <a:solidFill>
                <a:srgbClr val="FFFFFF">
                  <a:lumMod val="75000"/>
                </a:srgbClr>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854" t="38209" r="5961" b="47662"/>
          <a:stretch/>
        </p:blipFill>
        <p:spPr>
          <a:xfrm>
            <a:off x="914400" y="2252218"/>
            <a:ext cx="7086812" cy="155778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8048" t="77848" r="8768" b="9652"/>
          <a:stretch/>
        </p:blipFill>
        <p:spPr>
          <a:xfrm>
            <a:off x="762000" y="4495800"/>
            <a:ext cx="7097239" cy="1380173"/>
          </a:xfrm>
          <a:prstGeom prst="rect">
            <a:avLst/>
          </a:prstGeom>
        </p:spPr>
      </p:pic>
    </p:spTree>
    <p:extLst>
      <p:ext uri="{BB962C8B-B14F-4D97-AF65-F5344CB8AC3E}">
        <p14:creationId xmlns:p14="http://schemas.microsoft.com/office/powerpoint/2010/main" val="289673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7" y="1831975"/>
            <a:ext cx="4570274" cy="4075844"/>
          </a:xfrm>
        </p:spPr>
        <p:txBody>
          <a:bodyPr/>
          <a:lstStyle/>
          <a:p>
            <a:r>
              <a:rPr lang="en-US" dirty="0" smtClean="0"/>
              <a:t>Identify instructional strategies that embed opportunities for collaboration.</a:t>
            </a:r>
          </a:p>
          <a:p>
            <a:r>
              <a:rPr lang="en-US" dirty="0" smtClean="0"/>
              <a:t>Consider the instructional strategies that will ensure </a:t>
            </a:r>
            <a:br>
              <a:rPr lang="en-US" dirty="0" smtClean="0"/>
            </a:br>
            <a:r>
              <a:rPr lang="en-US" dirty="0" smtClean="0"/>
              <a:t>all students meet their </a:t>
            </a:r>
            <a:br>
              <a:rPr lang="en-US" dirty="0" smtClean="0"/>
            </a:br>
            <a:r>
              <a:rPr lang="en-US" dirty="0" smtClean="0"/>
              <a:t>growth target.</a:t>
            </a:r>
          </a:p>
          <a:p>
            <a:endParaRPr lang="en-US" dirty="0" smtClean="0"/>
          </a:p>
        </p:txBody>
      </p:sp>
      <p:sp>
        <p:nvSpPr>
          <p:cNvPr id="3" name="Title 2"/>
          <p:cNvSpPr>
            <a:spLocks noGrp="1"/>
          </p:cNvSpPr>
          <p:nvPr>
            <p:ph type="title"/>
          </p:nvPr>
        </p:nvSpPr>
        <p:spPr/>
        <p:txBody>
          <a:bodyPr/>
          <a:lstStyle/>
          <a:p>
            <a:r>
              <a:rPr lang="en-US" dirty="0" smtClean="0"/>
              <a:t>Instructional Strategies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29</a:t>
            </a:fld>
            <a:endParaRPr lang="en-US" dirty="0">
              <a:solidFill>
                <a:srgbClr val="FFFFFF">
                  <a:lumMod val="75000"/>
                </a:srgbClr>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2305306329"/>
              </p:ext>
            </p:extLst>
          </p:nvPr>
        </p:nvGraphicFramePr>
        <p:xfrm>
          <a:off x="5334000" y="1828800"/>
          <a:ext cx="3504739" cy="3979336"/>
        </p:xfrm>
        <a:graphic>
          <a:graphicData uri="http://schemas.openxmlformats.org/drawingml/2006/table">
            <a:tbl>
              <a:tblPr firstRow="1" bandRow="1">
                <a:tableStyleId>{D113A9D2-9D6B-4929-AA2D-F23B5EE8CBE7}</a:tableStyleId>
              </a:tblPr>
              <a:tblGrid>
                <a:gridCol w="3504739"/>
              </a:tblGrid>
              <a:tr h="440267">
                <a:tc>
                  <a:txBody>
                    <a:bodyPr/>
                    <a:lstStyle/>
                    <a:p>
                      <a:r>
                        <a:rPr lang="en-US" sz="2400" dirty="0" smtClean="0"/>
                        <a:t>SLO Template</a:t>
                      </a:r>
                      <a:endParaRPr lang="en-US" sz="2400" dirty="0"/>
                    </a:p>
                  </a:txBody>
                  <a:tcPr/>
                </a:tc>
              </a:tr>
              <a:tr h="440267">
                <a:tc>
                  <a:txBody>
                    <a:bodyPr/>
                    <a:lstStyle/>
                    <a:p>
                      <a:r>
                        <a:rPr lang="en-US" sz="1800" dirty="0" smtClean="0"/>
                        <a:t>Baseline Data</a:t>
                      </a:r>
                    </a:p>
                  </a:txBody>
                  <a:tcPr anchor="ctr"/>
                </a:tc>
              </a:tr>
              <a:tr h="440267">
                <a:tc>
                  <a:txBody>
                    <a:bodyPr/>
                    <a:lstStyle/>
                    <a:p>
                      <a:r>
                        <a:rPr lang="en-US" sz="1800" dirty="0" smtClean="0"/>
                        <a:t>Student Population</a:t>
                      </a:r>
                      <a:endParaRPr lang="en-US" sz="1800" dirty="0"/>
                    </a:p>
                  </a:txBody>
                  <a:tcPr anchor="ctr"/>
                </a:tc>
              </a:tr>
              <a:tr h="440267">
                <a:tc>
                  <a:txBody>
                    <a:bodyPr/>
                    <a:lstStyle/>
                    <a:p>
                      <a:r>
                        <a:rPr lang="en-US" sz="1800" dirty="0" smtClean="0"/>
                        <a:t>Interval of Instruction</a:t>
                      </a:r>
                      <a:endParaRPr lang="en-US" sz="1800" dirty="0"/>
                    </a:p>
                  </a:txBody>
                  <a:tcPr anchor="ctr"/>
                </a:tc>
              </a:tr>
              <a:tr h="440267">
                <a:tc>
                  <a:txBody>
                    <a:bodyPr/>
                    <a:lstStyle/>
                    <a:p>
                      <a:r>
                        <a:rPr lang="en-US" sz="1800" dirty="0" smtClean="0"/>
                        <a:t>Standards and Content</a:t>
                      </a:r>
                    </a:p>
                  </a:txBody>
                  <a:tcPr anchor="ctr"/>
                </a:tc>
              </a:tr>
              <a:tr h="440267">
                <a:tc>
                  <a:txBody>
                    <a:bodyPr/>
                    <a:lstStyle/>
                    <a:p>
                      <a:r>
                        <a:rPr lang="en-US" sz="1800" dirty="0" smtClean="0"/>
                        <a:t>Assessments</a:t>
                      </a:r>
                      <a:endParaRPr lang="en-US" sz="1800" dirty="0"/>
                    </a:p>
                  </a:txBody>
                  <a:tcPr anchor="ctr"/>
                </a:tc>
              </a:tr>
              <a:tr h="440267">
                <a:tc>
                  <a:txBody>
                    <a:bodyPr/>
                    <a:lstStyle/>
                    <a:p>
                      <a:r>
                        <a:rPr lang="en-US" sz="1800" dirty="0" smtClean="0"/>
                        <a:t>Growth Targets</a:t>
                      </a:r>
                      <a:endParaRPr lang="en-US" sz="1800" dirty="0"/>
                    </a:p>
                  </a:txBody>
                  <a:tcPr anchor="ctr"/>
                </a:tc>
              </a:tr>
              <a:tr h="4402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Rationale for Growth Targets</a:t>
                      </a:r>
                      <a:endParaRPr lang="en-US" sz="1800" dirty="0"/>
                    </a:p>
                  </a:txBody>
                  <a:tcPr anchor="ctr"/>
                </a:tc>
              </a:tr>
              <a:tr h="4402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Instructional Strategies</a:t>
                      </a:r>
                      <a:endParaRPr lang="en-US" sz="1800" dirty="0"/>
                    </a:p>
                  </a:txBody>
                  <a:tcPr anchor="ctr"/>
                </a:tc>
              </a:tr>
            </a:tbl>
          </a:graphicData>
        </a:graphic>
      </p:graphicFrame>
      <p:sp>
        <p:nvSpPr>
          <p:cNvPr id="10" name="Rounded Rectangle 9"/>
          <p:cNvSpPr/>
          <p:nvPr/>
        </p:nvSpPr>
        <p:spPr>
          <a:xfrm>
            <a:off x="5334000" y="5410200"/>
            <a:ext cx="3429000" cy="381000"/>
          </a:xfrm>
          <a:prstGeom prst="roundRect">
            <a:avLst/>
          </a:prstGeom>
          <a:noFill/>
          <a:ln>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0818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2629711"/>
            <a:ext cx="3972629" cy="3164619"/>
          </a:xfrm>
        </p:spPr>
        <p:txBody>
          <a:bodyPr/>
          <a:lstStyle/>
          <a:p>
            <a:pPr lvl="1"/>
            <a:r>
              <a:rPr lang="en-US" sz="1600" dirty="0" smtClean="0"/>
              <a:t>Agriculture, Food, and Natural Resources</a:t>
            </a:r>
          </a:p>
          <a:p>
            <a:pPr lvl="1"/>
            <a:r>
              <a:rPr lang="en-US" sz="1600" dirty="0" smtClean="0"/>
              <a:t>Architecture and Construction</a:t>
            </a:r>
          </a:p>
          <a:p>
            <a:pPr lvl="1"/>
            <a:r>
              <a:rPr lang="en-US" sz="1600" dirty="0" smtClean="0"/>
              <a:t>Arts, Audiovisual Technology, and Communications</a:t>
            </a:r>
          </a:p>
          <a:p>
            <a:pPr lvl="1"/>
            <a:r>
              <a:rPr lang="en-US" sz="1600" dirty="0" smtClean="0"/>
              <a:t>Business Management and Administration</a:t>
            </a:r>
          </a:p>
          <a:p>
            <a:pPr lvl="1"/>
            <a:r>
              <a:rPr lang="en-US" sz="1600" dirty="0" smtClean="0"/>
              <a:t>Education and Training</a:t>
            </a:r>
          </a:p>
          <a:p>
            <a:pPr lvl="1"/>
            <a:r>
              <a:rPr lang="en-US" sz="1600" dirty="0" smtClean="0"/>
              <a:t>Finance</a:t>
            </a:r>
          </a:p>
          <a:p>
            <a:pPr lvl="1"/>
            <a:r>
              <a:rPr lang="en-US" sz="1600" dirty="0" smtClean="0"/>
              <a:t>Government and Public Administration</a:t>
            </a:r>
          </a:p>
          <a:p>
            <a:pPr lvl="1"/>
            <a:r>
              <a:rPr lang="en-US" sz="1600" dirty="0" smtClean="0"/>
              <a:t>Health Science</a:t>
            </a:r>
            <a:endParaRPr lang="en-US" sz="1600" dirty="0"/>
          </a:p>
        </p:txBody>
      </p:sp>
      <p:sp>
        <p:nvSpPr>
          <p:cNvPr id="5" name="Content Placeholder 4"/>
          <p:cNvSpPr>
            <a:spLocks noGrp="1"/>
          </p:cNvSpPr>
          <p:nvPr>
            <p:ph idx="10"/>
          </p:nvPr>
        </p:nvSpPr>
        <p:spPr>
          <a:xfrm>
            <a:off x="4944460" y="2610256"/>
            <a:ext cx="3972629" cy="3012219"/>
          </a:xfrm>
        </p:spPr>
        <p:txBody>
          <a:bodyPr/>
          <a:lstStyle/>
          <a:p>
            <a:pPr lvl="1"/>
            <a:r>
              <a:rPr lang="en-US" sz="1600" dirty="0" smtClean="0"/>
              <a:t>Hospitality and Tourism</a:t>
            </a:r>
          </a:p>
          <a:p>
            <a:pPr lvl="1"/>
            <a:r>
              <a:rPr lang="en-US" sz="1600" dirty="0" smtClean="0"/>
              <a:t>Human Services</a:t>
            </a:r>
          </a:p>
          <a:p>
            <a:pPr lvl="1"/>
            <a:r>
              <a:rPr lang="en-US" sz="1600" dirty="0" smtClean="0"/>
              <a:t>Information Technology</a:t>
            </a:r>
          </a:p>
          <a:p>
            <a:pPr lvl="1"/>
            <a:r>
              <a:rPr lang="en-US" sz="1600" dirty="0" smtClean="0"/>
              <a:t>Law, Public Safety, Corrections, and Security</a:t>
            </a:r>
          </a:p>
          <a:p>
            <a:pPr lvl="1"/>
            <a:r>
              <a:rPr lang="en-US" sz="1600" dirty="0" smtClean="0"/>
              <a:t>Manufacturing </a:t>
            </a:r>
          </a:p>
          <a:p>
            <a:pPr lvl="1"/>
            <a:r>
              <a:rPr lang="en-US" sz="1600" dirty="0" smtClean="0"/>
              <a:t>Marketing </a:t>
            </a:r>
          </a:p>
          <a:p>
            <a:pPr lvl="1"/>
            <a:r>
              <a:rPr lang="en-US" sz="1600" dirty="0" smtClean="0"/>
              <a:t>Science, Technology, Engineering, </a:t>
            </a:r>
            <a:br>
              <a:rPr lang="en-US" sz="1600" dirty="0" smtClean="0"/>
            </a:br>
            <a:r>
              <a:rPr lang="en-US" sz="1600" dirty="0" smtClean="0"/>
              <a:t>and Mathematics</a:t>
            </a:r>
          </a:p>
          <a:p>
            <a:pPr lvl="1"/>
            <a:r>
              <a:rPr lang="en-US" sz="1600" dirty="0" smtClean="0"/>
              <a:t>Transportation, Distribution, and Logistics</a:t>
            </a:r>
          </a:p>
          <a:p>
            <a:endParaRPr lang="en-US" sz="2000" dirty="0" smtClean="0"/>
          </a:p>
          <a:p>
            <a:endParaRPr lang="en-US" sz="2000" dirty="0"/>
          </a:p>
        </p:txBody>
      </p:sp>
      <p:sp>
        <p:nvSpPr>
          <p:cNvPr id="3" name="Title 2"/>
          <p:cNvSpPr>
            <a:spLocks noGrp="1"/>
          </p:cNvSpPr>
          <p:nvPr>
            <p:ph type="title"/>
          </p:nvPr>
        </p:nvSpPr>
        <p:spPr/>
        <p:txBody>
          <a:bodyPr/>
          <a:lstStyle/>
          <a:p>
            <a:r>
              <a:rPr lang="en-US" dirty="0" smtClean="0"/>
              <a:t>Who Are Teachers of Career and Technical Education (CTE) Courses?</a:t>
            </a:r>
            <a:endParaRPr lang="en-US" dirty="0"/>
          </a:p>
        </p:txBody>
      </p:sp>
      <p:sp>
        <p:nvSpPr>
          <p:cNvPr id="4" name="Slide Number Placeholder 3"/>
          <p:cNvSpPr>
            <a:spLocks noGrp="1"/>
          </p:cNvSpPr>
          <p:nvPr>
            <p:ph type="sldNum" sz="quarter" idx="11"/>
          </p:nvPr>
        </p:nvSpPr>
        <p:spPr/>
        <p:txBody>
          <a:bodyPr/>
          <a:lstStyle/>
          <a:p>
            <a:fld id="{F3477EC8-074D-41C4-94AE-E9EA7CEEA348}" type="slidenum">
              <a:rPr lang="en-US" smtClean="0"/>
              <a:pPr/>
              <a:t>3</a:t>
            </a:fld>
            <a:endParaRPr lang="en-US" dirty="0"/>
          </a:p>
        </p:txBody>
      </p:sp>
      <p:sp>
        <p:nvSpPr>
          <p:cNvPr id="6" name="Content Placeholder 1"/>
          <p:cNvSpPr txBox="1">
            <a:spLocks/>
          </p:cNvSpPr>
          <p:nvPr/>
        </p:nvSpPr>
        <p:spPr bwMode="gray">
          <a:xfrm>
            <a:off x="687526" y="1828800"/>
            <a:ext cx="8224699" cy="838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r>
              <a:rPr lang="en-US" dirty="0"/>
              <a:t>Teachers </a:t>
            </a:r>
            <a:r>
              <a:rPr lang="en-US" dirty="0" smtClean="0"/>
              <a:t>who link </a:t>
            </a:r>
            <a:r>
              <a:rPr lang="en-US" dirty="0"/>
              <a:t>directly to an industry or occupational area and fall into the 16 Career </a:t>
            </a:r>
            <a:r>
              <a:rPr lang="en-US" dirty="0" smtClean="0"/>
              <a:t>Clusters:</a:t>
            </a:r>
            <a:endParaRPr lang="en-US" dirty="0"/>
          </a:p>
        </p:txBody>
      </p:sp>
    </p:spTree>
    <p:extLst>
      <p:ext uri="{BB962C8B-B14F-4D97-AF65-F5344CB8AC3E}">
        <p14:creationId xmlns:p14="http://schemas.microsoft.com/office/powerpoint/2010/main" val="3287395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Instructional Strategies</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30</a:t>
            </a:fld>
            <a:endParaRPr lang="en-US" dirty="0"/>
          </a:p>
        </p:txBody>
      </p:sp>
      <p:sp>
        <p:nvSpPr>
          <p:cNvPr id="7" name="Content Placeholder 1"/>
          <p:cNvSpPr txBox="1">
            <a:spLocks/>
          </p:cNvSpPr>
          <p:nvPr/>
        </p:nvSpPr>
        <p:spPr bwMode="gray">
          <a:xfrm>
            <a:off x="762000" y="1828800"/>
            <a:ext cx="3962400" cy="1524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ts val="600"/>
              </a:spcBef>
              <a:spcAft>
                <a:spcPts val="0"/>
              </a:spcAft>
              <a:buClr>
                <a:schemeClr val="bg1">
                  <a:lumMod val="65000"/>
                </a:schemeClr>
              </a:buClr>
              <a:buFont typeface="Wingdings" pitchFamily="2" charset="2"/>
              <a:buNone/>
              <a:defRPr sz="2400" kern="1200">
                <a:solidFill>
                  <a:schemeClr val="tx2">
                    <a:lumMod val="75000"/>
                  </a:schemeClr>
                </a:solidFill>
                <a:latin typeface="+mn-lt"/>
                <a:ea typeface="Arial" pitchFamily="34" charset="0"/>
                <a:cs typeface="Franklin Gothic Book" pitchFamily="34" charset="0"/>
              </a:defRPr>
            </a:lvl1pPr>
            <a:lvl2pPr marL="230188" indent="-230188"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46513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6858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912813"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1146175"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1374775"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1600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1827213"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r>
              <a:rPr lang="en-US" dirty="0" smtClean="0"/>
              <a:t>Example SLO 1</a:t>
            </a:r>
          </a:p>
          <a:p>
            <a:endParaRPr lang="en-US" dirty="0" smtClean="0"/>
          </a:p>
          <a:p>
            <a:endParaRPr lang="en-US" dirty="0" smtClean="0"/>
          </a:p>
          <a:p>
            <a:endParaRPr lang="en-US" sz="2000" dirty="0" smtClean="0"/>
          </a:p>
          <a:p>
            <a:endParaRPr lang="en-US" dirty="0" smtClean="0"/>
          </a:p>
          <a:p>
            <a:endParaRPr lang="en-US" dirty="0" smtClean="0"/>
          </a:p>
          <a:p>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340" t="52139" r="9052" b="28756"/>
          <a:stretch/>
        </p:blipFill>
        <p:spPr>
          <a:xfrm>
            <a:off x="990600" y="2322731"/>
            <a:ext cx="7581988" cy="2325469"/>
          </a:xfrm>
          <a:prstGeom prst="rect">
            <a:avLst/>
          </a:prstGeom>
        </p:spPr>
      </p:pic>
    </p:spTree>
    <p:extLst>
      <p:ext uri="{BB962C8B-B14F-4D97-AF65-F5344CB8AC3E}">
        <p14:creationId xmlns:p14="http://schemas.microsoft.com/office/powerpoint/2010/main" val="2341856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Example SLO 2</a:t>
            </a:r>
          </a:p>
          <a:p>
            <a:endParaRPr lang="en-US" dirty="0"/>
          </a:p>
        </p:txBody>
      </p:sp>
      <p:sp>
        <p:nvSpPr>
          <p:cNvPr id="3" name="Title 2"/>
          <p:cNvSpPr>
            <a:spLocks noGrp="1"/>
          </p:cNvSpPr>
          <p:nvPr>
            <p:ph type="title"/>
          </p:nvPr>
        </p:nvSpPr>
        <p:spPr/>
        <p:txBody>
          <a:bodyPr/>
          <a:lstStyle/>
          <a:p>
            <a:r>
              <a:rPr lang="en-US" dirty="0"/>
              <a:t>Instructional Strategies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31</a:t>
            </a:fld>
            <a:endParaRPr lang="en-US" dirty="0">
              <a:solidFill>
                <a:srgbClr val="FFFFFF">
                  <a:lumMod val="75000"/>
                </a:srgbClr>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9566" t="8557" r="9309" b="62388"/>
          <a:stretch/>
        </p:blipFill>
        <p:spPr>
          <a:xfrm>
            <a:off x="914400" y="2311358"/>
            <a:ext cx="7772400" cy="3602444"/>
          </a:xfrm>
          <a:prstGeom prst="rect">
            <a:avLst/>
          </a:prstGeom>
        </p:spPr>
      </p:pic>
    </p:spTree>
    <p:extLst>
      <p:ext uri="{BB962C8B-B14F-4D97-AF65-F5344CB8AC3E}">
        <p14:creationId xmlns:p14="http://schemas.microsoft.com/office/powerpoint/2010/main" val="3100285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Activity: Reviewing an SLO</a:t>
            </a:r>
          </a:p>
        </p:txBody>
      </p:sp>
      <p:sp>
        <p:nvSpPr>
          <p:cNvPr id="6" name="Slide Number Placeholder 2"/>
          <p:cNvSpPr>
            <a:spLocks noGrp="1"/>
          </p:cNvSpPr>
          <p:nvPr>
            <p:ph type="sldNum" sz="quarter" idx="12"/>
          </p:nvPr>
        </p:nvSpPr>
        <p:spPr/>
        <p:txBody>
          <a:bodyPr/>
          <a:lstStyle/>
          <a:p>
            <a:fld id="{098116F9-C2CA-4644-9E4C-D61EDB5849E6}" type="slidenum">
              <a:rPr lang="en-US" smtClean="0"/>
              <a:pPr/>
              <a:t>32</a:t>
            </a:fld>
            <a:endParaRPr lang="en-US" dirty="0"/>
          </a:p>
        </p:txBody>
      </p:sp>
    </p:spTree>
    <p:extLst>
      <p:ext uri="{BB962C8B-B14F-4D97-AF65-F5344CB8AC3E}">
        <p14:creationId xmlns:p14="http://schemas.microsoft.com/office/powerpoint/2010/main" val="19228992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your group, choose one of the two sample SLOs to review. You can choose between a culinary </a:t>
            </a:r>
            <a:r>
              <a:rPr lang="en-US" dirty="0"/>
              <a:t>a</a:t>
            </a:r>
            <a:r>
              <a:rPr lang="en-US" dirty="0" smtClean="0"/>
              <a:t>rts SLO or an architecture and engineering SLO. </a:t>
            </a:r>
          </a:p>
          <a:p>
            <a:r>
              <a:rPr lang="en-US" dirty="0" smtClean="0"/>
              <a:t>Using the SLO checklist, review the first draft of the sample SLO provided in the handout.</a:t>
            </a:r>
          </a:p>
          <a:p>
            <a:r>
              <a:rPr lang="en-US" dirty="0" smtClean="0"/>
              <a:t>As you review, jot down questions or feedback you have for this teacher.</a:t>
            </a:r>
          </a:p>
          <a:p>
            <a:r>
              <a:rPr lang="en-US" dirty="0" smtClean="0"/>
              <a:t>When finished, discuss your feedback with the person next to you.</a:t>
            </a:r>
          </a:p>
        </p:txBody>
      </p:sp>
      <p:sp>
        <p:nvSpPr>
          <p:cNvPr id="3" name="Title 2"/>
          <p:cNvSpPr>
            <a:spLocks noGrp="1"/>
          </p:cNvSpPr>
          <p:nvPr>
            <p:ph type="title"/>
          </p:nvPr>
        </p:nvSpPr>
        <p:spPr/>
        <p:txBody>
          <a:bodyPr/>
          <a:lstStyle/>
          <a:p>
            <a:r>
              <a:rPr lang="en-US" dirty="0" smtClean="0"/>
              <a:t>Activity: Reviewing an SLO</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33</a:t>
            </a:fld>
            <a:endParaRPr lang="en-US" dirty="0"/>
          </a:p>
        </p:txBody>
      </p:sp>
    </p:spTree>
    <p:extLst>
      <p:ext uri="{BB962C8B-B14F-4D97-AF65-F5344CB8AC3E}">
        <p14:creationId xmlns:p14="http://schemas.microsoft.com/office/powerpoint/2010/main" val="33173714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Writing an SLO</a:t>
            </a:r>
            <a:endParaRPr lang="en-US" dirty="0"/>
          </a:p>
        </p:txBody>
      </p:sp>
      <p:sp>
        <p:nvSpPr>
          <p:cNvPr id="4" name="Slide Number Placeholder 3"/>
          <p:cNvSpPr>
            <a:spLocks noGrp="1"/>
          </p:cNvSpPr>
          <p:nvPr>
            <p:ph type="sldNum" sz="quarter" idx="12"/>
          </p:nvPr>
        </p:nvSpPr>
        <p:spPr/>
        <p:txBody>
          <a:bodyPr/>
          <a:lstStyle/>
          <a:p>
            <a:fld id="{A1A8B8B9-B651-4439-A868-E8F04EF81465}" type="slidenum">
              <a:rPr lang="en-US" smtClean="0"/>
              <a:pPr/>
              <a:t>34</a:t>
            </a:fld>
            <a:endParaRPr lang="en-US" dirty="0"/>
          </a:p>
        </p:txBody>
      </p:sp>
    </p:spTree>
    <p:extLst>
      <p:ext uri="{BB962C8B-B14F-4D97-AF65-F5344CB8AC3E}">
        <p14:creationId xmlns:p14="http://schemas.microsoft.com/office/powerpoint/2010/main" val="42164638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Pretend you are a first-year digital </a:t>
            </a:r>
            <a:r>
              <a:rPr lang="en-US" dirty="0"/>
              <a:t>a</a:t>
            </a:r>
            <a:r>
              <a:rPr lang="en-US" dirty="0" smtClean="0"/>
              <a:t>rts and design teacher.</a:t>
            </a:r>
          </a:p>
          <a:p>
            <a:r>
              <a:rPr lang="en-US" dirty="0" smtClean="0"/>
              <a:t>Review the sample data provided.</a:t>
            </a:r>
          </a:p>
          <a:p>
            <a:r>
              <a:rPr lang="en-US" dirty="0" smtClean="0"/>
              <a:t>Using this information, write the SLO template provided.</a:t>
            </a:r>
            <a:endParaRPr lang="en-US" dirty="0"/>
          </a:p>
        </p:txBody>
      </p:sp>
      <p:sp>
        <p:nvSpPr>
          <p:cNvPr id="2" name="Title 1"/>
          <p:cNvSpPr>
            <a:spLocks noGrp="1"/>
          </p:cNvSpPr>
          <p:nvPr>
            <p:ph type="title"/>
          </p:nvPr>
        </p:nvSpPr>
        <p:spPr/>
        <p:txBody>
          <a:bodyPr/>
          <a:lstStyle/>
          <a:p>
            <a:r>
              <a:rPr lang="en-US" dirty="0" smtClean="0"/>
              <a:t>Activity: Writing an SLO</a:t>
            </a:r>
            <a:endParaRPr lang="en-US" dirty="0"/>
          </a:p>
        </p:txBody>
      </p:sp>
      <p:sp>
        <p:nvSpPr>
          <p:cNvPr id="4" name="Slide Number Placeholder 3"/>
          <p:cNvSpPr>
            <a:spLocks noGrp="1"/>
          </p:cNvSpPr>
          <p:nvPr>
            <p:ph type="sldNum" sz="quarter" idx="10"/>
          </p:nvPr>
        </p:nvSpPr>
        <p:spPr/>
        <p:txBody>
          <a:bodyPr/>
          <a:lstStyle/>
          <a:p>
            <a:fld id="{098116F9-C2CA-4644-9E4C-D61EDB5849E6}" type="slidenum">
              <a:rPr lang="en-US" smtClean="0"/>
              <a:pPr/>
              <a:t>35</a:t>
            </a:fld>
            <a:endParaRPr lang="en-US" dirty="0"/>
          </a:p>
        </p:txBody>
      </p:sp>
    </p:spTree>
    <p:extLst>
      <p:ext uri="{BB962C8B-B14F-4D97-AF65-F5344CB8AC3E}">
        <p14:creationId xmlns:p14="http://schemas.microsoft.com/office/powerpoint/2010/main" val="38906455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do you see as the potential benefits of having teachers of CTE courses write SLOs?</a:t>
            </a:r>
          </a:p>
          <a:p>
            <a:r>
              <a:rPr lang="en-US" dirty="0" smtClean="0"/>
              <a:t>What was challenging as you attempted to write this SLO?</a:t>
            </a:r>
          </a:p>
          <a:p>
            <a:r>
              <a:rPr lang="en-US" dirty="0" smtClean="0"/>
              <a:t>Reflect on your experience using the SLO template and corresponding checklist. What did you like about the structure of these tools? What would you change to better fit your local context?</a:t>
            </a:r>
          </a:p>
          <a:p>
            <a:r>
              <a:rPr lang="en-US" dirty="0" smtClean="0"/>
              <a:t>Based on your SLO writing experience, what supports or additional knowledge will teachers of CTE courses need to successfully write an SLO?</a:t>
            </a:r>
            <a:endParaRPr lang="en-US" dirty="0"/>
          </a:p>
        </p:txBody>
      </p:sp>
      <p:sp>
        <p:nvSpPr>
          <p:cNvPr id="3" name="Title 2"/>
          <p:cNvSpPr>
            <a:spLocks noGrp="1"/>
          </p:cNvSpPr>
          <p:nvPr>
            <p:ph type="title"/>
          </p:nvPr>
        </p:nvSpPr>
        <p:spPr/>
        <p:txBody>
          <a:bodyPr/>
          <a:lstStyle/>
          <a:p>
            <a:r>
              <a:rPr lang="en-US" dirty="0" smtClean="0"/>
              <a:t>Reflection</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36</a:t>
            </a:fld>
            <a:endParaRPr lang="en-US" dirty="0">
              <a:solidFill>
                <a:srgbClr val="FFFFFF">
                  <a:lumMod val="75000"/>
                </a:srgbClr>
              </a:solidFill>
            </a:endParaRPr>
          </a:p>
        </p:txBody>
      </p:sp>
    </p:spTree>
    <p:extLst>
      <p:ext uri="{BB962C8B-B14F-4D97-AF65-F5344CB8AC3E}">
        <p14:creationId xmlns:p14="http://schemas.microsoft.com/office/powerpoint/2010/main" val="6581348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Webinar</a:t>
            </a:r>
            <a:endParaRPr lang="en-US" dirty="0" smtClean="0">
              <a:hlinkClick r:id="rId2"/>
            </a:endParaRPr>
          </a:p>
          <a:p>
            <a:pPr marL="342900" indent="-342900">
              <a:buFont typeface="Wingdings" panose="05000000000000000000" pitchFamily="2" charset="2"/>
              <a:buChar char="§"/>
            </a:pPr>
            <a:r>
              <a:rPr lang="en-US" dirty="0" smtClean="0">
                <a:hlinkClick r:id="rId2"/>
              </a:rPr>
              <a:t>Supporting 21st Century Educators: How States Are Promoting Career and Technical Educator Effectiveness</a:t>
            </a:r>
            <a:endParaRPr lang="en-US" dirty="0" smtClean="0"/>
          </a:p>
          <a:p>
            <a:r>
              <a:rPr lang="en-US" b="1" dirty="0" smtClean="0"/>
              <a:t>Brief</a:t>
            </a:r>
            <a:endParaRPr lang="en-US" b="1" dirty="0" smtClean="0">
              <a:hlinkClick r:id="rId3"/>
            </a:endParaRPr>
          </a:p>
          <a:p>
            <a:pPr marL="342900" indent="-342900">
              <a:buFont typeface="Wingdings" panose="05000000000000000000" pitchFamily="2" charset="2"/>
              <a:buChar char="§"/>
            </a:pPr>
            <a:r>
              <a:rPr lang="en-US" dirty="0" smtClean="0">
                <a:hlinkClick r:id="rId3"/>
              </a:rPr>
              <a:t>21st Century Educators: Developing and Supporting Great Career and Technical Education Teachers</a:t>
            </a:r>
            <a:endParaRPr lang="en-US" dirty="0" smtClean="0"/>
          </a:p>
          <a:p>
            <a:r>
              <a:rPr lang="en-US" b="1" dirty="0"/>
              <a:t>SLO </a:t>
            </a:r>
            <a:r>
              <a:rPr lang="en-US" b="1" dirty="0" smtClean="0"/>
              <a:t>Resources</a:t>
            </a:r>
            <a:endParaRPr lang="en-US" b="1" dirty="0" smtClean="0">
              <a:hlinkClick r:id="rId4"/>
            </a:endParaRPr>
          </a:p>
          <a:p>
            <a:pPr marL="344488" indent="-344488">
              <a:buFont typeface="Wingdings" panose="05000000000000000000" pitchFamily="2" charset="2"/>
              <a:buChar char="§"/>
            </a:pPr>
            <a:r>
              <a:rPr lang="en-US" dirty="0" smtClean="0">
                <a:hlinkClick r:id="rId4"/>
              </a:rPr>
              <a:t>Student Learning Objectives Resource Library</a:t>
            </a:r>
            <a:endParaRPr lang="en-US" dirty="0" smtClean="0"/>
          </a:p>
          <a:p>
            <a:pPr marL="342900" indent="-342900">
              <a:buFont typeface="Wingdings" panose="05000000000000000000" pitchFamily="2" charset="2"/>
              <a:buChar char="§"/>
            </a:pPr>
            <a:r>
              <a:rPr lang="en-US" dirty="0" smtClean="0">
                <a:hlinkClick r:id="rId5"/>
              </a:rPr>
              <a:t>Introduction to Student Learning Objectives (SLOs)</a:t>
            </a:r>
            <a:endParaRPr lang="en-US" dirty="0" smtClean="0"/>
          </a:p>
        </p:txBody>
      </p:sp>
      <p:sp>
        <p:nvSpPr>
          <p:cNvPr id="3" name="Title 2"/>
          <p:cNvSpPr>
            <a:spLocks noGrp="1"/>
          </p:cNvSpPr>
          <p:nvPr>
            <p:ph type="title"/>
          </p:nvPr>
        </p:nvSpPr>
        <p:spPr/>
        <p:txBody>
          <a:bodyPr/>
          <a:lstStyle/>
          <a:p>
            <a:r>
              <a:rPr lang="en-US" dirty="0" smtClean="0"/>
              <a:t>Resources</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37</a:t>
            </a:fld>
            <a:endParaRPr lang="en-US" dirty="0"/>
          </a:p>
        </p:txBody>
      </p:sp>
    </p:spTree>
    <p:extLst>
      <p:ext uri="{BB962C8B-B14F-4D97-AF65-F5344CB8AC3E}">
        <p14:creationId xmlns:p14="http://schemas.microsoft.com/office/powerpoint/2010/main" val="34225758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US" dirty="0" smtClean="0"/>
              <a:t>More </a:t>
            </a:r>
            <a:r>
              <a:rPr lang="en-US" dirty="0"/>
              <a:t>questions?</a:t>
            </a:r>
          </a:p>
          <a:p>
            <a:pPr lvl="0"/>
            <a:r>
              <a:rPr lang="en-US" dirty="0"/>
              <a:t>Contact the GTL Center!</a:t>
            </a:r>
          </a:p>
          <a:p>
            <a:pPr lvl="0"/>
            <a:endParaRPr lang="en-US" sz="2000" dirty="0" smtClean="0"/>
          </a:p>
          <a:p>
            <a:pPr lvl="0"/>
            <a:r>
              <a:rPr lang="en-US" sz="2000" dirty="0" smtClean="0"/>
              <a:t>1000 </a:t>
            </a:r>
            <a:r>
              <a:rPr lang="en-US" sz="2000" dirty="0"/>
              <a:t>Thomas Jefferson Street NW</a:t>
            </a:r>
          </a:p>
          <a:p>
            <a:pPr lvl="0"/>
            <a:r>
              <a:rPr lang="en-US" sz="2000" dirty="0"/>
              <a:t>Washington, DC 20007-3835</a:t>
            </a:r>
          </a:p>
          <a:p>
            <a:pPr lvl="0"/>
            <a:r>
              <a:rPr lang="en-US" sz="2000" dirty="0"/>
              <a:t>877-322-8700</a:t>
            </a:r>
          </a:p>
          <a:p>
            <a:pPr lvl="0"/>
            <a:r>
              <a:rPr lang="en-US" sz="2000" dirty="0"/>
              <a:t>www.gtlcenter.org</a:t>
            </a:r>
          </a:p>
          <a:p>
            <a:pPr lvl="0"/>
            <a:r>
              <a:rPr lang="en-US" sz="2000" dirty="0" smtClean="0"/>
              <a:t>gtlcenter@air.org</a:t>
            </a:r>
            <a:endParaRPr lang="en-US" sz="2000" dirty="0">
              <a:solidFill>
                <a:schemeClr val="bg1"/>
              </a:solidFill>
              <a:ea typeface="Arial" pitchFamily="34" charset="0"/>
              <a:cs typeface="Arial" pitchFamily="34" charset="0"/>
            </a:endParaRPr>
          </a:p>
          <a:p>
            <a:endParaRPr lang="en-US" sz="2000" dirty="0">
              <a:solidFill>
                <a:schemeClr val="bg1"/>
              </a:solidFill>
              <a:ea typeface="Arial" pitchFamily="34" charset="0"/>
              <a:cs typeface="Arial" pitchFamily="34" charset="0"/>
            </a:endParaRPr>
          </a:p>
        </p:txBody>
      </p:sp>
      <p:sp>
        <p:nvSpPr>
          <p:cNvPr id="3" name="Slide Number Placeholder 2"/>
          <p:cNvSpPr>
            <a:spLocks noGrp="1"/>
          </p:cNvSpPr>
          <p:nvPr>
            <p:ph type="sldNum" sz="quarter" idx="4"/>
          </p:nvPr>
        </p:nvSpPr>
        <p:spPr/>
        <p:txBody>
          <a:bodyPr/>
          <a:lstStyle/>
          <a:p>
            <a:fld id="{F3477EC8-074D-41C4-94AE-E9EA7CEEA348}" type="slidenum">
              <a:rPr lang="en-US" smtClean="0"/>
              <a:pPr/>
              <a:t>38</a:t>
            </a:fld>
            <a:endParaRPr lang="en-US" dirty="0"/>
          </a:p>
        </p:txBody>
      </p:sp>
    </p:spTree>
    <p:extLst>
      <p:ext uri="{BB962C8B-B14F-4D97-AF65-F5344CB8AC3E}">
        <p14:creationId xmlns:p14="http://schemas.microsoft.com/office/powerpoint/2010/main" val="2016213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Can reinforce evidence-based teaching practices</a:t>
            </a:r>
          </a:p>
          <a:p>
            <a:r>
              <a:rPr lang="en-US" dirty="0" smtClean="0"/>
              <a:t>Can be used with all teachers</a:t>
            </a:r>
          </a:p>
          <a:p>
            <a:r>
              <a:rPr lang="en-US" dirty="0" smtClean="0"/>
              <a:t>Can be adaptable</a:t>
            </a:r>
          </a:p>
          <a:p>
            <a:r>
              <a:rPr lang="en-US" dirty="0" smtClean="0"/>
              <a:t>Can encourage collaboration</a:t>
            </a:r>
          </a:p>
          <a:p>
            <a:r>
              <a:rPr lang="en-US" dirty="0" smtClean="0"/>
              <a:t>Can be used to acknowledge the value of educator knowledge and skill</a:t>
            </a:r>
          </a:p>
          <a:p>
            <a:r>
              <a:rPr lang="en-US" dirty="0" smtClean="0"/>
              <a:t>Can connect teacher practice to student learning</a:t>
            </a:r>
            <a:endParaRPr lang="en-US" dirty="0"/>
          </a:p>
        </p:txBody>
      </p:sp>
      <p:sp>
        <p:nvSpPr>
          <p:cNvPr id="3" name="Title 2"/>
          <p:cNvSpPr>
            <a:spLocks noGrp="1"/>
          </p:cNvSpPr>
          <p:nvPr>
            <p:ph type="title"/>
          </p:nvPr>
        </p:nvSpPr>
        <p:spPr/>
        <p:txBody>
          <a:bodyPr/>
          <a:lstStyle/>
          <a:p>
            <a:r>
              <a:rPr lang="en-US" dirty="0" smtClean="0"/>
              <a:t>Why Use SLOs?</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a:solidFill>
                  <a:srgbClr val="FFFFFF">
                    <a:lumMod val="75000"/>
                  </a:srgbClr>
                </a:solidFill>
              </a:rPr>
              <a:pPr/>
              <a:t>4</a:t>
            </a:fld>
            <a:endParaRPr dirty="0">
              <a:solidFill>
                <a:srgbClr val="FFFFFF">
                  <a:lumMod val="75000"/>
                </a:srgbClr>
              </a:solidFill>
            </a:endParaRPr>
          </a:p>
        </p:txBody>
      </p:sp>
    </p:spTree>
    <p:extLst>
      <p:ext uri="{BB962C8B-B14F-4D97-AF65-F5344CB8AC3E}">
        <p14:creationId xmlns:p14="http://schemas.microsoft.com/office/powerpoint/2010/main" val="610820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Are SLOs Developed?</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5</a:t>
            </a:fld>
            <a:endParaRPr lang="en-US" dirty="0">
              <a:solidFill>
                <a:srgbClr val="FFFFFF">
                  <a:lumMod val="75000"/>
                </a:srgbClr>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2792056462"/>
              </p:ext>
            </p:extLst>
          </p:nvPr>
        </p:nvGraphicFramePr>
        <p:xfrm>
          <a:off x="2857961" y="1762124"/>
          <a:ext cx="3504739" cy="3979336"/>
        </p:xfrm>
        <a:graphic>
          <a:graphicData uri="http://schemas.openxmlformats.org/drawingml/2006/table">
            <a:tbl>
              <a:tblPr firstRow="1" bandRow="1">
                <a:tableStyleId>{D113A9D2-9D6B-4929-AA2D-F23B5EE8CBE7}</a:tableStyleId>
              </a:tblPr>
              <a:tblGrid>
                <a:gridCol w="3504739"/>
              </a:tblGrid>
              <a:tr h="440267">
                <a:tc>
                  <a:txBody>
                    <a:bodyPr/>
                    <a:lstStyle/>
                    <a:p>
                      <a:r>
                        <a:rPr lang="en-US" sz="2400" dirty="0" smtClean="0"/>
                        <a:t>SLO Template</a:t>
                      </a:r>
                      <a:endParaRPr lang="en-US" sz="2400" dirty="0"/>
                    </a:p>
                  </a:txBody>
                  <a:tcPr/>
                </a:tc>
              </a:tr>
              <a:tr h="440267">
                <a:tc>
                  <a:txBody>
                    <a:bodyPr/>
                    <a:lstStyle/>
                    <a:p>
                      <a:r>
                        <a:rPr lang="en-US" sz="1800" dirty="0" smtClean="0"/>
                        <a:t>Baseline Data</a:t>
                      </a:r>
                    </a:p>
                  </a:txBody>
                  <a:tcPr anchor="ctr"/>
                </a:tc>
              </a:tr>
              <a:tr h="440267">
                <a:tc>
                  <a:txBody>
                    <a:bodyPr/>
                    <a:lstStyle/>
                    <a:p>
                      <a:r>
                        <a:rPr lang="en-US" sz="1800" dirty="0" smtClean="0"/>
                        <a:t>Student Population</a:t>
                      </a:r>
                      <a:endParaRPr lang="en-US" sz="1800" dirty="0"/>
                    </a:p>
                  </a:txBody>
                  <a:tcPr anchor="ctr"/>
                </a:tc>
              </a:tr>
              <a:tr h="440267">
                <a:tc>
                  <a:txBody>
                    <a:bodyPr/>
                    <a:lstStyle/>
                    <a:p>
                      <a:r>
                        <a:rPr lang="en-US" sz="1800" dirty="0" smtClean="0"/>
                        <a:t>Interval of Instruction</a:t>
                      </a:r>
                      <a:endParaRPr lang="en-US" sz="1800" dirty="0"/>
                    </a:p>
                  </a:txBody>
                  <a:tcPr anchor="ctr"/>
                </a:tc>
              </a:tr>
              <a:tr h="440267">
                <a:tc>
                  <a:txBody>
                    <a:bodyPr/>
                    <a:lstStyle/>
                    <a:p>
                      <a:r>
                        <a:rPr lang="en-US" sz="1800" dirty="0" smtClean="0"/>
                        <a:t>Standards and Content</a:t>
                      </a:r>
                    </a:p>
                  </a:txBody>
                  <a:tcPr anchor="ctr"/>
                </a:tc>
              </a:tr>
              <a:tr h="440267">
                <a:tc>
                  <a:txBody>
                    <a:bodyPr/>
                    <a:lstStyle/>
                    <a:p>
                      <a:r>
                        <a:rPr lang="en-US" sz="1800" dirty="0" smtClean="0"/>
                        <a:t>Assessments</a:t>
                      </a:r>
                      <a:endParaRPr lang="en-US" sz="1800" dirty="0"/>
                    </a:p>
                  </a:txBody>
                  <a:tcPr anchor="ctr"/>
                </a:tc>
              </a:tr>
              <a:tr h="440267">
                <a:tc>
                  <a:txBody>
                    <a:bodyPr/>
                    <a:lstStyle/>
                    <a:p>
                      <a:r>
                        <a:rPr lang="en-US" sz="1800" dirty="0" smtClean="0"/>
                        <a:t>Growth Targets</a:t>
                      </a:r>
                      <a:endParaRPr lang="en-US" sz="1800" dirty="0"/>
                    </a:p>
                  </a:txBody>
                  <a:tcPr anchor="ctr"/>
                </a:tc>
              </a:tr>
              <a:tr h="4402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Rationale for Growth Targets</a:t>
                      </a:r>
                      <a:endParaRPr lang="en-US" sz="1800" dirty="0"/>
                    </a:p>
                  </a:txBody>
                  <a:tcPr anchor="ctr"/>
                </a:tc>
              </a:tr>
              <a:tr h="4402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Instructional Strategies</a:t>
                      </a:r>
                      <a:endParaRPr lang="en-US" sz="1800" dirty="0"/>
                    </a:p>
                  </a:txBody>
                  <a:tcPr anchor="ctr"/>
                </a:tc>
              </a:tr>
            </a:tbl>
          </a:graphicData>
        </a:graphic>
      </p:graphicFrame>
    </p:spTree>
    <p:extLst>
      <p:ext uri="{BB962C8B-B14F-4D97-AF65-F5344CB8AC3E}">
        <p14:creationId xmlns:p14="http://schemas.microsoft.com/office/powerpoint/2010/main" val="499589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SLOs Developed?</a:t>
            </a:r>
            <a:br>
              <a:rPr lang="en-US" dirty="0" smtClean="0"/>
            </a:br>
            <a:r>
              <a:rPr lang="en-US" dirty="0" smtClean="0"/>
              <a:t>SLO Checklist</a:t>
            </a:r>
            <a:endParaRPr lang="en-US" dirty="0"/>
          </a:p>
        </p:txBody>
      </p:sp>
      <p:sp>
        <p:nvSpPr>
          <p:cNvPr id="3" name="Slide Number Placeholder 2"/>
          <p:cNvSpPr>
            <a:spLocks noGrp="1"/>
          </p:cNvSpPr>
          <p:nvPr>
            <p:ph type="sldNum" sz="quarter" idx="10"/>
          </p:nvPr>
        </p:nvSpPr>
        <p:spPr/>
        <p:txBody>
          <a:bodyPr/>
          <a:lstStyle/>
          <a:p>
            <a:fld id="{F3477EC8-074D-41C4-94AE-E9EA7CEEA348}" type="slidenum">
              <a:rPr lang="en-US" smtClean="0"/>
              <a:pPr/>
              <a:t>6</a:t>
            </a:fld>
            <a:endParaRPr lang="en-US" dirty="0"/>
          </a:p>
        </p:txBody>
      </p:sp>
      <p:graphicFrame>
        <p:nvGraphicFramePr>
          <p:cNvPr id="10" name="Content Placeholder 5"/>
          <p:cNvGraphicFramePr>
            <a:graphicFrameLocks/>
          </p:cNvGraphicFramePr>
          <p:nvPr>
            <p:extLst>
              <p:ext uri="{D42A27DB-BD31-4B8C-83A1-F6EECF244321}">
                <p14:modId xmlns:p14="http://schemas.microsoft.com/office/powerpoint/2010/main" val="3944072788"/>
              </p:ext>
            </p:extLst>
          </p:nvPr>
        </p:nvGraphicFramePr>
        <p:xfrm>
          <a:off x="546096" y="1730374"/>
          <a:ext cx="8445504" cy="4002278"/>
        </p:xfrm>
        <a:graphic>
          <a:graphicData uri="http://schemas.openxmlformats.org/drawingml/2006/table">
            <a:tbl>
              <a:tblPr firstRow="1" bandRow="1">
                <a:tableStyleId>{BC89EF96-8CEA-46FF-86C4-4CE0E7609802}</a:tableStyleId>
              </a:tblPr>
              <a:tblGrid>
                <a:gridCol w="1055688"/>
                <a:gridCol w="1008064"/>
                <a:gridCol w="1038225"/>
                <a:gridCol w="1038225"/>
                <a:gridCol w="1009650"/>
                <a:gridCol w="1066800"/>
                <a:gridCol w="1143000"/>
                <a:gridCol w="1085852"/>
              </a:tblGrid>
              <a:tr h="511692">
                <a:tc>
                  <a:txBody>
                    <a:bodyPr/>
                    <a:lstStyle/>
                    <a:p>
                      <a:pPr marL="0" marR="0" algn="ctr">
                        <a:lnSpc>
                          <a:spcPct val="115000"/>
                        </a:lnSpc>
                        <a:spcBef>
                          <a:spcPts val="100"/>
                        </a:spcBef>
                        <a:spcAft>
                          <a:spcPts val="100"/>
                        </a:spcAft>
                      </a:pPr>
                      <a:r>
                        <a:rPr lang="en-US" sz="1100" dirty="0"/>
                        <a:t>Baseline and Trend Data</a:t>
                      </a:r>
                      <a:endParaRPr lang="en-US" sz="1100" dirty="0">
                        <a:solidFill>
                          <a:schemeClr val="bg1"/>
                        </a:solidFill>
                        <a:latin typeface="+mn-lt"/>
                        <a:ea typeface="Calibri"/>
                        <a:cs typeface="Times New Roman"/>
                      </a:endParaRPr>
                    </a:p>
                  </a:txBody>
                  <a:tcPr marL="68580" marR="68580" marT="0" marB="0" anchor="b"/>
                </a:tc>
                <a:tc>
                  <a:txBody>
                    <a:bodyPr/>
                    <a:lstStyle/>
                    <a:p>
                      <a:pPr marL="0" marR="0" algn="ctr">
                        <a:lnSpc>
                          <a:spcPct val="115000"/>
                        </a:lnSpc>
                        <a:spcBef>
                          <a:spcPts val="100"/>
                        </a:spcBef>
                        <a:spcAft>
                          <a:spcPts val="100"/>
                        </a:spcAft>
                      </a:pPr>
                      <a:r>
                        <a:rPr lang="en-US" sz="1100" dirty="0"/>
                        <a:t>Student Population</a:t>
                      </a:r>
                      <a:endParaRPr lang="en-US" sz="1100" dirty="0">
                        <a:solidFill>
                          <a:schemeClr val="bg1"/>
                        </a:solidFill>
                        <a:latin typeface="+mn-lt"/>
                        <a:ea typeface="Calibri"/>
                        <a:cs typeface="Times New Roman"/>
                      </a:endParaRPr>
                    </a:p>
                  </a:txBody>
                  <a:tcPr marL="68580" marR="68580" marT="0" marB="0" anchor="b"/>
                </a:tc>
                <a:tc>
                  <a:txBody>
                    <a:bodyPr/>
                    <a:lstStyle/>
                    <a:p>
                      <a:pPr marL="0" marR="0" algn="ctr">
                        <a:lnSpc>
                          <a:spcPct val="115000"/>
                        </a:lnSpc>
                        <a:spcBef>
                          <a:spcPts val="100"/>
                        </a:spcBef>
                        <a:spcAft>
                          <a:spcPts val="100"/>
                        </a:spcAft>
                      </a:pPr>
                      <a:r>
                        <a:rPr lang="en-US" sz="1100" dirty="0"/>
                        <a:t>Interval of Instruction</a:t>
                      </a:r>
                      <a:endParaRPr lang="en-US" sz="1100" dirty="0">
                        <a:solidFill>
                          <a:schemeClr val="bg1"/>
                        </a:solidFill>
                        <a:latin typeface="+mn-lt"/>
                        <a:ea typeface="Calibri"/>
                        <a:cs typeface="Times New Roman"/>
                      </a:endParaRPr>
                    </a:p>
                  </a:txBody>
                  <a:tcPr marL="68580" marR="68580" marT="0" marB="0" anchor="b"/>
                </a:tc>
                <a:tc>
                  <a:txBody>
                    <a:bodyPr/>
                    <a:lstStyle/>
                    <a:p>
                      <a:pPr marL="0" marR="0" algn="ctr">
                        <a:lnSpc>
                          <a:spcPct val="115000"/>
                        </a:lnSpc>
                        <a:spcBef>
                          <a:spcPts val="100"/>
                        </a:spcBef>
                        <a:spcAft>
                          <a:spcPts val="100"/>
                        </a:spcAft>
                      </a:pPr>
                      <a:r>
                        <a:rPr lang="en-US" sz="1100" dirty="0"/>
                        <a:t>Standards and Content</a:t>
                      </a:r>
                      <a:endParaRPr lang="en-US" sz="1100" dirty="0">
                        <a:solidFill>
                          <a:schemeClr val="bg1"/>
                        </a:solidFill>
                        <a:latin typeface="+mn-lt"/>
                        <a:ea typeface="Calibri"/>
                        <a:cs typeface="Times New Roman"/>
                      </a:endParaRPr>
                    </a:p>
                  </a:txBody>
                  <a:tcPr marL="68580" marR="68580" marT="0" marB="0" anchor="b"/>
                </a:tc>
                <a:tc>
                  <a:txBody>
                    <a:bodyPr/>
                    <a:lstStyle/>
                    <a:p>
                      <a:pPr marL="0" marR="0" algn="ctr">
                        <a:lnSpc>
                          <a:spcPct val="115000"/>
                        </a:lnSpc>
                        <a:spcBef>
                          <a:spcPts val="100"/>
                        </a:spcBef>
                        <a:spcAft>
                          <a:spcPts val="100"/>
                        </a:spcAft>
                      </a:pPr>
                      <a:r>
                        <a:rPr lang="en-US" sz="1100" spc="-30" baseline="0" dirty="0" smtClean="0"/>
                        <a:t>Assessments</a:t>
                      </a:r>
                      <a:endParaRPr lang="en-US" sz="1100" spc="-30" baseline="0" dirty="0">
                        <a:solidFill>
                          <a:schemeClr val="bg1"/>
                        </a:solidFill>
                        <a:latin typeface="+mn-lt"/>
                        <a:ea typeface="Calibri"/>
                        <a:cs typeface="Times New Roman"/>
                      </a:endParaRPr>
                    </a:p>
                  </a:txBody>
                  <a:tcPr marL="68580" marR="68580" marT="0" marB="0" anchor="b"/>
                </a:tc>
                <a:tc>
                  <a:txBody>
                    <a:bodyPr/>
                    <a:lstStyle/>
                    <a:p>
                      <a:pPr marL="0" marR="0" algn="ctr">
                        <a:lnSpc>
                          <a:spcPct val="115000"/>
                        </a:lnSpc>
                        <a:spcBef>
                          <a:spcPts val="100"/>
                        </a:spcBef>
                        <a:spcAft>
                          <a:spcPts val="100"/>
                        </a:spcAft>
                      </a:pPr>
                      <a:r>
                        <a:rPr lang="en-US" sz="1100" dirty="0"/>
                        <a:t>Growth Target(s)</a:t>
                      </a:r>
                      <a:endParaRPr lang="en-US" sz="1100" dirty="0">
                        <a:solidFill>
                          <a:schemeClr val="bg1"/>
                        </a:solidFill>
                        <a:latin typeface="+mn-lt"/>
                        <a:ea typeface="Calibri"/>
                        <a:cs typeface="Times New Roman"/>
                      </a:endParaRPr>
                    </a:p>
                  </a:txBody>
                  <a:tcPr marL="68580" marR="68580" marT="0" marB="0" anchor="b"/>
                </a:tc>
                <a:tc>
                  <a:txBody>
                    <a:bodyPr/>
                    <a:lstStyle/>
                    <a:p>
                      <a:pPr marL="0" marR="0" algn="ctr">
                        <a:lnSpc>
                          <a:spcPct val="115000"/>
                        </a:lnSpc>
                        <a:spcBef>
                          <a:spcPts val="100"/>
                        </a:spcBef>
                        <a:spcAft>
                          <a:spcPts val="100"/>
                        </a:spcAft>
                      </a:pPr>
                      <a:r>
                        <a:rPr lang="en-US" sz="1100" dirty="0"/>
                        <a:t>Rationale for Growth Target(s)</a:t>
                      </a:r>
                      <a:endParaRPr lang="en-US" sz="1100" dirty="0">
                        <a:solidFill>
                          <a:schemeClr val="bg1"/>
                        </a:solidFill>
                        <a:latin typeface="+mn-lt"/>
                        <a:ea typeface="Calibri"/>
                        <a:cs typeface="Times New Roman"/>
                      </a:endParaRPr>
                    </a:p>
                  </a:txBody>
                  <a:tcPr marL="68580" marR="68580" marT="0" marB="0" anchor="b"/>
                </a:tc>
                <a:tc>
                  <a:txBody>
                    <a:bodyPr/>
                    <a:lstStyle/>
                    <a:p>
                      <a:pPr marL="0" marR="0" algn="ctr">
                        <a:lnSpc>
                          <a:spcPct val="115000"/>
                        </a:lnSpc>
                        <a:spcBef>
                          <a:spcPts val="100"/>
                        </a:spcBef>
                        <a:spcAft>
                          <a:spcPts val="100"/>
                        </a:spcAft>
                      </a:pPr>
                      <a:r>
                        <a:rPr lang="en-US" sz="1100" baseline="0" dirty="0" smtClean="0"/>
                        <a:t>Instructional Strategies</a:t>
                      </a:r>
                      <a:endParaRPr lang="en-US" sz="1100" baseline="0" dirty="0">
                        <a:solidFill>
                          <a:schemeClr val="tx1"/>
                        </a:solidFill>
                        <a:latin typeface="+mn-lt"/>
                        <a:ea typeface="Calibri"/>
                        <a:cs typeface="Times New Roman"/>
                      </a:endParaRPr>
                    </a:p>
                  </a:txBody>
                  <a:tcPr marL="68580" marR="68580" marT="0" marB="0" anchor="b"/>
                </a:tc>
              </a:tr>
              <a:tr h="3399666">
                <a:tc>
                  <a:txBody>
                    <a:bodyPr/>
                    <a:lstStyle/>
                    <a:p>
                      <a:pPr marL="0" marR="0" lvl="0" indent="0">
                        <a:lnSpc>
                          <a:spcPct val="100000"/>
                        </a:lnSpc>
                        <a:spcBef>
                          <a:spcPts val="100"/>
                        </a:spcBef>
                        <a:spcAft>
                          <a:spcPts val="100"/>
                        </a:spcAft>
                        <a:buFont typeface="Wingdings" pitchFamily="2" charset="2"/>
                        <a:buChar char="q"/>
                      </a:pPr>
                      <a:endParaRPr lang="en-US" sz="600" dirty="0" smtClean="0"/>
                    </a:p>
                    <a:p>
                      <a:pPr marL="0" marR="0" lvl="0" indent="0">
                        <a:lnSpc>
                          <a:spcPct val="100000"/>
                        </a:lnSpc>
                        <a:spcBef>
                          <a:spcPts val="100"/>
                        </a:spcBef>
                        <a:spcAft>
                          <a:spcPts val="100"/>
                        </a:spcAft>
                        <a:buFont typeface="Wingdings" pitchFamily="2" charset="2"/>
                        <a:buChar char="q"/>
                      </a:pPr>
                      <a:r>
                        <a:rPr lang="en-US" sz="1050" dirty="0" smtClean="0"/>
                        <a:t> Identifies </a:t>
                      </a:r>
                      <a:r>
                        <a:rPr lang="en-US" sz="1050" dirty="0"/>
                        <a:t>sources of information about </a:t>
                      </a:r>
                      <a:r>
                        <a:rPr lang="en-US" sz="1050" dirty="0" smtClean="0"/>
                        <a:t>students</a:t>
                      </a:r>
                    </a:p>
                    <a:p>
                      <a:pPr marL="0" marR="0" lvl="0" indent="0">
                        <a:lnSpc>
                          <a:spcPct val="100000"/>
                        </a:lnSpc>
                        <a:spcBef>
                          <a:spcPts val="100"/>
                        </a:spcBef>
                        <a:spcAft>
                          <a:spcPts val="100"/>
                        </a:spcAft>
                        <a:buFont typeface="Wingdings" pitchFamily="2" charset="2"/>
                        <a:buChar char="q"/>
                      </a:pPr>
                      <a:endParaRPr lang="en-US" sz="600" dirty="0" smtClean="0"/>
                    </a:p>
                    <a:p>
                      <a:pPr marL="0" marR="0" lvl="0" indent="0" algn="l" defTabSz="457200" rtl="0" eaLnBrk="1" fontAlgn="auto" latinLnBrk="0" hangingPunct="1">
                        <a:lnSpc>
                          <a:spcPct val="100000"/>
                        </a:lnSpc>
                        <a:spcBef>
                          <a:spcPts val="100"/>
                        </a:spcBef>
                        <a:spcAft>
                          <a:spcPts val="100"/>
                        </a:spcAft>
                        <a:buClrTx/>
                        <a:buSzTx/>
                        <a:buFont typeface="Wingdings" pitchFamily="2" charset="2"/>
                        <a:buChar char="q"/>
                        <a:tabLst/>
                        <a:defRPr/>
                      </a:pPr>
                      <a:r>
                        <a:rPr lang="en-US" sz="1050" kern="1200" dirty="0" smtClean="0"/>
                        <a:t> Draws upon trend data, if available</a:t>
                      </a:r>
                    </a:p>
                    <a:p>
                      <a:pPr marL="0" marR="0" lvl="0" indent="0">
                        <a:lnSpc>
                          <a:spcPct val="100000"/>
                        </a:lnSpc>
                        <a:spcBef>
                          <a:spcPts val="100"/>
                        </a:spcBef>
                        <a:spcAft>
                          <a:spcPts val="100"/>
                        </a:spcAft>
                        <a:buFont typeface="Wingdings" pitchFamily="2" charset="2"/>
                        <a:buChar char="q"/>
                      </a:pPr>
                      <a:endParaRPr lang="en-US" sz="1050" dirty="0">
                        <a:latin typeface="+mn-lt"/>
                        <a:ea typeface="Calibri"/>
                        <a:cs typeface="Times New Roman"/>
                      </a:endParaRPr>
                    </a:p>
                  </a:txBody>
                  <a:tcPr marL="68580" marR="68580" marT="0" marB="0"/>
                </a:tc>
                <a:tc>
                  <a:txBody>
                    <a:bodyPr/>
                    <a:lstStyle/>
                    <a:p>
                      <a:pPr marL="0" marR="0" lvl="0" indent="0">
                        <a:lnSpc>
                          <a:spcPct val="100000"/>
                        </a:lnSpc>
                        <a:spcBef>
                          <a:spcPts val="100"/>
                        </a:spcBef>
                        <a:spcAft>
                          <a:spcPts val="100"/>
                        </a:spcAft>
                        <a:buFont typeface="Wingdings" pitchFamily="2" charset="2"/>
                        <a:buChar char="q"/>
                      </a:pPr>
                      <a:endParaRPr lang="en-US" sz="600" dirty="0" smtClean="0"/>
                    </a:p>
                    <a:p>
                      <a:pPr marL="0" marR="0" lvl="0" indent="0">
                        <a:lnSpc>
                          <a:spcPct val="100000"/>
                        </a:lnSpc>
                        <a:spcBef>
                          <a:spcPts val="100"/>
                        </a:spcBef>
                        <a:spcAft>
                          <a:spcPts val="100"/>
                        </a:spcAft>
                        <a:buFont typeface="Wingdings" pitchFamily="2" charset="2"/>
                        <a:buChar char="q"/>
                      </a:pPr>
                      <a:r>
                        <a:rPr lang="en-US" sz="1050" dirty="0" smtClean="0"/>
                        <a:t> Covers </a:t>
                      </a:r>
                      <a:r>
                        <a:rPr lang="en-US" sz="1050" dirty="0"/>
                        <a:t>all students in the class (or in </a:t>
                      </a:r>
                      <a:r>
                        <a:rPr lang="en-US" sz="1050" dirty="0" smtClean="0"/>
                        <a:t/>
                      </a:r>
                      <a:br>
                        <a:rPr lang="en-US" sz="1050" dirty="0" smtClean="0"/>
                      </a:br>
                      <a:r>
                        <a:rPr lang="en-US" sz="1050" dirty="0" smtClean="0"/>
                        <a:t>the </a:t>
                      </a:r>
                      <a:r>
                        <a:rPr lang="en-US" sz="1050" dirty="0"/>
                        <a:t>case of a targeted </a:t>
                      </a:r>
                      <a:r>
                        <a:rPr lang="en-US" sz="1050" dirty="0" smtClean="0"/>
                        <a:t>SLO, </a:t>
                      </a:r>
                      <a:r>
                        <a:rPr lang="en-US" sz="1050" dirty="0"/>
                        <a:t>covers all students in the subgroup</a:t>
                      </a:r>
                      <a:r>
                        <a:rPr lang="en-US" sz="1050" dirty="0" smtClean="0"/>
                        <a:t>)</a:t>
                      </a:r>
                    </a:p>
                    <a:p>
                      <a:pPr marL="0" marR="0" lvl="0" indent="0">
                        <a:lnSpc>
                          <a:spcPct val="100000"/>
                        </a:lnSpc>
                        <a:spcBef>
                          <a:spcPts val="100"/>
                        </a:spcBef>
                        <a:spcAft>
                          <a:spcPts val="100"/>
                        </a:spcAft>
                        <a:buFont typeface="Wingdings" pitchFamily="2" charset="2"/>
                        <a:buNone/>
                      </a:pPr>
                      <a:endParaRPr lang="en-US" sz="600" dirty="0" smtClean="0"/>
                    </a:p>
                    <a:p>
                      <a:pPr marL="0" marR="0" lvl="0" indent="0">
                        <a:lnSpc>
                          <a:spcPct val="100000"/>
                        </a:lnSpc>
                        <a:spcBef>
                          <a:spcPts val="100"/>
                        </a:spcBef>
                        <a:spcAft>
                          <a:spcPts val="100"/>
                        </a:spcAft>
                        <a:buFont typeface="Wingdings" pitchFamily="2" charset="2"/>
                        <a:buChar char="q"/>
                      </a:pPr>
                      <a:r>
                        <a:rPr lang="en-US" sz="1050" dirty="0" smtClean="0"/>
                        <a:t> Describes the </a:t>
                      </a:r>
                      <a:r>
                        <a:rPr lang="en-US" sz="1050" dirty="0"/>
                        <a:t>student population and considers any contextual factors that may impact student growth </a:t>
                      </a:r>
                      <a:endParaRPr lang="en-US" sz="1050" dirty="0">
                        <a:latin typeface="+mn-lt"/>
                        <a:ea typeface="Calibri"/>
                        <a:cs typeface="Times New Roman"/>
                      </a:endParaRPr>
                    </a:p>
                  </a:txBody>
                  <a:tcPr marL="68580" marR="68580" marT="0" marB="0"/>
                </a:tc>
                <a:tc>
                  <a:txBody>
                    <a:bodyPr/>
                    <a:lstStyle/>
                    <a:p>
                      <a:pPr marL="0" marR="0" lvl="0" indent="0">
                        <a:lnSpc>
                          <a:spcPct val="100000"/>
                        </a:lnSpc>
                        <a:spcBef>
                          <a:spcPts val="100"/>
                        </a:spcBef>
                        <a:spcAft>
                          <a:spcPts val="100"/>
                        </a:spcAft>
                        <a:buFont typeface="Wingdings" pitchFamily="2" charset="2"/>
                        <a:buChar char="q"/>
                      </a:pPr>
                      <a:endParaRPr lang="en-US" sz="600" dirty="0" smtClean="0"/>
                    </a:p>
                    <a:p>
                      <a:pPr marL="0" marR="0" lvl="0" indent="0">
                        <a:lnSpc>
                          <a:spcPct val="100000"/>
                        </a:lnSpc>
                        <a:spcBef>
                          <a:spcPts val="100"/>
                        </a:spcBef>
                        <a:spcAft>
                          <a:spcPts val="100"/>
                        </a:spcAft>
                        <a:buFont typeface="Wingdings" pitchFamily="2" charset="2"/>
                        <a:buChar char="q"/>
                      </a:pPr>
                      <a:r>
                        <a:rPr lang="en-US" sz="1050" dirty="0" smtClean="0"/>
                        <a:t> Matches </a:t>
                      </a:r>
                      <a:br>
                        <a:rPr lang="en-US" sz="1050" dirty="0" smtClean="0"/>
                      </a:br>
                      <a:r>
                        <a:rPr lang="en-US" sz="1050" dirty="0" smtClean="0"/>
                        <a:t>the </a:t>
                      </a:r>
                      <a:r>
                        <a:rPr lang="en-US" sz="1050" dirty="0"/>
                        <a:t>length of the course </a:t>
                      </a:r>
                      <a:r>
                        <a:rPr lang="en-US" sz="1050" dirty="0" smtClean="0"/>
                        <a:t>(</a:t>
                      </a:r>
                      <a:r>
                        <a:rPr lang="en-US" sz="1050" dirty="0"/>
                        <a:t>e.g., quarter, semester, trimester, year)</a:t>
                      </a:r>
                      <a:endParaRPr lang="en-US" sz="1050" dirty="0">
                        <a:latin typeface="+mn-lt"/>
                        <a:ea typeface="Calibri"/>
                        <a:cs typeface="Times New Roman"/>
                      </a:endParaRPr>
                    </a:p>
                  </a:txBody>
                  <a:tcPr marL="68580" marR="68580" marT="0" marB="0"/>
                </a:tc>
                <a:tc>
                  <a:txBody>
                    <a:bodyPr/>
                    <a:lstStyle/>
                    <a:p>
                      <a:pPr marL="0" marR="0" lvl="0" indent="0">
                        <a:lnSpc>
                          <a:spcPct val="100000"/>
                        </a:lnSpc>
                        <a:spcBef>
                          <a:spcPts val="100"/>
                        </a:spcBef>
                        <a:spcAft>
                          <a:spcPts val="100"/>
                        </a:spcAft>
                        <a:buFont typeface="Wingdings" pitchFamily="2" charset="2"/>
                        <a:buChar char="q"/>
                      </a:pPr>
                      <a:endParaRPr lang="en-US" sz="600" dirty="0" smtClean="0"/>
                    </a:p>
                    <a:p>
                      <a:pPr marL="0" marR="0" lvl="0" indent="0">
                        <a:lnSpc>
                          <a:spcPct val="100000"/>
                        </a:lnSpc>
                        <a:spcBef>
                          <a:spcPts val="100"/>
                        </a:spcBef>
                        <a:spcAft>
                          <a:spcPts val="100"/>
                        </a:spcAft>
                        <a:buFont typeface="Wingdings" pitchFamily="2" charset="2"/>
                        <a:buChar char="q"/>
                      </a:pPr>
                      <a:r>
                        <a:rPr lang="en-US" sz="1050" dirty="0" smtClean="0"/>
                        <a:t> Specifies </a:t>
                      </a:r>
                      <a:r>
                        <a:rPr lang="en-US" sz="1050" dirty="0"/>
                        <a:t>how the SLO will address applicable standards from the highest ranking of the </a:t>
                      </a:r>
                      <a:r>
                        <a:rPr lang="en-US" sz="1050" dirty="0" smtClean="0"/>
                        <a:t>following:</a:t>
                      </a:r>
                      <a:r>
                        <a:rPr lang="en-US" sz="1050" baseline="0" dirty="0" smtClean="0"/>
                        <a:t> </a:t>
                      </a:r>
                      <a:br>
                        <a:rPr lang="en-US" sz="1050" baseline="0" dirty="0" smtClean="0"/>
                      </a:br>
                      <a:r>
                        <a:rPr lang="en-US" sz="1050" baseline="0" dirty="0" smtClean="0"/>
                        <a:t>(1) </a:t>
                      </a:r>
                      <a:r>
                        <a:rPr lang="en-US" sz="1050" dirty="0" smtClean="0"/>
                        <a:t>Common </a:t>
                      </a:r>
                      <a:r>
                        <a:rPr lang="en-US" sz="1050" dirty="0"/>
                        <a:t>Core State </a:t>
                      </a:r>
                      <a:r>
                        <a:rPr lang="en-US" sz="1050" dirty="0" smtClean="0"/>
                        <a:t>Standards,</a:t>
                      </a:r>
                      <a:r>
                        <a:rPr lang="en-US" sz="1050" baseline="0" dirty="0" smtClean="0"/>
                        <a:t> </a:t>
                      </a:r>
                      <a:br>
                        <a:rPr lang="en-US" sz="1050" baseline="0" dirty="0" smtClean="0"/>
                      </a:br>
                      <a:r>
                        <a:rPr lang="en-US" sz="1050" dirty="0" smtClean="0"/>
                        <a:t>(2)</a:t>
                      </a:r>
                      <a:r>
                        <a:rPr lang="en-US" sz="1050" baseline="0" dirty="0" smtClean="0"/>
                        <a:t> </a:t>
                      </a:r>
                      <a:r>
                        <a:rPr lang="en-US" sz="1050" dirty="0" smtClean="0"/>
                        <a:t>Academic content standards,</a:t>
                      </a:r>
                      <a:r>
                        <a:rPr lang="en-US" sz="1050" baseline="0" dirty="0" smtClean="0"/>
                        <a:t> </a:t>
                      </a:r>
                      <a:br>
                        <a:rPr lang="en-US" sz="1050" baseline="0" dirty="0" smtClean="0"/>
                      </a:br>
                      <a:r>
                        <a:rPr lang="en-US" sz="1050" baseline="0" dirty="0" smtClean="0"/>
                        <a:t>(3) </a:t>
                      </a:r>
                      <a:r>
                        <a:rPr lang="en-US" sz="1050" dirty="0" smtClean="0"/>
                        <a:t>National </a:t>
                      </a:r>
                      <a:r>
                        <a:rPr lang="en-US" sz="1050" dirty="0"/>
                        <a:t>standards put forth by education </a:t>
                      </a:r>
                      <a:r>
                        <a:rPr lang="en-US" sz="1050" spc="-40" baseline="0" dirty="0" smtClean="0"/>
                        <a:t>organizations</a:t>
                      </a:r>
                      <a:endParaRPr lang="en-US" sz="1050" spc="-40" baseline="0" dirty="0">
                        <a:latin typeface="+mn-lt"/>
                        <a:ea typeface="Calibri"/>
                        <a:cs typeface="Times New Roman"/>
                      </a:endParaRPr>
                    </a:p>
                  </a:txBody>
                  <a:tcPr marL="68580" marR="68580" marT="0" marB="0"/>
                </a:tc>
                <a:tc>
                  <a:txBody>
                    <a:bodyPr/>
                    <a:lstStyle/>
                    <a:p>
                      <a:pPr marL="0" marR="0" lvl="0" indent="0">
                        <a:lnSpc>
                          <a:spcPct val="100000"/>
                        </a:lnSpc>
                        <a:spcBef>
                          <a:spcPts val="100"/>
                        </a:spcBef>
                        <a:spcAft>
                          <a:spcPts val="100"/>
                        </a:spcAft>
                        <a:buFont typeface="Wingdings" pitchFamily="2" charset="2"/>
                        <a:buChar char="q"/>
                      </a:pPr>
                      <a:endParaRPr lang="en-US" sz="600" dirty="0" smtClean="0"/>
                    </a:p>
                    <a:p>
                      <a:pPr marL="0" marR="0" lvl="0" indent="0">
                        <a:lnSpc>
                          <a:spcPct val="100000"/>
                        </a:lnSpc>
                        <a:spcBef>
                          <a:spcPts val="100"/>
                        </a:spcBef>
                        <a:spcAft>
                          <a:spcPts val="100"/>
                        </a:spcAft>
                        <a:buFont typeface="Wingdings" pitchFamily="2" charset="2"/>
                        <a:buChar char="q"/>
                      </a:pPr>
                      <a:r>
                        <a:rPr lang="en-US" sz="1050" dirty="0" smtClean="0"/>
                        <a:t> Identifies </a:t>
                      </a:r>
                      <a:r>
                        <a:rPr lang="en-US" sz="1050" dirty="0"/>
                        <a:t>assessments that have been reviewed by content experts to effectively measure course content and reliably measure student learning as intended</a:t>
                      </a:r>
                    </a:p>
                    <a:p>
                      <a:pPr marL="0" marR="0" lvl="0" indent="0">
                        <a:lnSpc>
                          <a:spcPct val="100000"/>
                        </a:lnSpc>
                        <a:spcBef>
                          <a:spcPts val="100"/>
                        </a:spcBef>
                        <a:spcAft>
                          <a:spcPts val="100"/>
                        </a:spcAft>
                        <a:buFont typeface="Wingdings" pitchFamily="2" charset="2"/>
                        <a:buChar char="q"/>
                      </a:pPr>
                      <a:endParaRPr lang="en-US" sz="1050" dirty="0" smtClean="0"/>
                    </a:p>
                    <a:p>
                      <a:pPr marL="0" marR="0" lvl="0" indent="0">
                        <a:lnSpc>
                          <a:spcPct val="100000"/>
                        </a:lnSpc>
                        <a:spcBef>
                          <a:spcPts val="100"/>
                        </a:spcBef>
                        <a:spcAft>
                          <a:spcPts val="100"/>
                        </a:spcAft>
                        <a:buFont typeface="Wingdings" pitchFamily="2" charset="2"/>
                        <a:buNone/>
                      </a:pPr>
                      <a:endParaRPr lang="en-US" sz="1050" dirty="0" smtClean="0">
                        <a:latin typeface="+mn-lt"/>
                      </a:endParaRPr>
                    </a:p>
                  </a:txBody>
                  <a:tcPr marL="68580" marR="68580" marT="0" marB="0"/>
                </a:tc>
                <a:tc>
                  <a:txBody>
                    <a:bodyPr/>
                    <a:lstStyle/>
                    <a:p>
                      <a:pPr marL="0" marR="0" lvl="0" indent="0">
                        <a:lnSpc>
                          <a:spcPct val="100000"/>
                        </a:lnSpc>
                        <a:spcBef>
                          <a:spcPts val="100"/>
                        </a:spcBef>
                        <a:spcAft>
                          <a:spcPts val="100"/>
                        </a:spcAft>
                        <a:buFont typeface="Wingdings" pitchFamily="2" charset="2"/>
                        <a:buChar char="q"/>
                      </a:pPr>
                      <a:endParaRPr lang="en-US" sz="600" dirty="0" smtClean="0"/>
                    </a:p>
                    <a:p>
                      <a:pPr marL="0" marR="0" lvl="0" indent="0">
                        <a:lnSpc>
                          <a:spcPct val="100000"/>
                        </a:lnSpc>
                        <a:spcBef>
                          <a:spcPts val="100"/>
                        </a:spcBef>
                        <a:spcAft>
                          <a:spcPts val="100"/>
                        </a:spcAft>
                        <a:buFont typeface="Wingdings" pitchFamily="2" charset="2"/>
                        <a:buChar char="q"/>
                      </a:pPr>
                      <a:r>
                        <a:rPr lang="en-US" sz="1050" dirty="0" smtClean="0"/>
                        <a:t> Ensures </a:t>
                      </a:r>
                      <a:r>
                        <a:rPr lang="en-US" sz="1050" dirty="0"/>
                        <a:t>all students in the course have a growth </a:t>
                      </a:r>
                      <a:r>
                        <a:rPr lang="en-US" sz="1050" dirty="0" smtClean="0"/>
                        <a:t>target</a:t>
                      </a:r>
                    </a:p>
                    <a:p>
                      <a:pPr marL="0" marR="0" lvl="0" indent="0">
                        <a:lnSpc>
                          <a:spcPct val="100000"/>
                        </a:lnSpc>
                        <a:spcBef>
                          <a:spcPts val="100"/>
                        </a:spcBef>
                        <a:spcAft>
                          <a:spcPts val="100"/>
                        </a:spcAft>
                        <a:buFont typeface="Wingdings" pitchFamily="2" charset="2"/>
                        <a:buChar char="q"/>
                      </a:pPr>
                      <a:endParaRPr lang="en-US" sz="600" dirty="0"/>
                    </a:p>
                    <a:p>
                      <a:pPr marL="0" marR="0" lvl="0" indent="0">
                        <a:lnSpc>
                          <a:spcPct val="100000"/>
                        </a:lnSpc>
                        <a:spcBef>
                          <a:spcPts val="100"/>
                        </a:spcBef>
                        <a:spcAft>
                          <a:spcPts val="100"/>
                        </a:spcAft>
                        <a:buFont typeface="Wingdings" pitchFamily="2" charset="2"/>
                        <a:buChar char="q"/>
                      </a:pPr>
                      <a:r>
                        <a:rPr lang="en-US" sz="1050" dirty="0" smtClean="0"/>
                        <a:t> Uses </a:t>
                      </a:r>
                      <a:r>
                        <a:rPr lang="en-US" sz="1050" dirty="0"/>
                        <a:t>baseline or pretest data to </a:t>
                      </a:r>
                      <a:r>
                        <a:rPr lang="en-US" sz="1050" dirty="0" smtClean="0"/>
                        <a:t>determine appropriate growth</a:t>
                      </a:r>
                      <a:endParaRPr lang="en-US" sz="1050" dirty="0">
                        <a:latin typeface="+mn-lt"/>
                        <a:ea typeface="Calibri"/>
                        <a:cs typeface="Times New Roman"/>
                      </a:endParaRPr>
                    </a:p>
                  </a:txBody>
                  <a:tcPr marL="68580" marR="68580" marT="0" marB="0"/>
                </a:tc>
                <a:tc>
                  <a:txBody>
                    <a:bodyPr/>
                    <a:lstStyle/>
                    <a:p>
                      <a:pPr marL="0" marR="0" lvl="0" indent="0">
                        <a:lnSpc>
                          <a:spcPct val="100000"/>
                        </a:lnSpc>
                        <a:spcBef>
                          <a:spcPts val="100"/>
                        </a:spcBef>
                        <a:spcAft>
                          <a:spcPts val="100"/>
                        </a:spcAft>
                        <a:buFont typeface="Wingdings" pitchFamily="2" charset="2"/>
                        <a:buChar char="q"/>
                      </a:pPr>
                      <a:endParaRPr lang="en-US" sz="600" dirty="0" smtClean="0"/>
                    </a:p>
                    <a:p>
                      <a:pPr marL="0" marR="0" lvl="0" indent="0">
                        <a:lnSpc>
                          <a:spcPct val="100000"/>
                        </a:lnSpc>
                        <a:spcBef>
                          <a:spcPts val="100"/>
                        </a:spcBef>
                        <a:spcAft>
                          <a:spcPts val="100"/>
                        </a:spcAft>
                        <a:buFont typeface="Wingdings" pitchFamily="2" charset="2"/>
                        <a:buChar char="q"/>
                      </a:pPr>
                      <a:r>
                        <a:rPr lang="en-US" sz="1050" dirty="0" smtClean="0"/>
                        <a:t> Demonstrates </a:t>
                      </a:r>
                      <a:r>
                        <a:rPr lang="en-US" sz="1050" dirty="0"/>
                        <a:t>teacher knowledge of students and content </a:t>
                      </a:r>
                      <a:endParaRPr lang="en-US" sz="1050" dirty="0" smtClean="0"/>
                    </a:p>
                    <a:p>
                      <a:pPr marL="0" marR="0" lvl="0" indent="0">
                        <a:lnSpc>
                          <a:spcPct val="100000"/>
                        </a:lnSpc>
                        <a:spcBef>
                          <a:spcPts val="100"/>
                        </a:spcBef>
                        <a:spcAft>
                          <a:spcPts val="100"/>
                        </a:spcAft>
                        <a:buFont typeface="Wingdings" pitchFamily="2" charset="2"/>
                        <a:buNone/>
                      </a:pPr>
                      <a:endParaRPr lang="en-US" sz="600" dirty="0"/>
                    </a:p>
                    <a:p>
                      <a:pPr marL="0" marR="0" lvl="0" indent="0">
                        <a:lnSpc>
                          <a:spcPct val="100000"/>
                        </a:lnSpc>
                        <a:spcBef>
                          <a:spcPts val="100"/>
                        </a:spcBef>
                        <a:spcAft>
                          <a:spcPts val="100"/>
                        </a:spcAft>
                        <a:buFont typeface="Wingdings" pitchFamily="2" charset="2"/>
                        <a:buChar char="q"/>
                      </a:pPr>
                      <a:r>
                        <a:rPr lang="en-US" sz="1050" dirty="0" smtClean="0"/>
                        <a:t> Explains </a:t>
                      </a:r>
                      <a:r>
                        <a:rPr lang="en-US" sz="1050" dirty="0"/>
                        <a:t>why target is appropriate for the population </a:t>
                      </a:r>
                      <a:endParaRPr lang="en-US" sz="1050" dirty="0" smtClean="0"/>
                    </a:p>
                    <a:p>
                      <a:pPr marL="0" marR="0" lvl="0" indent="0">
                        <a:lnSpc>
                          <a:spcPct val="100000"/>
                        </a:lnSpc>
                        <a:spcBef>
                          <a:spcPts val="100"/>
                        </a:spcBef>
                        <a:spcAft>
                          <a:spcPts val="100"/>
                        </a:spcAft>
                        <a:buFont typeface="Wingdings" pitchFamily="2" charset="2"/>
                        <a:buNone/>
                      </a:pPr>
                      <a:endParaRPr lang="en-US" sz="600" dirty="0"/>
                    </a:p>
                    <a:p>
                      <a:pPr marL="0" marR="0" lvl="0" indent="0">
                        <a:lnSpc>
                          <a:spcPct val="100000"/>
                        </a:lnSpc>
                        <a:spcBef>
                          <a:spcPts val="100"/>
                        </a:spcBef>
                        <a:spcAft>
                          <a:spcPts val="100"/>
                        </a:spcAft>
                        <a:buFont typeface="Wingdings" pitchFamily="2" charset="2"/>
                        <a:buChar char="q"/>
                      </a:pPr>
                      <a:r>
                        <a:rPr lang="en-US" sz="1050" dirty="0" smtClean="0"/>
                        <a:t> Addresses </a:t>
                      </a:r>
                      <a:r>
                        <a:rPr lang="en-US" sz="1050" dirty="0"/>
                        <a:t>observed student needs </a:t>
                      </a:r>
                    </a:p>
                    <a:p>
                      <a:pPr marL="0" marR="0" lvl="0" indent="0">
                        <a:lnSpc>
                          <a:spcPct val="100000"/>
                        </a:lnSpc>
                        <a:spcBef>
                          <a:spcPts val="100"/>
                        </a:spcBef>
                        <a:spcAft>
                          <a:spcPts val="100"/>
                        </a:spcAft>
                        <a:buFont typeface="Wingdings" pitchFamily="2" charset="2"/>
                        <a:buNone/>
                      </a:pPr>
                      <a:endParaRPr lang="en-US" sz="600" dirty="0" smtClean="0"/>
                    </a:p>
                    <a:p>
                      <a:pPr marL="0" marR="0" lvl="0" indent="0">
                        <a:lnSpc>
                          <a:spcPct val="100000"/>
                        </a:lnSpc>
                        <a:spcBef>
                          <a:spcPts val="100"/>
                        </a:spcBef>
                        <a:spcAft>
                          <a:spcPts val="100"/>
                        </a:spcAft>
                        <a:buFont typeface="Wingdings" pitchFamily="2" charset="2"/>
                        <a:buChar char="q"/>
                      </a:pPr>
                      <a:r>
                        <a:rPr lang="en-US" sz="1050" dirty="0" smtClean="0"/>
                        <a:t> Uses </a:t>
                      </a:r>
                      <a:r>
                        <a:rPr lang="en-US" sz="1050" dirty="0"/>
                        <a:t>data to identify student needs and determine appropriate growth </a:t>
                      </a:r>
                      <a:r>
                        <a:rPr lang="en-US" sz="1050" dirty="0" smtClean="0"/>
                        <a:t>targets</a:t>
                      </a:r>
                      <a:endParaRPr lang="en-US" sz="1050" dirty="0">
                        <a:latin typeface="+mn-lt"/>
                        <a:ea typeface="Calibri"/>
                        <a:cs typeface="Times New Roman"/>
                      </a:endParaRPr>
                    </a:p>
                  </a:txBody>
                  <a:tcPr marL="68580" marR="68580" marT="0" marB="0"/>
                </a:tc>
                <a:tc>
                  <a:txBody>
                    <a:bodyPr/>
                    <a:lstStyle/>
                    <a:p>
                      <a:pPr marL="171450" indent="-171450">
                        <a:spcBef>
                          <a:spcPts val="100"/>
                        </a:spcBef>
                        <a:spcAft>
                          <a:spcPts val="100"/>
                        </a:spcAft>
                        <a:buFont typeface="Wingdings" pitchFamily="2" charset="2"/>
                        <a:buChar char="q"/>
                      </a:pPr>
                      <a:endParaRPr lang="en-US" sz="600" u="none" strike="noStrike" kern="1200" baseline="0" dirty="0" smtClean="0"/>
                    </a:p>
                    <a:p>
                      <a:pPr marL="0" indent="0">
                        <a:spcBef>
                          <a:spcPts val="100"/>
                        </a:spcBef>
                        <a:spcAft>
                          <a:spcPts val="100"/>
                        </a:spcAft>
                        <a:buFont typeface="Wingdings" pitchFamily="2" charset="2"/>
                        <a:buChar char="q"/>
                      </a:pPr>
                      <a:r>
                        <a:rPr lang="en-US" sz="1050" u="none" strike="noStrike" kern="1200" baseline="0" dirty="0" smtClean="0"/>
                        <a:t> Highlights the instructional methods that will best support the student achievement goals set forth in the SLO</a:t>
                      </a:r>
                    </a:p>
                    <a:p>
                      <a:pPr marL="171450" indent="-171450">
                        <a:spcBef>
                          <a:spcPts val="100"/>
                        </a:spcBef>
                        <a:spcAft>
                          <a:spcPts val="100"/>
                        </a:spcAft>
                        <a:buFont typeface="Wingdings" pitchFamily="2" charset="2"/>
                        <a:buChar char="q"/>
                      </a:pPr>
                      <a:endParaRPr lang="en-US" sz="600" u="none" strike="noStrike" kern="1200" baseline="0" dirty="0" smtClean="0"/>
                    </a:p>
                    <a:p>
                      <a:pPr marL="0" indent="0">
                        <a:spcBef>
                          <a:spcPts val="100"/>
                        </a:spcBef>
                        <a:spcAft>
                          <a:spcPts val="100"/>
                        </a:spcAft>
                        <a:buFont typeface="Wingdings" pitchFamily="2" charset="2"/>
                        <a:buChar char="q"/>
                      </a:pPr>
                      <a:r>
                        <a:rPr lang="en-US" sz="1050" u="none" strike="noStrike" kern="1200" baseline="0" dirty="0" smtClean="0"/>
                        <a:t> Discusses how the teacher will differentiate instruction in support of this SLO</a:t>
                      </a:r>
                      <a:endParaRPr lang="en-US" sz="1050" dirty="0">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784817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an SLO Look Like?</a:t>
            </a:r>
            <a:br>
              <a:rPr lang="en-US" dirty="0" smtClean="0"/>
            </a:br>
            <a:r>
              <a:rPr lang="en-US" sz="2600" i="1" dirty="0" smtClean="0"/>
              <a:t>Examples From the Field: Ohio (pages 1–2 in handout)</a:t>
            </a:r>
            <a:endParaRPr lang="en-US" sz="2600" i="1"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7</a:t>
            </a:fld>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734" t="25505" b="8823"/>
          <a:stretch/>
        </p:blipFill>
        <p:spPr>
          <a:xfrm>
            <a:off x="2209800" y="1676400"/>
            <a:ext cx="4599277" cy="4191000"/>
          </a:xfrm>
          <a:prstGeom prst="rect">
            <a:avLst/>
          </a:prstGeom>
        </p:spPr>
      </p:pic>
    </p:spTree>
    <p:extLst>
      <p:ext uri="{BB962C8B-B14F-4D97-AF65-F5344CB8AC3E}">
        <p14:creationId xmlns:p14="http://schemas.microsoft.com/office/powerpoint/2010/main" val="439741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7388" y="55113"/>
            <a:ext cx="8224837" cy="1486894"/>
          </a:xfrm>
        </p:spPr>
        <p:txBody>
          <a:bodyPr/>
          <a:lstStyle/>
          <a:p>
            <a:r>
              <a:rPr lang="en-US" dirty="0" smtClean="0"/>
              <a:t>The SLO Evaluation Cycle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8</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1970" y="1687218"/>
            <a:ext cx="5089406" cy="3709229"/>
          </a:xfrm>
          <a:prstGeom prst="rect">
            <a:avLst/>
          </a:prstGeom>
        </p:spPr>
      </p:pic>
      <p:sp>
        <p:nvSpPr>
          <p:cNvPr id="4" name="Rectangle 3"/>
          <p:cNvSpPr/>
          <p:nvPr/>
        </p:nvSpPr>
        <p:spPr>
          <a:xfrm>
            <a:off x="422335" y="5536674"/>
            <a:ext cx="8664515" cy="400110"/>
          </a:xfrm>
          <a:prstGeom prst="rect">
            <a:avLst/>
          </a:prstGeom>
        </p:spPr>
        <p:txBody>
          <a:bodyPr wrap="square">
            <a:spAutoFit/>
          </a:bodyPr>
          <a:lstStyle/>
          <a:p>
            <a:r>
              <a:rPr lang="en-US" sz="1000" i="1" dirty="0" smtClean="0"/>
              <a:t>Source:</a:t>
            </a:r>
            <a:r>
              <a:rPr lang="en-US" sz="1000" dirty="0" smtClean="0"/>
              <a:t> Lachlan-Haché</a:t>
            </a:r>
            <a:r>
              <a:rPr lang="en-US" sz="1000" dirty="0"/>
              <a:t>, L., Cushing, E., &amp; Bivona, L. (2012). </a:t>
            </a:r>
            <a:r>
              <a:rPr lang="en-US" sz="1000" i="1" dirty="0"/>
              <a:t>Student learning objectives as measures of educator effectiveness: The basics. </a:t>
            </a:r>
            <a:r>
              <a:rPr lang="en-US" sz="1000" dirty="0"/>
              <a:t>Washington, DC: American Institutes for Research. Retrieved from </a:t>
            </a:r>
            <a:r>
              <a:rPr lang="en-US" sz="1000" dirty="0">
                <a:hlinkClick r:id="rId4"/>
              </a:rPr>
              <a:t>http://</a:t>
            </a:r>
            <a:r>
              <a:rPr lang="en-US" sz="1000" dirty="0" smtClean="0">
                <a:hlinkClick r:id="rId4"/>
              </a:rPr>
              <a:t>educatortalent.org/inc/docs/SLOs_Measures_of_Educator_Effectiveness.pdf</a:t>
            </a:r>
            <a:r>
              <a:rPr lang="en-US" sz="1000" dirty="0" smtClean="0"/>
              <a:t> </a:t>
            </a:r>
            <a:endParaRPr lang="en-US" sz="1000" dirty="0"/>
          </a:p>
        </p:txBody>
      </p:sp>
    </p:spTree>
    <p:extLst>
      <p:ext uri="{BB962C8B-B14F-4D97-AF65-F5344CB8AC3E}">
        <p14:creationId xmlns:p14="http://schemas.microsoft.com/office/powerpoint/2010/main" val="1586560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912 SLO Graphic d2_l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1" y="0"/>
            <a:ext cx="2720703" cy="3523043"/>
          </a:xfrm>
          <a:prstGeom prst="rect">
            <a:avLst/>
          </a:prstGeom>
        </p:spPr>
      </p:pic>
      <p:sp>
        <p:nvSpPr>
          <p:cNvPr id="2" name="Content Placeholder 1"/>
          <p:cNvSpPr>
            <a:spLocks noGrp="1"/>
          </p:cNvSpPr>
          <p:nvPr>
            <p:ph idx="1"/>
          </p:nvPr>
        </p:nvSpPr>
        <p:spPr>
          <a:xfrm>
            <a:off x="687527" y="1831975"/>
            <a:ext cx="4570274" cy="4075844"/>
          </a:xfrm>
        </p:spPr>
        <p:txBody>
          <a:bodyPr/>
          <a:lstStyle/>
          <a:p>
            <a:r>
              <a:rPr lang="en-US" sz="2200" dirty="0" smtClean="0"/>
              <a:t>Baseline and trend data can be</a:t>
            </a:r>
          </a:p>
          <a:p>
            <a:pPr lvl="1"/>
            <a:r>
              <a:rPr lang="en-US" dirty="0" smtClean="0"/>
              <a:t>Preassessment results</a:t>
            </a:r>
          </a:p>
          <a:p>
            <a:pPr lvl="1"/>
            <a:r>
              <a:rPr lang="en-US" dirty="0" smtClean="0"/>
              <a:t>Data </a:t>
            </a:r>
            <a:r>
              <a:rPr lang="en-US" dirty="0"/>
              <a:t>from previous </a:t>
            </a:r>
            <a:r>
              <a:rPr lang="en-US" dirty="0" smtClean="0"/>
              <a:t>years</a:t>
            </a:r>
          </a:p>
          <a:p>
            <a:pPr lvl="1"/>
            <a:r>
              <a:rPr lang="en-US" dirty="0" smtClean="0"/>
              <a:t>Trend </a:t>
            </a:r>
            <a:r>
              <a:rPr lang="en-US" dirty="0"/>
              <a:t>data from students over several </a:t>
            </a:r>
            <a:r>
              <a:rPr lang="en-US" dirty="0" smtClean="0"/>
              <a:t>years</a:t>
            </a:r>
          </a:p>
          <a:p>
            <a:pPr lvl="1"/>
            <a:r>
              <a:rPr lang="en-US" dirty="0" smtClean="0"/>
              <a:t>Progress-monitoring results</a:t>
            </a:r>
          </a:p>
          <a:p>
            <a:pPr lvl="1"/>
            <a:r>
              <a:rPr lang="en-US" dirty="0" smtClean="0"/>
              <a:t>Formative assessment results</a:t>
            </a:r>
          </a:p>
          <a:p>
            <a:pPr lvl="1"/>
            <a:r>
              <a:rPr lang="en-US" dirty="0" smtClean="0"/>
              <a:t>Summative </a:t>
            </a:r>
            <a:r>
              <a:rPr lang="en-US" dirty="0"/>
              <a:t>assessment results</a:t>
            </a:r>
            <a:endParaRPr lang="en-US" dirty="0" smtClean="0"/>
          </a:p>
          <a:p>
            <a:r>
              <a:rPr lang="en-US" sz="2200" dirty="0" smtClean="0"/>
              <a:t>The process for gathering baseline and trend data provides opportunities for collaboration.</a:t>
            </a:r>
          </a:p>
          <a:p>
            <a:pPr lvl="1"/>
            <a:endParaRPr lang="en-US" dirty="0"/>
          </a:p>
        </p:txBody>
      </p:sp>
      <p:sp>
        <p:nvSpPr>
          <p:cNvPr id="3" name="Title 2"/>
          <p:cNvSpPr>
            <a:spLocks noGrp="1"/>
          </p:cNvSpPr>
          <p:nvPr>
            <p:ph type="title"/>
          </p:nvPr>
        </p:nvSpPr>
        <p:spPr/>
        <p:txBody>
          <a:bodyPr/>
          <a:lstStyle/>
          <a:p>
            <a:r>
              <a:rPr lang="en-US" dirty="0" smtClean="0"/>
              <a:t>Baseline Data</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9</a:t>
            </a:fld>
            <a:endParaRPr lang="en-US" dirty="0">
              <a:solidFill>
                <a:srgbClr val="FFFFFF">
                  <a:lumMod val="75000"/>
                </a:srgbClr>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1238109092"/>
              </p:ext>
            </p:extLst>
          </p:nvPr>
        </p:nvGraphicFramePr>
        <p:xfrm>
          <a:off x="5334000" y="1676400"/>
          <a:ext cx="3504739" cy="3979336"/>
        </p:xfrm>
        <a:graphic>
          <a:graphicData uri="http://schemas.openxmlformats.org/drawingml/2006/table">
            <a:tbl>
              <a:tblPr firstRow="1" bandRow="1">
                <a:tableStyleId>{D113A9D2-9D6B-4929-AA2D-F23B5EE8CBE7}</a:tableStyleId>
              </a:tblPr>
              <a:tblGrid>
                <a:gridCol w="3504739"/>
              </a:tblGrid>
              <a:tr h="440267">
                <a:tc>
                  <a:txBody>
                    <a:bodyPr/>
                    <a:lstStyle/>
                    <a:p>
                      <a:r>
                        <a:rPr lang="en-US" sz="2400" dirty="0" smtClean="0"/>
                        <a:t>SLO Template</a:t>
                      </a:r>
                      <a:endParaRPr lang="en-US" sz="2400" dirty="0"/>
                    </a:p>
                  </a:txBody>
                  <a:tcPr/>
                </a:tc>
              </a:tr>
              <a:tr h="440267">
                <a:tc>
                  <a:txBody>
                    <a:bodyPr/>
                    <a:lstStyle/>
                    <a:p>
                      <a:r>
                        <a:rPr lang="en-US" sz="1800" dirty="0" smtClean="0"/>
                        <a:t>Baseline Data</a:t>
                      </a:r>
                    </a:p>
                  </a:txBody>
                  <a:tcPr anchor="ctr"/>
                </a:tc>
              </a:tr>
              <a:tr h="440267">
                <a:tc>
                  <a:txBody>
                    <a:bodyPr/>
                    <a:lstStyle/>
                    <a:p>
                      <a:r>
                        <a:rPr lang="en-US" sz="1800" dirty="0" smtClean="0"/>
                        <a:t>Student Population</a:t>
                      </a:r>
                      <a:endParaRPr lang="en-US" sz="1800" dirty="0"/>
                    </a:p>
                  </a:txBody>
                  <a:tcPr anchor="ctr"/>
                </a:tc>
              </a:tr>
              <a:tr h="440267">
                <a:tc>
                  <a:txBody>
                    <a:bodyPr/>
                    <a:lstStyle/>
                    <a:p>
                      <a:r>
                        <a:rPr lang="en-US" sz="1800" dirty="0" smtClean="0"/>
                        <a:t>Interval of Instruction</a:t>
                      </a:r>
                      <a:endParaRPr lang="en-US" sz="1800" dirty="0"/>
                    </a:p>
                  </a:txBody>
                  <a:tcPr anchor="ctr"/>
                </a:tc>
              </a:tr>
              <a:tr h="440267">
                <a:tc>
                  <a:txBody>
                    <a:bodyPr/>
                    <a:lstStyle/>
                    <a:p>
                      <a:r>
                        <a:rPr lang="en-US" sz="1800" dirty="0" smtClean="0"/>
                        <a:t>Standards and Content</a:t>
                      </a:r>
                    </a:p>
                  </a:txBody>
                  <a:tcPr anchor="ctr"/>
                </a:tc>
              </a:tr>
              <a:tr h="440267">
                <a:tc>
                  <a:txBody>
                    <a:bodyPr/>
                    <a:lstStyle/>
                    <a:p>
                      <a:r>
                        <a:rPr lang="en-US" sz="1800" dirty="0" smtClean="0"/>
                        <a:t>Assessments</a:t>
                      </a:r>
                      <a:endParaRPr lang="en-US" sz="1800" dirty="0"/>
                    </a:p>
                  </a:txBody>
                  <a:tcPr anchor="ctr"/>
                </a:tc>
              </a:tr>
              <a:tr h="440267">
                <a:tc>
                  <a:txBody>
                    <a:bodyPr/>
                    <a:lstStyle/>
                    <a:p>
                      <a:r>
                        <a:rPr lang="en-US" sz="1800" dirty="0" smtClean="0"/>
                        <a:t>Growth Targets</a:t>
                      </a:r>
                      <a:endParaRPr lang="en-US" sz="1800" dirty="0"/>
                    </a:p>
                  </a:txBody>
                  <a:tcPr anchor="ctr"/>
                </a:tc>
              </a:tr>
              <a:tr h="4402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Rationale for Growth Targets</a:t>
                      </a:r>
                      <a:endParaRPr lang="en-US" sz="1800" dirty="0"/>
                    </a:p>
                  </a:txBody>
                  <a:tcPr anchor="ctr"/>
                </a:tc>
              </a:tr>
              <a:tr h="4402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Instructional Strategies</a:t>
                      </a:r>
                      <a:endParaRPr lang="en-US" sz="1800" dirty="0"/>
                    </a:p>
                  </a:txBody>
                  <a:tcPr anchor="ctr"/>
                </a:tc>
              </a:tr>
            </a:tbl>
          </a:graphicData>
        </a:graphic>
      </p:graphicFrame>
      <p:sp>
        <p:nvSpPr>
          <p:cNvPr id="13" name="Rounded Rectangle 12"/>
          <p:cNvSpPr/>
          <p:nvPr/>
        </p:nvSpPr>
        <p:spPr>
          <a:xfrm>
            <a:off x="5334000" y="2133600"/>
            <a:ext cx="3429000" cy="381000"/>
          </a:xfrm>
          <a:prstGeom prst="roundRect">
            <a:avLst/>
          </a:prstGeom>
          <a:noFill/>
          <a:ln>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4446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TL_PowerPoint_Template_w-graphics_4-30-13">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4234</TotalTime>
  <Words>1510</Words>
  <Application>Microsoft Office PowerPoint</Application>
  <PresentationFormat>On-screen Show (4:3)</PresentationFormat>
  <Paragraphs>382</Paragraphs>
  <Slides>38</Slides>
  <Notes>29</Notes>
  <HiddenSlides>0</HiddenSlides>
  <MMClips>0</MMClips>
  <ScaleCrop>false</ScaleCrop>
  <HeadingPairs>
    <vt:vector size="4" baseType="variant">
      <vt:variant>
        <vt:lpstr>Theme</vt:lpstr>
      </vt:variant>
      <vt:variant>
        <vt:i4>7</vt:i4>
      </vt:variant>
      <vt:variant>
        <vt:lpstr>Slide Titles</vt:lpstr>
      </vt:variant>
      <vt:variant>
        <vt:i4>38</vt:i4>
      </vt:variant>
    </vt:vector>
  </HeadingPairs>
  <TitlesOfParts>
    <vt:vector size="45" baseType="lpstr">
      <vt:lpstr>1_Basic</vt:lpstr>
      <vt:lpstr>GTL_PowerPoint_Template_w-graphics_4-30-13</vt:lpstr>
      <vt:lpstr>Divider Master</vt:lpstr>
      <vt:lpstr>Basic</vt:lpstr>
      <vt:lpstr>1_Divider Master</vt:lpstr>
      <vt:lpstr>2_Basic</vt:lpstr>
      <vt:lpstr>Contact</vt:lpstr>
      <vt:lpstr>Student Learning Objectives: Considerations for Teachers  of Career and Technical Education Courses</vt:lpstr>
      <vt:lpstr>Student Learning Objectives as a Measure of Student Growth </vt:lpstr>
      <vt:lpstr>Who Are Teachers of Career and Technical Education (CTE) Courses?</vt:lpstr>
      <vt:lpstr>Why Use SLOs?</vt:lpstr>
      <vt:lpstr>How Are SLOs Developed?</vt:lpstr>
      <vt:lpstr>How Are SLOs Developed? SLO Checklist</vt:lpstr>
      <vt:lpstr>What Does an SLO Look Like? Examples From the Field: Ohio (pages 1–2 in handout)</vt:lpstr>
      <vt:lpstr>The SLO Evaluation Cycle</vt:lpstr>
      <vt:lpstr>Baseline Data</vt:lpstr>
      <vt:lpstr>Baseline and Trend  Data</vt:lpstr>
      <vt:lpstr>Student Population</vt:lpstr>
      <vt:lpstr>Student Population</vt:lpstr>
      <vt:lpstr>Interval of Instruction</vt:lpstr>
      <vt:lpstr>Interval of Instruction</vt:lpstr>
      <vt:lpstr>Standards and Content</vt:lpstr>
      <vt:lpstr>Standards and Content</vt:lpstr>
      <vt:lpstr>Assessments</vt:lpstr>
      <vt:lpstr>Assessments</vt:lpstr>
      <vt:lpstr>Growth Targets</vt:lpstr>
      <vt:lpstr>Examples of SLO Growth Targets</vt:lpstr>
      <vt:lpstr>Examples of SLO Growth Targets</vt:lpstr>
      <vt:lpstr>Examples of SLO Growth Targets</vt:lpstr>
      <vt:lpstr>Examples of SLO Growth Targets</vt:lpstr>
      <vt:lpstr>Examples of SLO Growth Targets</vt:lpstr>
      <vt:lpstr>Growth Targets</vt:lpstr>
      <vt:lpstr>Growth Targets</vt:lpstr>
      <vt:lpstr>Rationale for Targets</vt:lpstr>
      <vt:lpstr>Rationale for Targets</vt:lpstr>
      <vt:lpstr>Instructional Strategies</vt:lpstr>
      <vt:lpstr>Instructional Strategies</vt:lpstr>
      <vt:lpstr>Instructional Strategies</vt:lpstr>
      <vt:lpstr>Activity: Reviewing an SLO</vt:lpstr>
      <vt:lpstr>Activity: Reviewing an SLO</vt:lpstr>
      <vt:lpstr>Activity: Writing an SLO</vt:lpstr>
      <vt:lpstr>Activity: Writing an SLO</vt:lpstr>
      <vt:lpstr>Reflection</vt:lpstr>
      <vt:lpstr>Resources</vt:lpstr>
      <vt:lpstr>PowerPoint Presentation</vt:lpstr>
    </vt:vector>
  </TitlesOfParts>
  <Company>American Institutes for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Jacques</dc:creator>
  <cp:lastModifiedBy>Catherine Jacques</cp:lastModifiedBy>
  <cp:revision>235</cp:revision>
  <dcterms:created xsi:type="dcterms:W3CDTF">2014-09-01T23:14:20Z</dcterms:created>
  <dcterms:modified xsi:type="dcterms:W3CDTF">2014-10-30T14:28:11Z</dcterms:modified>
</cp:coreProperties>
</file>