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324" r:id="rId5"/>
    <p:sldMasterId id="2147484321" r:id="rId6"/>
    <p:sldMasterId id="2147483674" r:id="rId7"/>
    <p:sldMasterId id="2147484326" r:id="rId8"/>
    <p:sldMasterId id="2147484346" r:id="rId9"/>
    <p:sldMasterId id="2147484042" r:id="rId10"/>
    <p:sldMasterId id="2147484352" r:id="rId11"/>
  </p:sldMasterIdLst>
  <p:notesMasterIdLst>
    <p:notesMasterId r:id="rId23"/>
  </p:notesMasterIdLst>
  <p:handoutMasterIdLst>
    <p:handoutMasterId r:id="rId24"/>
  </p:handoutMasterIdLst>
  <p:sldIdLst>
    <p:sldId id="424" r:id="rId12"/>
    <p:sldId id="428" r:id="rId13"/>
    <p:sldId id="427" r:id="rId14"/>
    <p:sldId id="333" r:id="rId15"/>
    <p:sldId id="426" r:id="rId16"/>
    <p:sldId id="432" r:id="rId17"/>
    <p:sldId id="448" r:id="rId18"/>
    <p:sldId id="449" r:id="rId19"/>
    <p:sldId id="437" r:id="rId20"/>
    <p:sldId id="451" r:id="rId21"/>
    <p:sldId id="450" r:id="rId22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2E4488"/>
    <a:srgbClr val="FDB813"/>
    <a:srgbClr val="FFC425"/>
    <a:srgbClr val="008080"/>
    <a:srgbClr val="E1E1E1"/>
    <a:srgbClr val="4E6128"/>
    <a:srgbClr val="FF8B25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68777" autoAdjust="0"/>
  </p:normalViewPr>
  <p:slideViewPr>
    <p:cSldViewPr snapToGrid="0">
      <p:cViewPr varScale="1">
        <p:scale>
          <a:sx n="47" d="100"/>
          <a:sy n="47" d="100"/>
        </p:scale>
        <p:origin x="-2148" y="-102"/>
      </p:cViewPr>
      <p:guideLst>
        <p:guide orient="horz" pos="568"/>
        <p:guide orient="horz" pos="2414"/>
        <p:guide orient="horz" pos="2270"/>
        <p:guide orient="horz" pos="1010"/>
        <p:guide orient="horz" pos="1154"/>
        <p:guide orient="horz" pos="712"/>
        <p:guide orient="horz" pos="88"/>
        <p:guide/>
      </p:guideLst>
    </p:cSldViewPr>
  </p:slideViewPr>
  <p:outlineViewPr>
    <p:cViewPr>
      <p:scale>
        <a:sx n="33" d="100"/>
        <a:sy n="33" d="100"/>
      </p:scale>
      <p:origin x="0" y="18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786" y="-114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8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3027466" cy="32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ITC Franklin Gothic Std Bk Cd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536" y="1"/>
            <a:ext cx="3027466" cy="32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ITC Franklin Gothic Std Bk Cd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011929"/>
            <a:ext cx="3027466" cy="27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ITC Franklin Gothic Std Bk Cd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Center on Great Teachers and Leaders</a:t>
            </a:r>
            <a:endParaRPr lang="en-US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536" y="9011929"/>
            <a:ext cx="3027466" cy="27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ITC Franklin Gothic Std Bk Cd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BCAE3DC-170E-4613-A0CC-4BE6EC59C3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7694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ITC Franklin Gothic Std Bk Cd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536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ITC Franklin Gothic Std Bk Cd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5325"/>
            <a:ext cx="4643438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652" y="4410395"/>
            <a:ext cx="5121701" cy="417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19202"/>
            <a:ext cx="3027466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ITC Franklin Gothic Std Bk Cd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Center on Great Teachers and Leaders</a:t>
            </a: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536" y="8819202"/>
            <a:ext cx="3027466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ITC Franklin Gothic Std Bk Cd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BA2C2E2-0E08-480B-A22D-C2F2EBF6A2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54985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TC Franklin Gothic Std Bk Cd"/>
        <a:ea typeface="ＭＳ Ｐゴシック" pitchFamily="-48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TC Franklin Gothic Std Bk Cd"/>
        <a:ea typeface="ＭＳ Ｐゴシック" pitchFamily="-48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TC Franklin Gothic Std Bk Cd"/>
        <a:ea typeface="ＭＳ Ｐゴシック" pitchFamily="-48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TC Franklin Gothic Std Bk Cd"/>
        <a:ea typeface="ＭＳ Ｐゴシック" pitchFamily="-48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TC Franklin Gothic Std Bk Cd"/>
        <a:ea typeface="ＭＳ Ｐゴシック" pitchFamily="-48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ITC Franklin Gothic Std Bk Cd"/>
                <a:ea typeface="ＭＳ Ｐゴシック" pitchFamily="-48" charset="-128"/>
                <a:cs typeface="ＭＳ Ｐゴシック"/>
              </a:rPr>
              <a:t>All of these materials may be used and adapted to fit the needs of the state or local context. If modifications are made to content, please use the following statement: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ITC Franklin Gothic Std Bk Cd"/>
                <a:ea typeface="ＭＳ Ｐゴシック" pitchFamily="-48" charset="-128"/>
                <a:cs typeface="ＭＳ Ｐゴシック"/>
              </a:rPr>
              <a:t>These materials have been adapted in whole or in part with permission from the Center on Great Teachers and Leaders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ITC Franklin Gothic Std Bk Cd"/>
                <a:ea typeface="ＭＳ Ｐゴシック" pitchFamily="-48" charset="-128"/>
                <a:cs typeface="ＭＳ Ｐゴシック"/>
              </a:rPr>
              <a:t>.</a:t>
            </a:r>
            <a:endParaRPr lang="en-US" dirty="0" smtClean="0"/>
          </a:p>
          <a:p>
            <a:endParaRPr lang="en-US" smtClean="0"/>
          </a:p>
          <a:p>
            <a:r>
              <a:rPr lang="en-US" smtClean="0"/>
              <a:t>5 </a:t>
            </a:r>
            <a:r>
              <a:rPr lang="en-US" dirty="0" smtClean="0"/>
              <a:t>minutes slides</a:t>
            </a:r>
            <a:r>
              <a:rPr lang="en-US" baseline="0" dirty="0" smtClean="0"/>
              <a:t> 1-5.</a:t>
            </a:r>
          </a:p>
          <a:p>
            <a:r>
              <a:rPr lang="en-US" baseline="0" dirty="0" smtClean="0"/>
              <a:t>Introduce presenters and summarize the sticky dot charts around the room as a way of introducing the participants quickly.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on Great Teachers and Leaders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on Great Teachers and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238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Facilitator</a:t>
            </a:r>
            <a:r>
              <a:rPr lang="en-US" baseline="0" dirty="0" smtClean="0"/>
              <a:t> will explain the outcomes of the training.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on Great Teachers and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80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on Great Teachers and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372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effectLst/>
              <a:latin typeface="ITC Franklin Gothic Std Bk Cd"/>
              <a:ea typeface="ＭＳ Ｐゴシック" pitchFamily="-48" charset="-128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on Great Teachers and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1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ITC Franklin Gothic Std Bk Cd"/>
              <a:ea typeface="ＭＳ Ｐゴシック" pitchFamily="-48" charset="-128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on Great Teachers and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90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on Great Teachers and Leaders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345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on Great Teachers and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079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on Great Teachers and Leaders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015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6170517" y="0"/>
            <a:ext cx="2973483" cy="2821214"/>
            <a:chOff x="6270928" y="0"/>
            <a:chExt cx="2973483" cy="2821214"/>
          </a:xfrm>
        </p:grpSpPr>
        <p:sp>
          <p:nvSpPr>
            <p:cNvPr id="5" name="Rectangle 4"/>
            <p:cNvSpPr/>
            <p:nvPr userDrawn="1"/>
          </p:nvSpPr>
          <p:spPr>
            <a:xfrm rot="10800000">
              <a:off x="6270928" y="1"/>
              <a:ext cx="2973483" cy="576016"/>
            </a:xfrm>
            <a:prstGeom prst="rect">
              <a:avLst/>
            </a:prstGeom>
            <a:gradFill>
              <a:gsLst>
                <a:gs pos="0">
                  <a:srgbClr val="4C8C2B"/>
                </a:gs>
                <a:gs pos="100000">
                  <a:srgbClr val="4C8C2B">
                    <a:alpha val="0"/>
                  </a:srgbClr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 rot="10800000">
              <a:off x="7556499" y="574149"/>
              <a:ext cx="1687911" cy="576016"/>
            </a:xfrm>
            <a:prstGeom prst="rect">
              <a:avLst/>
            </a:prstGeom>
            <a:gradFill>
              <a:gsLst>
                <a:gs pos="0">
                  <a:srgbClr val="009CDE">
                    <a:alpha val="0"/>
                  </a:srgbClr>
                </a:gs>
                <a:gs pos="100000">
                  <a:srgbClr val="009CDE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 rot="5400000">
              <a:off x="7538945" y="1122600"/>
              <a:ext cx="2821213" cy="576016"/>
            </a:xfrm>
            <a:prstGeom prst="rect">
              <a:avLst/>
            </a:prstGeom>
            <a:gradFill>
              <a:gsLst>
                <a:gs pos="0">
                  <a:srgbClr val="642F6C">
                    <a:alpha val="0"/>
                  </a:srgbClr>
                </a:gs>
                <a:gs pos="100000">
                  <a:srgbClr val="642F6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 rot="16200000">
              <a:off x="7347892" y="740944"/>
              <a:ext cx="2057903" cy="576016"/>
            </a:xfrm>
            <a:prstGeom prst="rect">
              <a:avLst/>
            </a:prstGeom>
            <a:gradFill>
              <a:gsLst>
                <a:gs pos="0">
                  <a:srgbClr val="D57800">
                    <a:alpha val="0"/>
                  </a:srgbClr>
                </a:gs>
                <a:gs pos="100000">
                  <a:srgbClr val="D57800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811" y="2126297"/>
            <a:ext cx="7877321" cy="147732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© 2013 American Institutes for Research. All rights reserved.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83811" y="3826933"/>
            <a:ext cx="8224837" cy="15989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 marL="0" indent="0">
              <a:defRPr sz="16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38165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1130300"/>
            <a:ext cx="3972629" cy="4631871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 bwMode="gray">
          <a:xfrm>
            <a:off x="4939596" y="1130300"/>
            <a:ext cx="3972629" cy="4631871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39700"/>
            <a:ext cx="8224837" cy="7462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683663" y="885988"/>
            <a:ext cx="8460337" cy="1"/>
          </a:xfrm>
          <a:prstGeom prst="line">
            <a:avLst/>
          </a:prstGeom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74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/>
          </p:nvPr>
        </p:nvSpPr>
        <p:spPr bwMode="gray">
          <a:xfrm>
            <a:off x="4939596" y="139700"/>
            <a:ext cx="3972629" cy="5622471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9" y="132100"/>
            <a:ext cx="4000726" cy="5659100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476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683663" y="885988"/>
            <a:ext cx="8460337" cy="1"/>
          </a:xfrm>
          <a:prstGeom prst="line">
            <a:avLst/>
          </a:prstGeom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418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41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1831975"/>
            <a:ext cx="6319007" cy="4075844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21788"/>
            <a:ext cx="7292549" cy="148689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7006533" y="-6350"/>
            <a:ext cx="2140642" cy="5934075"/>
            <a:chOff x="7031933" y="0"/>
            <a:chExt cx="2204538" cy="5989835"/>
          </a:xfrm>
        </p:grpSpPr>
        <p:sp>
          <p:nvSpPr>
            <p:cNvPr id="7" name="Rectangle 6"/>
            <p:cNvSpPr/>
            <p:nvPr/>
          </p:nvSpPr>
          <p:spPr>
            <a:xfrm rot="5400000">
              <a:off x="5444576" y="3200400"/>
              <a:ext cx="4376792" cy="1202078"/>
            </a:xfrm>
            <a:prstGeom prst="rect">
              <a:avLst/>
            </a:prstGeom>
            <a:gradFill>
              <a:gsLst>
                <a:gs pos="0">
                  <a:srgbClr val="642F6C">
                    <a:alpha val="0"/>
                  </a:srgbClr>
                </a:gs>
                <a:gs pos="100000">
                  <a:srgbClr val="642F6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6036070" y="1998323"/>
              <a:ext cx="5198723" cy="1202078"/>
            </a:xfrm>
            <a:prstGeom prst="rect">
              <a:avLst/>
            </a:prstGeom>
            <a:gradFill>
              <a:gsLst>
                <a:gs pos="0">
                  <a:srgbClr val="009CDE">
                    <a:alpha val="0"/>
                  </a:srgbClr>
                </a:gs>
                <a:gs pos="100000">
                  <a:srgbClr val="009CDE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8744" y="2595270"/>
            <a:ext cx="175622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7805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1831975"/>
            <a:ext cx="6319007" cy="4075844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21788"/>
            <a:ext cx="7254533" cy="148689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67208" y="5452660"/>
            <a:ext cx="4376792" cy="477750"/>
          </a:xfrm>
          <a:prstGeom prst="rect">
            <a:avLst/>
          </a:prstGeom>
          <a:gradFill>
            <a:gsLst>
              <a:gs pos="0">
                <a:srgbClr val="642F6C">
                  <a:alpha val="0"/>
                </a:srgbClr>
              </a:gs>
              <a:gs pos="100000">
                <a:srgbClr val="642F6C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6200000">
            <a:off x="5974976" y="1966946"/>
            <a:ext cx="5135969" cy="1202078"/>
          </a:xfrm>
          <a:prstGeom prst="rect">
            <a:avLst/>
          </a:prstGeom>
          <a:gradFill>
            <a:gsLst>
              <a:gs pos="0">
                <a:srgbClr val="D57800">
                  <a:alpha val="0"/>
                </a:srgbClr>
              </a:gs>
              <a:gs pos="100000">
                <a:srgbClr val="D57800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LST079 Reading.jpg"/>
          <p:cNvPicPr>
            <a:picLocks noChangeAspect="1"/>
          </p:cNvPicPr>
          <p:nvPr/>
        </p:nvPicPr>
        <p:blipFill rotWithShape="1">
          <a:blip r:embed="rId2" cstate="print"/>
          <a:srcRect t="8489"/>
          <a:stretch/>
        </p:blipFill>
        <p:spPr bwMode="auto">
          <a:xfrm>
            <a:off x="7429500" y="3573495"/>
            <a:ext cx="1714500" cy="235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0343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1831975"/>
            <a:ext cx="6319007" cy="4075844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21788"/>
            <a:ext cx="7254533" cy="148689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67208" y="5452660"/>
            <a:ext cx="4376792" cy="477750"/>
          </a:xfrm>
          <a:prstGeom prst="rect">
            <a:avLst/>
          </a:prstGeom>
          <a:gradFill>
            <a:gsLst>
              <a:gs pos="0">
                <a:srgbClr val="642F6C">
                  <a:alpha val="0"/>
                </a:srgbClr>
              </a:gs>
              <a:gs pos="100000">
                <a:srgbClr val="642F6C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6200000">
            <a:off x="5974976" y="1966946"/>
            <a:ext cx="5135969" cy="1202078"/>
          </a:xfrm>
          <a:prstGeom prst="rect">
            <a:avLst/>
          </a:prstGeom>
          <a:gradFill>
            <a:gsLst>
              <a:gs pos="0">
                <a:srgbClr val="D57800">
                  <a:alpha val="0"/>
                </a:srgbClr>
              </a:gs>
              <a:gs pos="100000">
                <a:srgbClr val="D57800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82" y="3552970"/>
            <a:ext cx="1667918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44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7" y="1831975"/>
            <a:ext cx="5829800" cy="4075844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21788"/>
            <a:ext cx="7292549" cy="148689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517326" y="-1089"/>
            <a:ext cx="2626674" cy="5924625"/>
            <a:chOff x="6517326" y="-1089"/>
            <a:chExt cx="2626674" cy="5924625"/>
          </a:xfrm>
        </p:grpSpPr>
        <p:sp>
          <p:nvSpPr>
            <p:cNvPr id="11" name="Rectangle 10"/>
            <p:cNvSpPr/>
            <p:nvPr/>
          </p:nvSpPr>
          <p:spPr>
            <a:xfrm rot="16200000">
              <a:off x="5218937" y="2902077"/>
              <a:ext cx="3713692" cy="1116914"/>
            </a:xfrm>
            <a:prstGeom prst="rect">
              <a:avLst/>
            </a:prstGeom>
            <a:gradFill>
              <a:gsLst>
                <a:gs pos="0">
                  <a:srgbClr val="009CDE">
                    <a:alpha val="0"/>
                  </a:srgbClr>
                </a:gs>
                <a:gs pos="100000">
                  <a:srgbClr val="009CDE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5973360" y="2014310"/>
              <a:ext cx="3821157" cy="1116915"/>
            </a:xfrm>
            <a:prstGeom prst="rect">
              <a:avLst/>
            </a:prstGeom>
            <a:gradFill>
              <a:gsLst>
                <a:gs pos="0">
                  <a:srgbClr val="D57800">
                    <a:alpha val="0"/>
                  </a:srgbClr>
                </a:gs>
                <a:gs pos="100000">
                  <a:srgbClr val="D57800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6123602" y="1908028"/>
              <a:ext cx="4929513" cy="1111279"/>
            </a:xfrm>
            <a:prstGeom prst="rect">
              <a:avLst/>
            </a:prstGeom>
            <a:gradFill>
              <a:gsLst>
                <a:gs pos="0">
                  <a:srgbClr val="4C8C2B"/>
                </a:gs>
                <a:gs pos="100000">
                  <a:srgbClr val="4C8C2B">
                    <a:alpha val="0"/>
                  </a:srgbClr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http://www.colourbox.com/preview/2326589-978287-young-business-people-working-together-in-office.jp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6975"/>
            <a:stretch/>
          </p:blipFill>
          <p:spPr bwMode="auto">
            <a:xfrm>
              <a:off x="6517326" y="4349478"/>
              <a:ext cx="2626674" cy="157405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315005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668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7389" y="1104901"/>
            <a:ext cx="7351711" cy="36449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>
              <a:defRPr lang="en-US" sz="100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4225497" y="-1"/>
            <a:ext cx="4921322" cy="5080370"/>
            <a:chOff x="4315147" y="-1"/>
            <a:chExt cx="4921322" cy="5080370"/>
          </a:xfrm>
        </p:grpSpPr>
        <p:sp>
          <p:nvSpPr>
            <p:cNvPr id="7" name="Rectangle 6"/>
            <p:cNvSpPr/>
            <p:nvPr/>
          </p:nvSpPr>
          <p:spPr>
            <a:xfrm rot="10800000">
              <a:off x="4841422" y="564967"/>
              <a:ext cx="4388829" cy="1202078"/>
            </a:xfrm>
            <a:prstGeom prst="rect">
              <a:avLst/>
            </a:prstGeom>
            <a:gradFill>
              <a:gsLst>
                <a:gs pos="0">
                  <a:srgbClr val="4C8C2B"/>
                </a:gs>
                <a:gs pos="100000">
                  <a:srgbClr val="4C8C2B">
                    <a:alpha val="0"/>
                  </a:srgbClr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315147" y="2440221"/>
              <a:ext cx="4921322" cy="1202078"/>
            </a:xfrm>
            <a:prstGeom prst="rect">
              <a:avLst/>
            </a:prstGeom>
            <a:gradFill>
              <a:gsLst>
                <a:gs pos="0">
                  <a:srgbClr val="009CDE">
                    <a:alpha val="0"/>
                  </a:srgbClr>
                </a:gs>
                <a:gs pos="100000">
                  <a:srgbClr val="009CDE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4020619" y="2069157"/>
              <a:ext cx="4820347" cy="1202078"/>
            </a:xfrm>
            <a:prstGeom prst="rect">
              <a:avLst/>
            </a:prstGeom>
            <a:gradFill>
              <a:gsLst>
                <a:gs pos="0">
                  <a:srgbClr val="642F6C">
                    <a:alpha val="0"/>
                  </a:srgbClr>
                </a:gs>
                <a:gs pos="100000">
                  <a:srgbClr val="642F6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6444787" y="1589603"/>
              <a:ext cx="4381286" cy="1202078"/>
            </a:xfrm>
            <a:prstGeom prst="rect">
              <a:avLst/>
            </a:prstGeom>
            <a:gradFill>
              <a:gsLst>
                <a:gs pos="0">
                  <a:srgbClr val="D57800">
                    <a:alpha val="0"/>
                  </a:srgbClr>
                </a:gs>
                <a:gs pos="100000">
                  <a:srgbClr val="D57800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11" name="Content Placeholder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95" t="-1" r="21867" b="4017"/>
            <a:stretch/>
          </p:blipFill>
          <p:spPr>
            <a:xfrm>
              <a:off x="6769750" y="891438"/>
              <a:ext cx="2460501" cy="247790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811" y="1818521"/>
            <a:ext cx="5029200" cy="17851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83811" y="3826933"/>
            <a:ext cx="8224837" cy="15989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 marL="0" indent="0">
              <a:defRPr sz="16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328340" y="6567844"/>
            <a:ext cx="3583885" cy="123111"/>
          </a:xfrm>
        </p:spPr>
        <p:txBody>
          <a:bodyPr/>
          <a:lstStyle/>
          <a:p>
            <a:r>
              <a:rPr lang="en-US" dirty="0" smtClean="0"/>
              <a:t>Copyright © 2013 American Institutes for Research.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05846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>
              <a:defRPr lang="en-US" sz="100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Text Placeholder 1"/>
          <p:cNvSpPr>
            <a:spLocks noGrp="1"/>
          </p:cNvSpPr>
          <p:nvPr>
            <p:ph idx="1"/>
          </p:nvPr>
        </p:nvSpPr>
        <p:spPr bwMode="gray">
          <a:xfrm>
            <a:off x="687388" y="608999"/>
            <a:ext cx="7322684" cy="2980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372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55130" y="6507316"/>
            <a:ext cx="157094" cy="153888"/>
          </a:xfrm>
        </p:spPr>
        <p:txBody>
          <a:bodyPr wrap="none"/>
          <a:lstStyle>
            <a:lvl1pPr>
              <a:defRPr sz="1000"/>
            </a:lvl1pPr>
          </a:lstStyle>
          <a:p>
            <a:fld id="{A1A8B8B9-B651-4439-A868-E8F04EF814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25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88" y="1831975"/>
            <a:ext cx="8224837" cy="3956576"/>
          </a:xfrm>
        </p:spPr>
        <p:txBody>
          <a:bodyPr/>
          <a:lstStyle>
            <a:lvl1pPr marL="0" indent="0">
              <a:buNone/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 marL="230188" indent="-230188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465138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6858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9128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11461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3747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6002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18272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 </a:t>
            </a:r>
          </a:p>
          <a:p>
            <a:pPr lvl="4"/>
            <a:r>
              <a:rPr lang="en-US" dirty="0" smtClean="0"/>
              <a:t> </a:t>
            </a:r>
          </a:p>
          <a:p>
            <a:pPr lvl="5"/>
            <a:r>
              <a:rPr lang="en-US" dirty="0" smtClean="0"/>
              <a:t> </a:t>
            </a:r>
          </a:p>
          <a:p>
            <a:pPr lvl="6"/>
            <a:r>
              <a:rPr lang="en-US" dirty="0" smtClean="0"/>
              <a:t> </a:t>
            </a:r>
          </a:p>
          <a:p>
            <a:pPr lvl="7"/>
            <a:r>
              <a:rPr lang="en-US" dirty="0" smtClean="0"/>
              <a:t> </a:t>
            </a:r>
          </a:p>
          <a:p>
            <a:pPr lvl="8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1831975"/>
            <a:ext cx="8224699" cy="4075844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1831975"/>
            <a:ext cx="3972629" cy="4075844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 bwMode="gray">
          <a:xfrm>
            <a:off x="4939596" y="1831975"/>
            <a:ext cx="3972629" cy="4075844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849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gray">
          <a:xfrm>
            <a:off x="687388" y="1130300"/>
            <a:ext cx="8224837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/>
            </a:lvl1pPr>
            <a:lvl2pPr marL="230187" indent="0">
              <a:buNone/>
              <a:defRPr/>
            </a:lvl2pPr>
            <a:lvl3pPr marL="458788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  <a:lvl6pPr marL="2286000" indent="0">
              <a:buNone/>
              <a:defRPr/>
            </a:lvl6pPr>
            <a:lvl7pPr marL="2743200" indent="0">
              <a:buNone/>
              <a:defRPr/>
            </a:lvl7pPr>
            <a:lvl8pPr marL="3200400" indent="0">
              <a:buNone/>
              <a:defRPr/>
            </a:lvl8pPr>
            <a:lvl9pPr marL="3657600" indent="0">
              <a:buNone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683663" y="885988"/>
            <a:ext cx="8460337" cy="1"/>
          </a:xfrm>
          <a:prstGeom prst="line">
            <a:avLst/>
          </a:prstGeom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971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gray">
          <a:xfrm>
            <a:off x="687388" y="1130300"/>
            <a:ext cx="8224837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683663" y="885988"/>
            <a:ext cx="8460337" cy="1"/>
          </a:xfrm>
          <a:prstGeom prst="line">
            <a:avLst/>
          </a:prstGeom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251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10 GTL PPT Template_Title_MAR201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5328340" y="6567844"/>
            <a:ext cx="358388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Copyright © 2013 American Institutes for Research. All rights reserved.</a:t>
            </a:r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gray">
          <a:xfrm>
            <a:off x="683811" y="2126297"/>
            <a:ext cx="8229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83811" y="3832225"/>
            <a:ext cx="8228331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Month 20XX</a:t>
            </a:r>
          </a:p>
        </p:txBody>
      </p:sp>
    </p:spTree>
    <p:extLst>
      <p:ext uri="{BB962C8B-B14F-4D97-AF65-F5344CB8AC3E}">
        <p14:creationId xmlns:p14="http://schemas.microsoft.com/office/powerpoint/2010/main" val="74800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25" r:id="rId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3200" kern="1200">
          <a:solidFill>
            <a:schemeClr val="bg1">
              <a:lumMod val="75000"/>
            </a:schemeClr>
          </a:solidFill>
          <a:latin typeface="+mn-lt"/>
          <a:ea typeface="+mn-ea"/>
          <a:cs typeface="Arial" pitchFamily="34" charset="0"/>
        </a:defRPr>
      </a:lvl1pPr>
      <a:lvl2pPr marL="457200" indent="-457200" algn="l" rtl="0" eaLnBrk="1" fontAlgn="base" hangingPunct="1">
        <a:spcBef>
          <a:spcPct val="20000"/>
        </a:spcBef>
        <a:spcAft>
          <a:spcPct val="0"/>
        </a:spcAft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914400" indent="-914400" algn="l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0" indent="0" algn="l" rtl="0" eaLnBrk="1" fontAlgn="base" hangingPunct="1">
        <a:spcBef>
          <a:spcPct val="20000"/>
        </a:spcBef>
        <a:spcAft>
          <a:spcPct val="0"/>
        </a:spcAft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310 GTL PPT Template_Divider_MAR2013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687388" y="3709988"/>
            <a:ext cx="822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 algn="l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87388" y="4529139"/>
            <a:ext cx="8229600" cy="1389062"/>
          </a:xfrm>
          <a:prstGeom prst="rect">
            <a:avLst/>
          </a:prstGeom>
        </p:spPr>
        <p:txBody>
          <a:bodyPr lIns="0" rIns="0"/>
          <a:lstStyle/>
          <a:p>
            <a:pPr marL="0" lvl="0" indent="0" eaLnBrk="0" fontAlgn="base" hangingPunct="0">
              <a:spcAft>
                <a:spcPct val="0"/>
              </a:spcAft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55130" y="6507316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1A8B8B9-B651-4439-A868-E8F04EF814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183414" y="1"/>
            <a:ext cx="2973483" cy="2295431"/>
            <a:chOff x="6272314" y="1"/>
            <a:chExt cx="2973483" cy="2295431"/>
          </a:xfrm>
        </p:grpSpPr>
        <p:sp>
          <p:nvSpPr>
            <p:cNvPr id="9" name="Rectangle 8"/>
            <p:cNvSpPr/>
            <p:nvPr userDrawn="1"/>
          </p:nvSpPr>
          <p:spPr>
            <a:xfrm rot="10800000">
              <a:off x="6272314" y="1"/>
              <a:ext cx="2973483" cy="576016"/>
            </a:xfrm>
            <a:prstGeom prst="rect">
              <a:avLst/>
            </a:prstGeom>
            <a:gradFill>
              <a:gsLst>
                <a:gs pos="0">
                  <a:srgbClr val="4C8C2B"/>
                </a:gs>
                <a:gs pos="100000">
                  <a:srgbClr val="4C8C2B">
                    <a:alpha val="0"/>
                  </a:srgbClr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557886" y="1143152"/>
              <a:ext cx="1687911" cy="576016"/>
            </a:xfrm>
            <a:prstGeom prst="rect">
              <a:avLst/>
            </a:prstGeom>
            <a:gradFill>
              <a:gsLst>
                <a:gs pos="0">
                  <a:srgbClr val="009CDE">
                    <a:alpha val="0"/>
                  </a:srgbClr>
                </a:gs>
                <a:gs pos="100000">
                  <a:srgbClr val="009CDE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 rot="10800000">
              <a:off x="6424584" y="1719416"/>
              <a:ext cx="2821213" cy="576016"/>
            </a:xfrm>
            <a:prstGeom prst="rect">
              <a:avLst/>
            </a:prstGeom>
            <a:gradFill>
              <a:gsLst>
                <a:gs pos="0">
                  <a:srgbClr val="642F6C">
                    <a:alpha val="0"/>
                  </a:srgbClr>
                </a:gs>
                <a:gs pos="100000">
                  <a:srgbClr val="642F6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7187894" y="568291"/>
              <a:ext cx="2057903" cy="576016"/>
            </a:xfrm>
            <a:prstGeom prst="rect">
              <a:avLst/>
            </a:prstGeom>
            <a:gradFill>
              <a:gsLst>
                <a:gs pos="0">
                  <a:srgbClr val="D57800">
                    <a:alpha val="0"/>
                  </a:srgbClr>
                </a:gs>
                <a:gs pos="100000">
                  <a:srgbClr val="D57800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6493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3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4400" b="1" kern="1200" dirty="0" smtClean="0">
          <a:solidFill>
            <a:schemeClr val="bg1"/>
          </a:solidFill>
          <a:latin typeface="+mj-lt"/>
          <a:ea typeface="ＭＳ Ｐゴシック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en-US" sz="3200" kern="1200" smtClean="0">
          <a:solidFill>
            <a:schemeClr val="bg1">
              <a:lumMod val="75000"/>
            </a:schemeClr>
          </a:solidFill>
          <a:latin typeface="+mn-lt"/>
          <a:ea typeface="ＭＳ Ｐゴシック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800" kern="1200" smtClean="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smtClean="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800" kern="1200" smtClean="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1800" kern="1200" dirty="0" smtClean="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310 GTL PPT Template_Text_MAR2013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gray">
          <a:xfrm>
            <a:off x="687388" y="121788"/>
            <a:ext cx="8224837" cy="148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87388" y="1831975"/>
            <a:ext cx="8224837" cy="382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>
            <a:lvl1pPr>
              <a:defRPr lang="en-US" sz="100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9" r:id="rId1"/>
    <p:sldLayoutId id="2147484298" r:id="rId2"/>
    <p:sldLayoutId id="2147484318" r:id="rId3"/>
    <p:sldLayoutId id="214748430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800" kern="1200" dirty="0">
          <a:solidFill>
            <a:schemeClr val="bg1">
              <a:lumMod val="65000"/>
            </a:schemeClr>
          </a:solidFill>
          <a:latin typeface="+mj-lt"/>
          <a:ea typeface="ＭＳ Ｐゴシック" charset="0"/>
          <a:cs typeface="Arial Narrow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9pPr>
    </p:titleStyle>
    <p:bodyStyle>
      <a:lvl1pPr marL="233363" indent="-233363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Wingdings" pitchFamily="2" charset="2"/>
        <a:buChar char="§"/>
        <a:defRPr sz="2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1pPr>
      <a:lvl2pPr marL="463550" indent="-233363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2pPr>
      <a:lvl3pPr marL="687388" indent="-228600" algn="l" defTabSz="914400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Franklin Gothic Book" pitchFamily="34" charset="0"/>
        <a:buChar char="–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SzPct val="75000"/>
        <a:buFont typeface="Courier New" pitchFamily="49" charset="0"/>
        <a:buChar char="o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»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38"/>
          <a:stretch/>
        </p:blipFill>
        <p:spPr>
          <a:xfrm>
            <a:off x="0" y="5907054"/>
            <a:ext cx="9144000" cy="950946"/>
          </a:xfrm>
          <a:prstGeom prst="rect">
            <a:avLst/>
          </a:prstGeom>
          <a:noFill/>
          <a:ln>
            <a:noFill/>
          </a:ln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gray">
          <a:xfrm>
            <a:off x="687388" y="127553"/>
            <a:ext cx="8224837" cy="75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87388" y="1130300"/>
            <a:ext cx="8224837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>
            <a:lvl1pPr>
              <a:defRPr lang="en-US" sz="100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77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800" kern="1200" dirty="0">
          <a:solidFill>
            <a:schemeClr val="bg1">
              <a:lumMod val="65000"/>
            </a:schemeClr>
          </a:solidFill>
          <a:latin typeface="+mj-lt"/>
          <a:ea typeface="ＭＳ Ｐゴシック" charset="0"/>
          <a:cs typeface="Arial Narrow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9pPr>
    </p:titleStyle>
    <p:bodyStyle>
      <a:lvl1pPr marL="233363" indent="-233363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Wingdings" pitchFamily="2" charset="2"/>
        <a:buChar char="§"/>
        <a:defRPr sz="2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1pPr>
      <a:lvl2pPr marL="463550" indent="-233363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2pPr>
      <a:lvl3pPr marL="687388" indent="-228600" algn="l" defTabSz="914400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Franklin Gothic Book" pitchFamily="34" charset="0"/>
        <a:buChar char="–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SzPct val="75000"/>
        <a:buFont typeface="Courier New" pitchFamily="49" charset="0"/>
        <a:buChar char="o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»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310 GTL PPT Template_Text_MAR2013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gray">
          <a:xfrm>
            <a:off x="687388" y="121788"/>
            <a:ext cx="8224837" cy="148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87388" y="1831975"/>
            <a:ext cx="8224837" cy="382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>
            <a:lvl1pPr>
              <a:defRPr lang="en-US" sz="100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1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8" r:id="rId1"/>
    <p:sldLayoutId id="2147484350" r:id="rId2"/>
    <p:sldLayoutId id="2147484351" r:id="rId3"/>
    <p:sldLayoutId id="2147484349" r:id="rId4"/>
    <p:sldLayoutId id="214748434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800" kern="1200" dirty="0">
          <a:solidFill>
            <a:schemeClr val="bg1">
              <a:lumMod val="65000"/>
            </a:schemeClr>
          </a:solidFill>
          <a:latin typeface="+mj-lt"/>
          <a:ea typeface="ＭＳ Ｐゴシック" charset="0"/>
          <a:cs typeface="Arial Narrow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9pPr>
    </p:titleStyle>
    <p:bodyStyle>
      <a:lvl1pPr marL="233363" indent="-233363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Wingdings" pitchFamily="2" charset="2"/>
        <a:buChar char="§"/>
        <a:defRPr sz="2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1pPr>
      <a:lvl2pPr marL="463550" indent="-233363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2pPr>
      <a:lvl3pPr marL="687388" indent="-228600" algn="l" defTabSz="914400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Franklin Gothic Book" pitchFamily="34" charset="0"/>
        <a:buChar char="–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SzPct val="75000"/>
        <a:buFont typeface="Courier New" pitchFamily="49" charset="0"/>
        <a:buChar char="o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»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310 GTL PPT Template_Contact_MAR2013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 bwMode="gray">
          <a:xfrm>
            <a:off x="687388" y="1144309"/>
            <a:ext cx="7322684" cy="365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>
              <a:defRPr lang="en-US" sz="100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6767287" y="-25399"/>
            <a:ext cx="2376714" cy="5577840"/>
            <a:chOff x="6767286" y="0"/>
            <a:chExt cx="2480771" cy="5602895"/>
          </a:xfrm>
        </p:grpSpPr>
        <p:sp>
          <p:nvSpPr>
            <p:cNvPr id="10" name="Rectangle 9"/>
            <p:cNvSpPr/>
            <p:nvPr/>
          </p:nvSpPr>
          <p:spPr>
            <a:xfrm rot="16200000">
              <a:off x="6063618" y="2994225"/>
              <a:ext cx="4641325" cy="576016"/>
            </a:xfrm>
            <a:prstGeom prst="rect">
              <a:avLst/>
            </a:prstGeom>
            <a:gradFill>
              <a:gsLst>
                <a:gs pos="0">
                  <a:srgbClr val="4C8C2B"/>
                </a:gs>
                <a:gs pos="100000">
                  <a:srgbClr val="4C8C2B">
                    <a:alpha val="0"/>
                  </a:srgbClr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67286" y="0"/>
              <a:ext cx="2478511" cy="576016"/>
            </a:xfrm>
            <a:prstGeom prst="rect">
              <a:avLst/>
            </a:prstGeom>
            <a:gradFill>
              <a:gsLst>
                <a:gs pos="0">
                  <a:srgbClr val="009CDE">
                    <a:alpha val="0"/>
                  </a:srgbClr>
                </a:gs>
                <a:gs pos="100000">
                  <a:srgbClr val="009CDE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16200000">
              <a:off x="6161514" y="2510527"/>
              <a:ext cx="5597070" cy="576016"/>
            </a:xfrm>
            <a:prstGeom prst="rect">
              <a:avLst/>
            </a:prstGeom>
            <a:gradFill>
              <a:gsLst>
                <a:gs pos="0">
                  <a:srgbClr val="642F6C">
                    <a:alpha val="0"/>
                  </a:srgbClr>
                </a:gs>
                <a:gs pos="100000">
                  <a:srgbClr val="642F6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 rot="10800000">
              <a:off x="8100786" y="568291"/>
              <a:ext cx="1145010" cy="576016"/>
            </a:xfrm>
            <a:prstGeom prst="rect">
              <a:avLst/>
            </a:prstGeom>
            <a:gradFill>
              <a:gsLst>
                <a:gs pos="0">
                  <a:srgbClr val="D57800">
                    <a:alpha val="0"/>
                  </a:srgbClr>
                </a:gs>
                <a:gs pos="100000">
                  <a:srgbClr val="D57800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71795" y="4766782"/>
            <a:ext cx="7196485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dirty="0" smtClean="0">
                <a:solidFill>
                  <a:srgbClr val="9BC0D1"/>
                </a:solidFill>
              </a:rPr>
              <a:t>Advancing state efforts to grow, respect, and retain great teachers and leaders for all students</a:t>
            </a:r>
          </a:p>
        </p:txBody>
      </p:sp>
      <p:sp>
        <p:nvSpPr>
          <p:cNvPr id="14" name="Isosceles Triangle 13"/>
          <p:cNvSpPr/>
          <p:nvPr/>
        </p:nvSpPr>
        <p:spPr>
          <a:xfrm rot="5400000">
            <a:off x="379015" y="4850789"/>
            <a:ext cx="395828" cy="288371"/>
          </a:xfrm>
          <a:prstGeom prst="triangle">
            <a:avLst/>
          </a:prstGeom>
          <a:gradFill>
            <a:gsLst>
              <a:gs pos="0">
                <a:srgbClr val="009CDE">
                  <a:alpha val="61000"/>
                </a:srgbClr>
              </a:gs>
              <a:gs pos="100000">
                <a:srgbClr val="009CDE">
                  <a:alpha val="16000"/>
                </a:srgb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9pPr>
    </p:titleStyle>
    <p:bodyStyle>
      <a:lvl1pPr marL="0" indent="0" algn="l" rtl="0" eaLnBrk="0" fontAlgn="base" hangingPunct="0">
        <a:spcBef>
          <a:spcPts val="0"/>
        </a:spcBef>
        <a:spcAft>
          <a:spcPts val="0"/>
        </a:spcAft>
        <a:buClr>
          <a:schemeClr val="tx2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1pPr>
      <a:lvl2pPr marL="457200" indent="0" algn="l" rtl="0" eaLnBrk="0" fontAlgn="base" hangingPunct="0">
        <a:spcBef>
          <a:spcPts val="0"/>
        </a:spcBef>
        <a:spcAft>
          <a:spcPts val="0"/>
        </a:spcAft>
        <a:buClr>
          <a:schemeClr val="tx2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2pPr>
      <a:lvl3pPr marL="914400" indent="0" algn="l" rtl="0" eaLnBrk="0" fontAlgn="base" hangingPunct="0">
        <a:spcBef>
          <a:spcPts val="0"/>
        </a:spcBef>
        <a:spcAft>
          <a:spcPts val="0"/>
        </a:spcAft>
        <a:buClr>
          <a:schemeClr val="tx2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3pPr>
      <a:lvl4pPr marL="1371600" indent="0" algn="l" rtl="0" eaLnBrk="0" fontAlgn="base" hangingPunct="0">
        <a:spcBef>
          <a:spcPts val="0"/>
        </a:spcBef>
        <a:spcAft>
          <a:spcPts val="0"/>
        </a:spcAft>
        <a:buClr>
          <a:schemeClr val="tx2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4pPr>
      <a:lvl5pPr marL="1828800" indent="0" algn="l" rtl="0" eaLnBrk="0" fontAlgn="base" hangingPunct="0">
        <a:spcBef>
          <a:spcPts val="0"/>
        </a:spcBef>
        <a:spcAft>
          <a:spcPts val="0"/>
        </a:spcAft>
        <a:buClr>
          <a:srgbClr val="78A22F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310 GTL PPT Template_Contact_MAR2013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 bwMode="gray">
          <a:xfrm>
            <a:off x="687388" y="608999"/>
            <a:ext cx="7322684" cy="2980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>
              <a:defRPr lang="en-US" sz="100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67287" y="-25399"/>
            <a:ext cx="2376714" cy="5577840"/>
            <a:chOff x="6767286" y="0"/>
            <a:chExt cx="2480771" cy="5602895"/>
          </a:xfrm>
        </p:grpSpPr>
        <p:sp>
          <p:nvSpPr>
            <p:cNvPr id="10" name="Rectangle 9"/>
            <p:cNvSpPr/>
            <p:nvPr/>
          </p:nvSpPr>
          <p:spPr>
            <a:xfrm rot="16200000">
              <a:off x="6063618" y="2994225"/>
              <a:ext cx="4641325" cy="576016"/>
            </a:xfrm>
            <a:prstGeom prst="rect">
              <a:avLst/>
            </a:prstGeom>
            <a:gradFill>
              <a:gsLst>
                <a:gs pos="0">
                  <a:srgbClr val="4C8C2B"/>
                </a:gs>
                <a:gs pos="100000">
                  <a:srgbClr val="4C8C2B">
                    <a:alpha val="0"/>
                  </a:srgbClr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67286" y="0"/>
              <a:ext cx="2478511" cy="576016"/>
            </a:xfrm>
            <a:prstGeom prst="rect">
              <a:avLst/>
            </a:prstGeom>
            <a:gradFill>
              <a:gsLst>
                <a:gs pos="0">
                  <a:srgbClr val="009CDE">
                    <a:alpha val="0"/>
                  </a:srgbClr>
                </a:gs>
                <a:gs pos="100000">
                  <a:srgbClr val="009CDE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6200000">
              <a:off x="6161514" y="2510527"/>
              <a:ext cx="5597070" cy="576016"/>
            </a:xfrm>
            <a:prstGeom prst="rect">
              <a:avLst/>
            </a:prstGeom>
            <a:gradFill>
              <a:gsLst>
                <a:gs pos="0">
                  <a:srgbClr val="642F6C">
                    <a:alpha val="0"/>
                  </a:srgbClr>
                </a:gs>
                <a:gs pos="100000">
                  <a:srgbClr val="642F6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0800000">
              <a:off x="8100786" y="568291"/>
              <a:ext cx="1145010" cy="576016"/>
            </a:xfrm>
            <a:prstGeom prst="rect">
              <a:avLst/>
            </a:prstGeom>
            <a:gradFill>
              <a:gsLst>
                <a:gs pos="0">
                  <a:srgbClr val="D57800">
                    <a:alpha val="0"/>
                  </a:srgbClr>
                </a:gs>
                <a:gs pos="100000">
                  <a:srgbClr val="D57800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71795" y="4766782"/>
            <a:ext cx="7196485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1800" i="1" dirty="0" smtClean="0">
                <a:solidFill>
                  <a:srgbClr val="9BC0D1"/>
                </a:solidFill>
              </a:rPr>
              <a:t>Advancing state efforts to grow, respect, and retain great teachers and leaders for all students</a:t>
            </a:r>
          </a:p>
        </p:txBody>
      </p:sp>
      <p:sp>
        <p:nvSpPr>
          <p:cNvPr id="14" name="Isosceles Triangle 13"/>
          <p:cNvSpPr/>
          <p:nvPr/>
        </p:nvSpPr>
        <p:spPr>
          <a:xfrm rot="5400000">
            <a:off x="379015" y="4850789"/>
            <a:ext cx="395828" cy="288371"/>
          </a:xfrm>
          <a:prstGeom prst="triangle">
            <a:avLst/>
          </a:prstGeom>
          <a:gradFill>
            <a:gsLst>
              <a:gs pos="0">
                <a:srgbClr val="009CDE">
                  <a:alpha val="61000"/>
                </a:srgbClr>
              </a:gs>
              <a:gs pos="100000">
                <a:srgbClr val="009CDE">
                  <a:alpha val="16000"/>
                </a:srgb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 descr="f_logo_30x3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36" y="3763313"/>
            <a:ext cx="342900" cy="342900"/>
          </a:xfrm>
          <a:prstGeom prst="rect">
            <a:avLst/>
          </a:prstGeom>
          <a:ln w="6350">
            <a:solidFill>
              <a:schemeClr val="bg1"/>
            </a:solidFill>
          </a:ln>
        </p:spPr>
      </p:pic>
      <p:pic>
        <p:nvPicPr>
          <p:cNvPr id="8" name="Picture 7" descr="twitter-bird-white-on-blue_30x3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36" y="4225149"/>
            <a:ext cx="342900" cy="342900"/>
          </a:xfrm>
          <a:prstGeom prst="rect">
            <a:avLst/>
          </a:prstGeom>
          <a:ln w="6350">
            <a:solidFill>
              <a:schemeClr val="bg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112498" y="3789153"/>
            <a:ext cx="3431952" cy="83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500"/>
              </a:spcBef>
            </a:pPr>
            <a:r>
              <a:rPr lang="en-US" sz="1800" dirty="0" smtClean="0">
                <a:solidFill>
                  <a:srgbClr val="FFFFFF"/>
                </a:solidFill>
              </a:rPr>
              <a:t>www.facebook.com/gtlcenter</a:t>
            </a:r>
          </a:p>
          <a:p>
            <a:pPr>
              <a:spcBef>
                <a:spcPts val="1500"/>
              </a:spcBef>
            </a:pPr>
            <a:r>
              <a:rPr lang="en-US" sz="1800" dirty="0" smtClean="0">
                <a:solidFill>
                  <a:srgbClr val="FFFFFF"/>
                </a:solidFill>
              </a:rPr>
              <a:t>www.twitter.com/gtlcenter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43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9pPr>
    </p:titleStyle>
    <p:bodyStyle>
      <a:lvl1pPr marL="0" indent="0" algn="l" rtl="0" eaLnBrk="0" fontAlgn="base" hangingPunct="0">
        <a:spcBef>
          <a:spcPts val="0"/>
        </a:spcBef>
        <a:spcAft>
          <a:spcPts val="0"/>
        </a:spcAft>
        <a:buClr>
          <a:schemeClr val="tx2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1pPr>
      <a:lvl2pPr marL="457200" indent="0" algn="l" rtl="0" eaLnBrk="0" fontAlgn="base" hangingPunct="0">
        <a:spcBef>
          <a:spcPts val="0"/>
        </a:spcBef>
        <a:spcAft>
          <a:spcPts val="0"/>
        </a:spcAft>
        <a:buClr>
          <a:schemeClr val="tx2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2pPr>
      <a:lvl3pPr marL="914400" indent="0" algn="l" rtl="0" eaLnBrk="0" fontAlgn="base" hangingPunct="0">
        <a:spcBef>
          <a:spcPts val="0"/>
        </a:spcBef>
        <a:spcAft>
          <a:spcPts val="0"/>
        </a:spcAft>
        <a:buClr>
          <a:schemeClr val="tx2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3pPr>
      <a:lvl4pPr marL="1371600" indent="0" algn="l" rtl="0" eaLnBrk="0" fontAlgn="base" hangingPunct="0">
        <a:spcBef>
          <a:spcPts val="0"/>
        </a:spcBef>
        <a:spcAft>
          <a:spcPts val="0"/>
        </a:spcAft>
        <a:buClr>
          <a:schemeClr val="tx2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4pPr>
      <a:lvl5pPr marL="1828800" indent="0" algn="l" rtl="0" eaLnBrk="0" fontAlgn="base" hangingPunct="0">
        <a:spcBef>
          <a:spcPts val="0"/>
        </a:spcBef>
        <a:spcAft>
          <a:spcPts val="0"/>
        </a:spcAft>
        <a:buClr>
          <a:srgbClr val="78A22F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71501" y="1727297"/>
            <a:ext cx="7989632" cy="1477328"/>
          </a:xfrm>
        </p:spPr>
        <p:txBody>
          <a:bodyPr/>
          <a:lstStyle/>
          <a:p>
            <a:r>
              <a:rPr lang="en-US" dirty="0" smtClean="0"/>
              <a:t>Creating Coherence </a:t>
            </a:r>
            <a:br>
              <a:rPr lang="en-US" dirty="0" smtClean="0"/>
            </a:br>
            <a:r>
              <a:rPr lang="en-US" dirty="0" smtClean="0"/>
              <a:t>Work Session: Part 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2013 American Institutes for Research. All rights reserved.</a:t>
            </a:r>
            <a:endParaRPr lang="en-US" dirty="0"/>
          </a:p>
        </p:txBody>
      </p:sp>
      <p:sp>
        <p:nvSpPr>
          <p:cNvPr id="7171" name="Subtitle 2"/>
          <p:cNvSpPr>
            <a:spLocks noGrp="1"/>
          </p:cNvSpPr>
          <p:nvPr>
            <p:ph type="body" sz="quarter" idx="12"/>
          </p:nvPr>
        </p:nvSpPr>
        <p:spPr>
          <a:xfrm>
            <a:off x="620311" y="3030310"/>
            <a:ext cx="8180789" cy="2144177"/>
          </a:xfrm>
        </p:spPr>
        <p:txBody>
          <a:bodyPr/>
          <a:lstStyle/>
          <a:p>
            <a:pPr>
              <a:spcBef>
                <a:spcPts val="1200"/>
              </a:spcBef>
            </a:pPr>
            <a:endParaRPr lang="en-US" sz="1000" dirty="0" smtClean="0"/>
          </a:p>
          <a:p>
            <a:pPr>
              <a:spcBef>
                <a:spcPts val="1200"/>
              </a:spcBef>
            </a:pPr>
            <a:r>
              <a:rPr lang="en-US" sz="3100" dirty="0" smtClean="0"/>
              <a:t>Connecting Teacher Evaluation and </a:t>
            </a:r>
            <a:br>
              <a:rPr lang="en-US" sz="3100" dirty="0" smtClean="0"/>
            </a:br>
            <a:r>
              <a:rPr lang="en-US" sz="3100" dirty="0" smtClean="0"/>
              <a:t>Support Systems to the Common Core</a:t>
            </a:r>
          </a:p>
          <a:p>
            <a:pPr marL="0" lvl="1" indent="0">
              <a:spcBef>
                <a:spcPts val="600"/>
              </a:spcBef>
            </a:pPr>
            <a:r>
              <a:rPr lang="en-US" dirty="0" smtClean="0"/>
              <a:t>[Facilitator Name(s)]</a:t>
            </a:r>
          </a:p>
          <a:p>
            <a:pPr lvl="2">
              <a:spcBef>
                <a:spcPts val="1000"/>
              </a:spcBef>
              <a:spcAft>
                <a:spcPts val="0"/>
              </a:spcAft>
            </a:pPr>
            <a:r>
              <a:rPr lang="en-US" dirty="0" smtClean="0"/>
              <a:t>[Month Year]</a:t>
            </a:r>
          </a:p>
        </p:txBody>
      </p:sp>
    </p:spTree>
    <p:extLst>
      <p:ext uri="{BB962C8B-B14F-4D97-AF65-F5344CB8AC3E}">
        <p14:creationId xmlns:p14="http://schemas.microsoft.com/office/powerpoint/2010/main" val="405543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On the Parking Lot poster, please use self-sticking notes to share the following:</a:t>
            </a:r>
          </a:p>
          <a:p>
            <a:pPr lvl="1"/>
            <a:r>
              <a:rPr lang="en-US" sz="2400" dirty="0" smtClean="0"/>
              <a:t>Your feedback on the session</a:t>
            </a:r>
          </a:p>
          <a:p>
            <a:pPr lvl="1"/>
            <a:r>
              <a:rPr lang="en-US" sz="2400" dirty="0" smtClean="0"/>
              <a:t>Your additional needs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Thank you for participating in this work session!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and Thank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828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74690" y="657969"/>
            <a:ext cx="7299508" cy="2904674"/>
          </a:xfrm>
        </p:spPr>
        <p:txBody>
          <a:bodyPr/>
          <a:lstStyle/>
          <a:p>
            <a:pPr lvl="0"/>
            <a:r>
              <a:rPr lang="en-US" dirty="0"/>
              <a:t>More questions?</a:t>
            </a:r>
          </a:p>
          <a:p>
            <a:pPr lvl="0"/>
            <a:r>
              <a:rPr lang="en-US" dirty="0"/>
              <a:t>Contact the GTL Center!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1000 Thomas Jefferson Street NW</a:t>
            </a:r>
          </a:p>
          <a:p>
            <a:pPr lvl="0"/>
            <a:r>
              <a:rPr lang="en-US" dirty="0" smtClean="0"/>
              <a:t>Washington, DC 20007-3835</a:t>
            </a:r>
          </a:p>
          <a:p>
            <a:pPr lvl="0"/>
            <a:r>
              <a:rPr lang="en-US" dirty="0" smtClean="0"/>
              <a:t>877-322-8700</a:t>
            </a:r>
          </a:p>
          <a:p>
            <a:pPr lvl="0"/>
            <a:r>
              <a:rPr lang="en-US" dirty="0" smtClean="0"/>
              <a:t>gtlcenter@air.org</a:t>
            </a:r>
          </a:p>
          <a:p>
            <a:r>
              <a:rPr lang="en-US" dirty="0" smtClean="0"/>
              <a:t>www.gtlcenter.org  |  www.air.org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/>
              <a:t>11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24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 Coherent Instructional Support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177" y="1797812"/>
            <a:ext cx="2798115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Participants will:</a:t>
            </a:r>
          </a:p>
          <a:p>
            <a:pPr>
              <a:spcBef>
                <a:spcPts val="900"/>
              </a:spcBef>
            </a:pPr>
            <a:r>
              <a:rPr lang="en-US" dirty="0"/>
              <a:t>Build a shared understanding and language for addressing professional learning for the Common </a:t>
            </a:r>
            <a:r>
              <a:rPr lang="en-US" dirty="0" smtClean="0"/>
              <a:t>Core State Standards.</a:t>
            </a:r>
            <a:endParaRPr lang="en-US" dirty="0"/>
          </a:p>
          <a:p>
            <a:pPr lvl="0">
              <a:spcBef>
                <a:spcPts val="900"/>
              </a:spcBef>
            </a:pPr>
            <a:r>
              <a:rPr lang="en-US" dirty="0" smtClean="0"/>
              <a:t>Elucidate </a:t>
            </a:r>
            <a:r>
              <a:rPr lang="en-US" dirty="0"/>
              <a:t>and strengthen the connections between the Common </a:t>
            </a:r>
            <a:r>
              <a:rPr lang="en-US" dirty="0" smtClean="0"/>
              <a:t>Core; </a:t>
            </a:r>
            <a:r>
              <a:rPr lang="en-US" dirty="0"/>
              <a:t>district teacher evaluation </a:t>
            </a:r>
            <a:r>
              <a:rPr lang="en-US" dirty="0" smtClean="0"/>
              <a:t>systems; </a:t>
            </a:r>
            <a:r>
              <a:rPr lang="en-US" dirty="0"/>
              <a:t>and school and district professional development plans, offerings, and </a:t>
            </a:r>
            <a:r>
              <a:rPr lang="en-US" dirty="0" smtClean="0"/>
              <a:t>structures.</a:t>
            </a:r>
            <a:endParaRPr lang="en-US" dirty="0"/>
          </a:p>
          <a:p>
            <a:pPr lvl="0">
              <a:spcBef>
                <a:spcPts val="900"/>
              </a:spcBef>
            </a:pPr>
            <a:r>
              <a:rPr lang="en-US" dirty="0" smtClean="0"/>
              <a:t>Identify </a:t>
            </a:r>
            <a:r>
              <a:rPr lang="en-US" dirty="0"/>
              <a:t>any gaps in support for teachers’ instruction and discuss concrete steps to address those </a:t>
            </a:r>
            <a:r>
              <a:rPr lang="en-US" dirty="0" smtClean="0"/>
              <a:t>gaps.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89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Insights and Priorities Identified from Part 1</a:t>
            </a:r>
          </a:p>
          <a:p>
            <a:pPr>
              <a:spcBef>
                <a:spcPts val="1200"/>
              </a:spcBef>
            </a:pPr>
            <a:r>
              <a:rPr lang="en-US" dirty="0"/>
              <a:t>Activity 6: Finishing the </a:t>
            </a:r>
            <a:r>
              <a:rPr lang="en-US" dirty="0" smtClean="0"/>
              <a:t>Team Systems Review 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Activity 7: Putting It All Together </a:t>
            </a:r>
          </a:p>
          <a:p>
            <a:pPr>
              <a:spcBef>
                <a:spcPts val="1200"/>
              </a:spcBef>
            </a:pPr>
            <a:r>
              <a:rPr lang="en-US" dirty="0"/>
              <a:t>Activity 8: Action Planning and Next Steps </a:t>
            </a:r>
          </a:p>
          <a:p>
            <a:pPr>
              <a:spcBef>
                <a:spcPts val="1200"/>
              </a:spcBef>
            </a:pPr>
            <a:r>
              <a:rPr lang="en-US" dirty="0"/>
              <a:t>Activity 9: Cross-District Critical Friends 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Adjourn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for Part 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18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What did we learn?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Upon further reflection…</a:t>
            </a:r>
          </a:p>
          <a:p>
            <a:pPr lvl="1"/>
            <a:r>
              <a:rPr lang="en-US" sz="2400" dirty="0" smtClean="0"/>
              <a:t>New insights?</a:t>
            </a:r>
          </a:p>
          <a:p>
            <a:pPr lvl="1"/>
            <a:r>
              <a:rPr lang="en-US" sz="2400" dirty="0" smtClean="0"/>
              <a:t>New questions?</a:t>
            </a:r>
          </a:p>
          <a:p>
            <a:pPr lvl="1"/>
            <a:r>
              <a:rPr lang="en-US" sz="2400" dirty="0" smtClean="0"/>
              <a:t>New concerns?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Insights From Part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5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 smtClean="0"/>
              <a:t>Work in teams to complete the Systems Review (which you started in Part 1 of this work session).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For each Core Instructional Practice, complete </a:t>
            </a:r>
            <a:r>
              <a:rPr lang="en-US" sz="2800" dirty="0"/>
              <a:t>S</a:t>
            </a:r>
            <a:r>
              <a:rPr lang="en-US" sz="2800" dirty="0" smtClean="0"/>
              <a:t>teps 1–4 (listed on pages 3–4 of the </a:t>
            </a:r>
            <a:r>
              <a:rPr lang="en-US" sz="2800" i="1" dirty="0" smtClean="0"/>
              <a:t>Creating Coherence Workbook</a:t>
            </a:r>
            <a:r>
              <a:rPr lang="en-US" sz="2800" dirty="0" smtClean="0"/>
              <a:t>).</a:t>
            </a:r>
          </a:p>
          <a:p>
            <a:pPr marL="0" indent="0">
              <a:buNone/>
            </a:pPr>
            <a:endParaRPr lang="en-US" sz="1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7388" y="101600"/>
            <a:ext cx="8240712" cy="1507082"/>
          </a:xfrm>
        </p:spPr>
        <p:txBody>
          <a:bodyPr>
            <a:noAutofit/>
          </a:bodyPr>
          <a:lstStyle/>
          <a:p>
            <a:r>
              <a:rPr lang="en-US" dirty="0" smtClean="0"/>
              <a:t>Activity 6: Team Systems Review (Continued)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Answer the questions on page 29 of the </a:t>
            </a:r>
            <a:r>
              <a:rPr lang="en-US" sz="2800" i="1" dirty="0" smtClean="0"/>
              <a:t>Creating Coherence Workbook</a:t>
            </a:r>
            <a:r>
              <a:rPr lang="en-US" sz="28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Work in individual teams or as a whole group.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7: Putting It All Together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15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Answer the guiding questions on page 30 of the </a:t>
            </a:r>
            <a:r>
              <a:rPr lang="en-US" sz="2800" i="1" dirty="0" smtClean="0"/>
              <a:t>Creating Coherence Workbook</a:t>
            </a:r>
            <a:r>
              <a:rPr lang="en-US" sz="28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Fill in the next steps on page 31.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Write down any additional thoughts on page 31.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8: Action Planning and </a:t>
            </a:r>
            <a:br>
              <a:rPr lang="en-US" dirty="0" smtClean="0"/>
            </a:br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368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Pair up with another district.</a:t>
            </a:r>
          </a:p>
          <a:p>
            <a:r>
              <a:rPr lang="en-US" sz="2800" dirty="0" smtClean="0"/>
              <a:t>Follow this process:</a:t>
            </a:r>
          </a:p>
          <a:p>
            <a:pPr lvl="1"/>
            <a:r>
              <a:rPr lang="en-US" sz="2400" dirty="0"/>
              <a:t>District A presents an identified challenge and a proposed </a:t>
            </a:r>
            <a:r>
              <a:rPr lang="en-US" sz="2400" dirty="0" smtClean="0"/>
              <a:t>solution. </a:t>
            </a:r>
            <a:r>
              <a:rPr lang="en-US" sz="2400" dirty="0"/>
              <a:t>(5 minutes)</a:t>
            </a:r>
          </a:p>
          <a:p>
            <a:pPr lvl="1"/>
            <a:r>
              <a:rPr lang="en-US" sz="2400" dirty="0"/>
              <a:t>District B provides feedback to </a:t>
            </a:r>
            <a:r>
              <a:rPr lang="en-US" sz="2400" dirty="0" smtClean="0"/>
              <a:t>District A. </a:t>
            </a:r>
            <a:r>
              <a:rPr lang="en-US" sz="2400" dirty="0"/>
              <a:t>(5 minutes)</a:t>
            </a:r>
          </a:p>
          <a:p>
            <a:pPr lvl="1"/>
            <a:r>
              <a:rPr lang="en-US" sz="2400" dirty="0"/>
              <a:t>District B presents an identified challenge and </a:t>
            </a:r>
            <a:r>
              <a:rPr lang="en-US" sz="2400" dirty="0" smtClean="0"/>
              <a:t>a </a:t>
            </a:r>
            <a:r>
              <a:rPr lang="en-US" sz="2400" dirty="0"/>
              <a:t>proposed </a:t>
            </a:r>
            <a:r>
              <a:rPr lang="en-US" sz="2400" dirty="0" smtClean="0"/>
              <a:t>solution. </a:t>
            </a:r>
            <a:r>
              <a:rPr lang="en-US" sz="2400" dirty="0"/>
              <a:t>(5 minutes)</a:t>
            </a:r>
          </a:p>
          <a:p>
            <a:pPr lvl="1"/>
            <a:r>
              <a:rPr lang="en-US" sz="2400" dirty="0"/>
              <a:t>District A provides feedback to </a:t>
            </a:r>
            <a:r>
              <a:rPr lang="en-US" sz="2400" dirty="0" smtClean="0"/>
              <a:t>District B. </a:t>
            </a:r>
            <a:r>
              <a:rPr lang="en-US" sz="2400" dirty="0"/>
              <a:t>(5 minutes)</a:t>
            </a: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9: Cross-District Critical Friends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13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TL_PowerPoint_Template_w-graphics_4-30-13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AIR 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vider Master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AIR 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asic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AIR 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ge Graphic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AIR 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raphic Options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AIR 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tact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AIR 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Contact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AIR 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Levels_x0020_of_x0020_Editing xmlns="14d4bb86-ec47-4627-a320-4b47e1cc18b4">
      <Value>GTL (Great Teachers and Leaders)</Value>
      <Value>Template</Value>
      <Value>Microsoft PowerPoint</Value>
      <Value>Presentation</Value>
      <Value>EDU (Education)</Value>
    </Levels_x0020_of_x0020_Editing>
    <_dlc_DocId xmlns="1709d302-aa1c-49f7-a43d-f13e34b813dc">MA5PA5REYDV2-446-593</_dlc_DocId>
    <_dlc_DocIdUrl xmlns="1709d302-aa1c-49f7-a43d-f13e34b813dc">
      <Url>http://airportal.air.org/Programs/Education/_layouts/DocIdRedir.aspx?ID=MA5PA5REYDV2-446-593</Url>
      <Description>MA5PA5REYDV2-446-593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4BC2338ED5094EB1BE965D1865C76E" ma:contentTypeVersion="4" ma:contentTypeDescription="Create a new document." ma:contentTypeScope="" ma:versionID="17f6c684121bba9d15db0f73bd27a185">
  <xsd:schema xmlns:xsd="http://www.w3.org/2001/XMLSchema" xmlns:xs="http://www.w3.org/2001/XMLSchema" xmlns:p="http://schemas.microsoft.com/office/2006/metadata/properties" xmlns:ns2="14d4bb86-ec47-4627-a320-4b47e1cc18b4" xmlns:ns3="1709d302-aa1c-49f7-a43d-f13e34b813dc" targetNamespace="http://schemas.microsoft.com/office/2006/metadata/properties" ma:root="true" ma:fieldsID="09217e8320408434f970adad44724885" ns2:_="" ns3:_="">
    <xsd:import namespace="14d4bb86-ec47-4627-a320-4b47e1cc18b4"/>
    <xsd:import namespace="1709d302-aa1c-49f7-a43d-f13e34b813dc"/>
    <xsd:element name="properties">
      <xsd:complexType>
        <xsd:sequence>
          <xsd:element name="documentManagement">
            <xsd:complexType>
              <xsd:all>
                <xsd:element ref="ns2:Levels_x0020_of_x0020_Editing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d4bb86-ec47-4627-a320-4b47e1cc18b4" elementFormDefault="qualified">
    <xsd:import namespace="http://schemas.microsoft.com/office/2006/documentManagement/types"/>
    <xsd:import namespace="http://schemas.microsoft.com/office/infopath/2007/PartnerControls"/>
    <xsd:element name="Levels_x0020_of_x0020_Editing" ma:index="8" nillable="true" ma:displayName="Categories" ma:internalName="Levels_x0020_of_x0020_Editing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___________"/>
                    <xsd:enumeration value="CENTER / CONTRACT / SERVICE LINE / Area of Expertise"/>
                    <xsd:enumeration value="CCR (College &amp; Career Readiness)"/>
                    <xsd:enumeration value="CCRS (College &amp; Career Readiness and Success)"/>
                    <xsd:enumeration value="California Collaborative on District Reform"/>
                    <xsd:enumeration value="DSI (District and School Improvement)"/>
                    <xsd:enumeration value="ELL (English Language Learners)"/>
                    <xsd:enumeration value="ETM (Educator Talent Management)"/>
                    <xsd:enumeration value="GBG (Good Behavior Game)"/>
                    <xsd:enumeration value="GLCC (Great Lakes Comprehensive Center)"/>
                    <xsd:enumeration value="GTL (Great Teachers and Leaders)"/>
                    <xsd:enumeration value="ISS (Invest for Student Success)"/>
                    <xsd:enumeration value="MPDS (Math Professional Development Study)"/>
                    <xsd:enumeration value="MWCC (Midwest Comprehensive Center)"/>
                    <xsd:enumeration value="NCII (National Center on Intensive Intervention)"/>
                    <xsd:enumeration value="NCRTI (National Center on Response to Intervention)"/>
                    <xsd:enumeration value="NCSRC (National Charter School Resource Center)"/>
                    <xsd:enumeration value="PMA (Performance Management Advantage)"/>
                    <xsd:enumeration value="REL (Regional Education Laboratories)"/>
                    <xsd:enumeration value="QSL-ID (Quality School Leadership)"/>
                    <xsd:enumeration value="School Turnaround and Transformation"/>
                    <xsd:enumeration value="SLEC (State and Local Evaluation Center)"/>
                    <xsd:enumeration value="TLES (Teacher and Leader Evaluation Systems)"/>
                    <xsd:enumeration value="VAMS (Value-Added Measurement Services)"/>
                    <xsd:enumeration value="___________"/>
                    <xsd:enumeration value="BRANDING TOOLS"/>
                    <xsd:enumeration value="Education Program Branding Guidelines"/>
                    <xsd:enumeration value="___________"/>
                    <xsd:enumeration value="CATEGORY"/>
                    <xsd:enumeration value="Area of Expertise"/>
                    <xsd:enumeration value="Center"/>
                    <xsd:enumeration value="Contract"/>
                    <xsd:enumeration value="Service Line"/>
                    <xsd:enumeration value="___________"/>
                    <xsd:enumeration value="DOCUMENT NEED"/>
                    <xsd:enumeration value="Reference"/>
                    <xsd:enumeration value="Sample"/>
                    <xsd:enumeration value="Template"/>
                    <xsd:enumeration value="___________"/>
                    <xsd:enumeration value="DOCUMENT TYPE"/>
                    <xsd:enumeration value="Adobe Illustrator"/>
                    <xsd:enumeration value="Adobe InDesign"/>
                    <xsd:enumeration value="Adobe Photoshop"/>
                    <xsd:enumeration value="Microsoft Excel"/>
                    <xsd:enumeration value="Microsoft Outlook"/>
                    <xsd:enumeration value="Microsoft PowerPoint"/>
                    <xsd:enumeration value="Microsoft Word"/>
                    <xsd:enumeration value="PDF"/>
                    <xsd:enumeration value="___________"/>
                    <xsd:enumeration value="DOCUMENT USE"/>
                    <xsd:enumeration value="About AIR"/>
                    <xsd:enumeration value="Agenda"/>
                    <xsd:enumeration value="Agenda, Preliminary"/>
                    <xsd:enumeration value="Bios"/>
                    <xsd:enumeration value="Brochure"/>
                    <xsd:enumeration value="Business Cards"/>
                    <xsd:enumeration value="Case Study"/>
                    <xsd:enumeration value="E-mail Signature"/>
                    <xsd:enumeration value="E-mail Template"/>
                    <xsd:enumeration value="Fact Sheet"/>
                    <xsd:enumeration value="Focus On"/>
                    <xsd:enumeration value="Handout, Landscape"/>
                    <xsd:enumeration value="Handout, Portrait"/>
                    <xsd:enumeration value="Letterhead"/>
                    <xsd:enumeration value="Misc."/>
                    <xsd:enumeration value="Newsletter"/>
                    <xsd:enumeration value="Note Cards and Envelopes"/>
                    <xsd:enumeration value="Note Pad"/>
                    <xsd:enumeration value="One-Pager"/>
                    <xsd:enumeration value="Overview"/>
                    <xsd:enumeration value="Participant List"/>
                    <xsd:enumeration value="Pocket Folder"/>
                    <xsd:enumeration value="Pocket Guide"/>
                    <xsd:enumeration value="Presentation"/>
                    <xsd:enumeration value="Report"/>
                    <xsd:enumeration value="Résumés"/>
                    <xsd:enumeration value="Taglines"/>
                    <xsd:enumeration value="___________"/>
                    <xsd:enumeration value="HANDY DOCUMENTS"/>
                    <xsd:enumeration value="AIR Education Program Branding Guidelines"/>
                    <xsd:enumeration value="AIR Education Program Marketing Collateral"/>
                    <xsd:enumeration value="Capabilities Statement"/>
                    <xsd:enumeration value="Capacity Statements"/>
                    <xsd:enumeration value="Editing Levels"/>
                    <xsd:enumeration value="Estimation"/>
                    <xsd:enumeration value="Online Tools Expanded Description"/>
                    <xsd:enumeration value="Org Chart"/>
                    <xsd:enumeration value="Photo Contact Sheets"/>
                    <xsd:enumeration value="___________"/>
                    <xsd:enumeration value="MISCELLANEOUS"/>
                    <xsd:enumeration value="Branding / Marketing Services"/>
                    <xsd:enumeration value="Education Publication Services"/>
                    <xsd:enumeration value="Overview"/>
                    <xsd:enumeration value="Timetable"/>
                    <xsd:enumeration value="Workflow"/>
                    <xsd:enumeration value="___________"/>
                    <xsd:enumeration value="ONLINE TOOLS"/>
                    <xsd:enumeration value="Estimation Tools"/>
                    <xsd:enumeration value="Expanded Descriptions"/>
                    <xsd:enumeration value="Portfolio Toolbox"/>
                    <xsd:enumeration value="Photo Contact Lists"/>
                    <xsd:enumeration value="___________"/>
                    <xsd:enumeration value="PORTFOLIO"/>
                    <xsd:enumeration value="Director's Portfolio"/>
                    <xsd:enumeration value="EPRTA"/>
                    <xsd:enumeration value="Learning Supports"/>
                    <xsd:enumeration value="Research and Statistics"/>
                    <xsd:enumeration value="System Supports"/>
                    <xsd:enumeration value="___________"/>
                    <xsd:enumeration value="PROGRAM"/>
                    <xsd:enumeration value="AIR Corporate"/>
                    <xsd:enumeration value="ALD (Alder)"/>
                    <xsd:enumeration value="AST (Assessment)"/>
                    <xsd:enumeration value="EDU (Education)"/>
                    <xsd:enumeration value="HTH (Health)"/>
                    <xsd:enumeration value="HSD (Human And Social Development)"/>
                    <xsd:enumeration value="IDER (International)"/>
                    <xsd:enumeration value="WFO (Workforce)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09d302-aa1c-49f7-a43d-f13e34b813dc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C08465-5AED-4BEA-BF17-D6E5AE7AC13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09652C8-D67B-4FF3-B7BB-E3551F138D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78DE03-1B1E-4BB3-BFB8-1FE8E8D90566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  <ds:schemaRef ds:uri="14d4bb86-ec47-4627-a320-4b47e1cc18b4"/>
    <ds:schemaRef ds:uri="http://purl.org/dc/dcmitype/"/>
    <ds:schemaRef ds:uri="http://purl.org/dc/terms/"/>
    <ds:schemaRef ds:uri="http://schemas.openxmlformats.org/package/2006/metadata/core-properties"/>
    <ds:schemaRef ds:uri="1709d302-aa1c-49f7-a43d-f13e34b813dc"/>
  </ds:schemaRefs>
</ds:datastoreItem>
</file>

<file path=customXml/itemProps4.xml><?xml version="1.0" encoding="utf-8"?>
<ds:datastoreItem xmlns:ds="http://schemas.openxmlformats.org/officeDocument/2006/customXml" ds:itemID="{9EA49CB2-89AB-4E61-9C45-2F584B405A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d4bb86-ec47-4627-a320-4b47e1cc18b4"/>
    <ds:schemaRef ds:uri="1709d302-aa1c-49f7-a43d-f13e34b813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9255</TotalTime>
  <Words>559</Words>
  <Application>Microsoft Office PowerPoint</Application>
  <PresentationFormat>On-screen Show (4:3)</PresentationFormat>
  <Paragraphs>89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GTL_PowerPoint_Template_w-graphics_4-30-13</vt:lpstr>
      <vt:lpstr>Divider Master</vt:lpstr>
      <vt:lpstr>Basic</vt:lpstr>
      <vt:lpstr>Large Graphic</vt:lpstr>
      <vt:lpstr>Graphic Options</vt:lpstr>
      <vt:lpstr>Contact</vt:lpstr>
      <vt:lpstr>1_Contact</vt:lpstr>
      <vt:lpstr>Creating Coherence  Work Session: Part 2</vt:lpstr>
      <vt:lpstr>Toward Coherent Instructional Support </vt:lpstr>
      <vt:lpstr>Outcomes</vt:lpstr>
      <vt:lpstr>Agenda for Part 2</vt:lpstr>
      <vt:lpstr>Insights From Part 1</vt:lpstr>
      <vt:lpstr>Activity 6: Team Systems Review (Continued)</vt:lpstr>
      <vt:lpstr>Activity 7: Putting It All Together </vt:lpstr>
      <vt:lpstr>Activity 8: Action Planning and  Next Steps</vt:lpstr>
      <vt:lpstr>Activity 9: Cross-District Critical Friends</vt:lpstr>
      <vt:lpstr>Feedback and Thank You</vt:lpstr>
      <vt:lpstr>PowerPoint Presentation</vt:lpstr>
    </vt:vector>
  </TitlesOfParts>
  <Company>American Institutes for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for Using This Template</dc:title>
  <dc:creator>Linda Pady</dc:creator>
  <cp:lastModifiedBy>janet R gahala</cp:lastModifiedBy>
  <cp:revision>274</cp:revision>
  <cp:lastPrinted>2013-10-24T01:03:36Z</cp:lastPrinted>
  <dcterms:created xsi:type="dcterms:W3CDTF">2013-04-30T14:28:12Z</dcterms:created>
  <dcterms:modified xsi:type="dcterms:W3CDTF">2013-10-29T14:47:24Z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0x010100C94BC2338ED5094EB1BE965D1865C76E</vt:lpwstr>
  </property>
  <property fmtid="{D5CDD505-2E9C-101B-9397-08002B2CF9AE}" pid="3" name="_dlc_DocIdItemGuid">
    <vt:lpwstr>ff09f511-a748-415d-a017-af68eb9f4fb0</vt:lpwstr>
  </property>
  <property fmtid="{D5CDD505-2E9C-101B-9397-08002B2CF9AE}" pid="4" name="Order">
    <vt:r8>59300</vt:r8>
  </property>
</Properties>
</file>