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61" r:id="rId12"/>
    <p:sldMasterId id="2147484364" r:id="rId13"/>
    <p:sldMasterId id="2147484369" r:id="rId14"/>
    <p:sldMasterId id="2147484372" r:id="rId15"/>
    <p:sldMasterId id="2147484379" r:id="rId16"/>
    <p:sldMasterId id="2147484381" r:id="rId17"/>
    <p:sldMasterId id="2147484383" r:id="rId18"/>
  </p:sldMasterIdLst>
  <p:notesMasterIdLst>
    <p:notesMasterId r:id="rId62"/>
  </p:notesMasterIdLst>
  <p:handoutMasterIdLst>
    <p:handoutMasterId r:id="rId63"/>
  </p:handoutMasterIdLst>
  <p:sldIdLst>
    <p:sldId id="424" r:id="rId19"/>
    <p:sldId id="413" r:id="rId20"/>
    <p:sldId id="473" r:id="rId21"/>
    <p:sldId id="546" r:id="rId22"/>
    <p:sldId id="488" r:id="rId23"/>
    <p:sldId id="548" r:id="rId24"/>
    <p:sldId id="549" r:id="rId25"/>
    <p:sldId id="561" r:id="rId26"/>
    <p:sldId id="615" r:id="rId27"/>
    <p:sldId id="602" r:id="rId28"/>
    <p:sldId id="609" r:id="rId29"/>
    <p:sldId id="606" r:id="rId30"/>
    <p:sldId id="610" r:id="rId31"/>
    <p:sldId id="637" r:id="rId32"/>
    <p:sldId id="639" r:id="rId33"/>
    <p:sldId id="603" r:id="rId34"/>
    <p:sldId id="640" r:id="rId35"/>
    <p:sldId id="596" r:id="rId36"/>
    <p:sldId id="608" r:id="rId37"/>
    <p:sldId id="611" r:id="rId38"/>
    <p:sldId id="613" r:id="rId39"/>
    <p:sldId id="612" r:id="rId40"/>
    <p:sldId id="599" r:id="rId41"/>
    <p:sldId id="638" r:id="rId42"/>
    <p:sldId id="624" r:id="rId43"/>
    <p:sldId id="626" r:id="rId44"/>
    <p:sldId id="632" r:id="rId45"/>
    <p:sldId id="595" r:id="rId46"/>
    <p:sldId id="579" r:id="rId47"/>
    <p:sldId id="630" r:id="rId48"/>
    <p:sldId id="631" r:id="rId49"/>
    <p:sldId id="633" r:id="rId50"/>
    <p:sldId id="634" r:id="rId51"/>
    <p:sldId id="635" r:id="rId52"/>
    <p:sldId id="636" r:id="rId53"/>
    <p:sldId id="644" r:id="rId54"/>
    <p:sldId id="645" r:id="rId55"/>
    <p:sldId id="646" r:id="rId56"/>
    <p:sldId id="642" r:id="rId57"/>
    <p:sldId id="643" r:id="rId58"/>
    <p:sldId id="647" r:id="rId59"/>
    <p:sldId id="566" r:id="rId60"/>
    <p:sldId id="567" r:id="rId61"/>
  </p:sldIdLst>
  <p:sldSz cx="9144000" cy="6858000" type="screen4x3"/>
  <p:notesSz cx="7010400" cy="9296400"/>
  <p:custDataLst>
    <p:tags r:id="rId64"/>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4183" userDrawn="1">
          <p15:clr>
            <a:srgbClr val="A4A3A4"/>
          </p15:clr>
        </p15:guide>
        <p15:guide id="3" orient="horz" pos="3602" userDrawn="1">
          <p15:clr>
            <a:srgbClr val="A4A3A4"/>
          </p15:clr>
        </p15:guide>
        <p15:guide id="4" orient="horz" pos="1010">
          <p15:clr>
            <a:srgbClr val="A4A3A4"/>
          </p15:clr>
        </p15:guide>
        <p15:guide id="5" orient="horz" pos="1154">
          <p15:clr>
            <a:srgbClr val="A4A3A4"/>
          </p15:clr>
        </p15:guide>
        <p15:guide id="6" orient="horz" pos="696" userDrawn="1">
          <p15:clr>
            <a:srgbClr val="A4A3A4"/>
          </p15:clr>
        </p15:guide>
        <p15:guide id="7" orient="horz" pos="88">
          <p15:clr>
            <a:srgbClr val="A4A3A4"/>
          </p15:clr>
        </p15:guide>
        <p15:guide id="8" pos="5496" userDrawn="1">
          <p15:clr>
            <a:srgbClr val="A4A3A4"/>
          </p15:clr>
        </p15:guide>
        <p15:guide id="10" pos="561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Hayes" initials="LH" lastIdx="10" clrIdx="0">
    <p:extLst/>
  </p:cmAuthor>
  <p:cmAuthor id="2" name="Lindsey Hayes" initials="LH [2]" lastIdx="1" clrIdx="1">
    <p:extLst/>
  </p:cmAuthor>
  <p:cmAuthor id="3" name="Lindsey Hayes" initials="LH [3]" lastIdx="1" clrIdx="2">
    <p:extLst/>
  </p:cmAuthor>
  <p:cmAuthor id="4" name="Lindsey Hayes" initials="LH [4]" lastIdx="1" clrIdx="3">
    <p:extLst/>
  </p:cmAuthor>
  <p:cmAuthor id="5" name="Lindsey Hayes" initials="LH [5]" lastIdx="1" clrIdx="4">
    <p:extLst/>
  </p:cmAuthor>
  <p:cmAuthor id="6" name="Lindsey Hayes" initials="LH [6]" lastIdx="1" clrIdx="5">
    <p:extLst/>
  </p:cmAuthor>
  <p:cmAuthor id="7" name="Lindsey Hayes" initials="LH [7]" lastIdx="1" clrIdx="6">
    <p:extLst/>
  </p:cmAuthor>
  <p:cmAuthor id="8" name="Lindsey Hayes" initials="LH [8]" lastIdx="1" clrIdx="7">
    <p:extLst/>
  </p:cmAuthor>
  <p:cmAuthor id="9" name="Lindsey Hayes" initials="LH [9]" lastIdx="1" clrIdx="8">
    <p:extLst/>
  </p:cmAuthor>
  <p:cmAuthor id="10" name="Lisa Lachlan" initials="" lastIdx="8" clrIdx="9"/>
  <p:cmAuthor id="11" name="Microsoft Office User" initials="Office" lastIdx="1" clrIdx="10">
    <p:extLst/>
  </p:cmAuthor>
  <p:cmAuthor id="12" name="Microsoft Office User" initials="Office [2]" lastIdx="1" clrIdx="11">
    <p:extLst/>
  </p:cmAuthor>
  <p:cmAuthor id="13" name="Microsoft Office User" initials="Office [3]" lastIdx="1" clrIdx="12">
    <p:extLst/>
  </p:cmAuthor>
  <p:cmAuthor id="14" name="Morton, David" initials="MD" lastIdx="5" clrIdx="13">
    <p:extLst>
      <p:ext uri="{19B8F6BF-5375-455C-9EA6-DF929625EA0E}">
        <p15:presenceInfo xmlns:p15="http://schemas.microsoft.com/office/powerpoint/2012/main" userId="S-1-5-21-1472932569-214068005-926709054-41084" providerId="AD"/>
      </p:ext>
    </p:extLst>
  </p:cmAuthor>
  <p:cmAuthor id="15" name="Lachlan, Lisa" initials="LL" lastIdx="20" clrIdx="14">
    <p:extLst>
      <p:ext uri="{19B8F6BF-5375-455C-9EA6-DF929625EA0E}">
        <p15:presenceInfo xmlns:p15="http://schemas.microsoft.com/office/powerpoint/2012/main" userId="ce65b7b9-79b6-4ad4-94d9-c07626baa1d9" providerId="Windows Live"/>
      </p:ext>
    </p:extLst>
  </p:cmAuthor>
  <p:cmAuthor id="16" name="Cushing, Ellen" initials="CE" lastIdx="2" clrIdx="15">
    <p:extLst>
      <p:ext uri="{19B8F6BF-5375-455C-9EA6-DF929625EA0E}">
        <p15:presenceInfo xmlns:p15="http://schemas.microsoft.com/office/powerpoint/2012/main" userId="S-1-5-21-1472932569-214068005-926709054-44312" providerId="AD"/>
      </p:ext>
    </p:extLst>
  </p:cmAuthor>
  <p:cmAuthor id="17" name="Hammond, Sondra" initials="HS" lastIdx="2" clrIdx="16">
    <p:extLst>
      <p:ext uri="{19B8F6BF-5375-455C-9EA6-DF929625EA0E}">
        <p15:presenceInfo xmlns:p15="http://schemas.microsoft.com/office/powerpoint/2012/main" userId="S-1-5-21-1472932569-214068005-926709054-58603" providerId="AD"/>
      </p:ext>
    </p:extLst>
  </p:cmAuthor>
  <p:cmAuthor id="18" name="Emma Ruckley" initials="ER" lastIdx="8" clrIdx="17">
    <p:extLst>
      <p:ext uri="{19B8F6BF-5375-455C-9EA6-DF929625EA0E}">
        <p15:presenceInfo xmlns:p15="http://schemas.microsoft.com/office/powerpoint/2012/main" userId="Emma Ruckley" providerId="None"/>
      </p:ext>
    </p:extLst>
  </p:cmAuthor>
  <p:cmAuthor id="19" name="Esra, Phil" initials="EP" lastIdx="3" clrIdx="18">
    <p:extLst>
      <p:ext uri="{19B8F6BF-5375-455C-9EA6-DF929625EA0E}">
        <p15:presenceInfo xmlns:p15="http://schemas.microsoft.com/office/powerpoint/2012/main" userId="S-1-5-21-1472932569-214068005-926709054-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7207" autoAdjust="0"/>
  </p:normalViewPr>
  <p:slideViewPr>
    <p:cSldViewPr snapToGrid="0">
      <p:cViewPr varScale="1">
        <p:scale>
          <a:sx n="50" d="100"/>
          <a:sy n="50" d="100"/>
        </p:scale>
        <p:origin x="66" y="78"/>
      </p:cViewPr>
      <p:guideLst>
        <p:guide orient="horz" pos="568"/>
        <p:guide orient="horz" pos="4183"/>
        <p:guide orient="horz" pos="3602"/>
        <p:guide orient="horz" pos="1010"/>
        <p:guide orient="horz" pos="1154"/>
        <p:guide orient="horz" pos="696"/>
        <p:guide orient="horz" pos="88"/>
        <p:guide pos="5496"/>
        <p:guide pos="5614"/>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0" y="4416429"/>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tlcenter.org/sites/default/files/Implementation_Planning_Tool.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All materials within the GTL Mentoring and Induction Toolkit 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95710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first section of the module will focus on strategies for articulating stage of readiness and stakeholder responsibilities within mentoring and induction program evaluation plans.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40719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Stage of readiness and stakeholder responsibilities are the first two factors that influence mentoring and induction program evaluation plans. Different teams may be at different stages of readiness when developing an initial program evaluation plan. For example, some teams might develop their initial program evaluation plan at the same time that they are developing initial policies, procedures, and resources to guide the launch of their mentoring and induction program. Other teams might develop their program evaluation plan after they have successfully launched and implemented their program for a period of time. It’s never too late to consider developing a mentoring and induction program evaluation plan, but readiness can and should be an important factor in how teams approach the development of their plan. Depending on the stage of readiness, teams may need to involve different stakeholders in the process of identifying, collecting, and analyzing program evaluation data. These stakeholders will need to have clearly defined roles and responsibilities within the program evaluation plan.</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89576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solidFill>
                  <a:schemeClr val="bg1"/>
                </a:solidFill>
              </a:rPr>
              <a:t>This slide describes the six stages of readiness from a synthesis of implementation science research conducted by Fixen, </a:t>
            </a:r>
            <a:r>
              <a:rPr lang="en-US" sz="1200" kern="1200" dirty="0">
                <a:solidFill>
                  <a:schemeClr val="tx1"/>
                </a:solidFill>
                <a:effectLst/>
                <a:latin typeface="ITC Franklin Gothic Std Bk Cd"/>
                <a:ea typeface="ＭＳ Ｐゴシック" pitchFamily="-48" charset="-128"/>
                <a:cs typeface="ＭＳ Ｐゴシック"/>
              </a:rPr>
              <a:t>Naoom, Blase, Friedman, &amp; Wallace (2005). The six stages of readiness are exploration and adoption, program installation, initial implementation, full operation, innovation, and sustainability. </a:t>
            </a:r>
            <a:r>
              <a:rPr lang="en-US" sz="1200" i="1" kern="1200" dirty="0">
                <a:solidFill>
                  <a:schemeClr val="tx1"/>
                </a:solidFill>
                <a:effectLst/>
                <a:latin typeface="ITC Franklin Gothic Std Bk Cd"/>
                <a:ea typeface="ＭＳ Ｐゴシック" pitchFamily="-48" charset="-128"/>
                <a:cs typeface="ＭＳ Ｐゴシック"/>
              </a:rPr>
              <a:t>Read the definitions of the stages on the slide.</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32026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This slide list some example activities that teams might undertake when considering program evaluation efforts based on their stage of readiness. </a:t>
            </a:r>
            <a:r>
              <a:rPr lang="en-US" sz="1200" i="1" kern="1200" dirty="0">
                <a:solidFill>
                  <a:schemeClr val="tx1"/>
                </a:solidFill>
                <a:effectLst/>
                <a:latin typeface="ITC Franklin Gothic Std Bk Cd"/>
                <a:ea typeface="ＭＳ Ｐゴシック" pitchFamily="-48" charset="-128"/>
                <a:cs typeface="ＭＳ Ｐゴシック"/>
              </a:rPr>
              <a:t>Read the example activities on the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84269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GTL Center has an Implementation Assessment that can help teams reflect on their stage of readiness. The tool can be accessed in Appendix C-1 of the GTL’s Center’s Implementation Planning Tool.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ITC Franklin Gothic Std Bk Cd"/>
              <a:ea typeface="ＭＳ Ｐゴシック" pitchFamily="-48" charset="-128"/>
              <a:cs typeface="ＭＳ Ｐゴシック"/>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ITC Franklin Gothic Std Bk Cd"/>
                <a:ea typeface="ＭＳ Ｐゴシック" pitchFamily="-48" charset="-128"/>
                <a:cs typeface="ＭＳ Ｐゴシック"/>
                <a:hlinkClick r:id="rId3"/>
              </a:rPr>
              <a:t>https://gtlcenter.org/sites/default/files/Implementation_Planning_Tool.pdf</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25367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 questions on the slide as a team.</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89633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Stakeholder responsibilities are another important factor that influence mentoring and induction program evaluation plans. This slide lists example stakeholder responsibilities for state-level stakeholders and district-level stakeholders when establishing mentoring and induction program evaluation plans.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kern="1200" dirty="0">
                <a:solidFill>
                  <a:schemeClr val="tx1"/>
                </a:solidFill>
                <a:effectLst/>
                <a:latin typeface="ITC Franklin Gothic Std Bk Cd"/>
                <a:ea typeface="ＭＳ Ｐゴシック" pitchFamily="-48" charset="-128"/>
                <a:cs typeface="ＭＳ Ｐゴシック"/>
              </a:rPr>
              <a:t>Team discussion question: What are other stakeholder responsibilities your team should consider including in your mentoring and induction program evaluation plan?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54269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 questions on the slide as a team.</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36793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next section of the module will focus on defining a vision statement with an accompanying theory of change. </a:t>
            </a:r>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21207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32526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7593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Strong theory of change statements can do the following (Mayne, 2018):</a:t>
            </a:r>
          </a:p>
          <a:p>
            <a:endParaRPr lang="en-US" sz="1200" i="1"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Show the big picture</a:t>
            </a:r>
            <a:r>
              <a:rPr lang="en-US" sz="1200" kern="1200" dirty="0">
                <a:solidFill>
                  <a:schemeClr val="tx1"/>
                </a:solidFill>
                <a:effectLst/>
                <a:latin typeface="ITC Franklin Gothic Std Bk Cd"/>
                <a:ea typeface="ＭＳ Ｐゴシック" pitchFamily="-48" charset="-128"/>
                <a:cs typeface="ＭＳ Ｐゴシック"/>
              </a:rPr>
              <a:t>: A theory of change provides a visual model of how the program is expected to work.</a:t>
            </a: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Show detail on the pathways to impact</a:t>
            </a:r>
            <a:r>
              <a:rPr lang="en-US" sz="1200" kern="1200" dirty="0">
                <a:solidFill>
                  <a:schemeClr val="tx1"/>
                </a:solidFill>
                <a:effectLst/>
                <a:latin typeface="ITC Franklin Gothic Std Bk Cd"/>
                <a:ea typeface="ＭＳ Ｐゴシック" pitchFamily="-48" charset="-128"/>
                <a:cs typeface="ＭＳ Ｐゴシック"/>
              </a:rPr>
              <a:t>: More than the big picture is needed for successful program implementation. Specific components of the project can be modeled in a theory of change and used for detailed analysis during the program evaluation phase.</a:t>
            </a: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Strengthen design</a:t>
            </a:r>
            <a:r>
              <a:rPr lang="en-US" sz="1200" kern="1200" dirty="0">
                <a:solidFill>
                  <a:schemeClr val="tx1"/>
                </a:solidFill>
                <a:effectLst/>
                <a:latin typeface="ITC Franklin Gothic Std Bk Cd"/>
                <a:ea typeface="ＭＳ Ｐゴシック" pitchFamily="-48" charset="-128"/>
                <a:cs typeface="ＭＳ Ｐゴシック"/>
              </a:rPr>
              <a:t>: A theory of change can help team identify inconsistencies or weaknesses in the design and implementation of the program.</a:t>
            </a: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Assist with planning</a:t>
            </a:r>
            <a:r>
              <a:rPr lang="en-US" sz="1200" kern="1200" dirty="0">
                <a:solidFill>
                  <a:schemeClr val="tx1"/>
                </a:solidFill>
                <a:effectLst/>
                <a:latin typeface="ITC Franklin Gothic Std Bk Cd"/>
                <a:ea typeface="ＭＳ Ｐゴシック" pitchFamily="-48" charset="-128"/>
                <a:cs typeface="ＭＳ Ｐゴシック"/>
              </a:rPr>
              <a:t>: Connects planning for program outcomes (for example, increased teacher retention) with planning for activities (for example, delivering training for mentors). </a:t>
            </a:r>
            <a:endParaRPr lang="en-US" sz="1200" i="0" kern="1200" dirty="0">
              <a:solidFill>
                <a:schemeClr val="tx1"/>
              </a:solidFill>
              <a:effectLst/>
              <a:latin typeface="ITC Franklin Gothic Std Bk Cd"/>
              <a:ea typeface="ＭＳ Ｐゴシック" pitchFamily="-48" charset="-128"/>
              <a:cs typeface="ＭＳ Ｐゴシック"/>
            </a:endParaRP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Identify monitoring and evaluation needs</a:t>
            </a:r>
            <a:r>
              <a:rPr lang="en-US" sz="1200" kern="1200" dirty="0">
                <a:solidFill>
                  <a:schemeClr val="tx1"/>
                </a:solidFill>
                <a:effectLst/>
                <a:latin typeface="ITC Franklin Gothic Std Bk Cd"/>
                <a:ea typeface="ＭＳ Ｐゴシック" pitchFamily="-48" charset="-128"/>
                <a:cs typeface="ＭＳ Ｐゴシック"/>
              </a:rPr>
              <a:t>: Identifies what needs to be monitored and what issues should be prioritized in an evaluation plan.</a:t>
            </a: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Guide data collection</a:t>
            </a:r>
            <a:r>
              <a:rPr lang="en-US" sz="1200" kern="1200" dirty="0">
                <a:solidFill>
                  <a:schemeClr val="tx1"/>
                </a:solidFill>
                <a:effectLst/>
                <a:latin typeface="ITC Franklin Gothic Std Bk Cd"/>
                <a:ea typeface="ＭＳ Ｐゴシック" pitchFamily="-48" charset="-128"/>
                <a:cs typeface="ＭＳ Ｐゴシック"/>
              </a:rPr>
              <a:t>: Provides key input into the design of data-gathering tools and processes.</a:t>
            </a: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Make causal claims</a:t>
            </a:r>
            <a:r>
              <a:rPr lang="en-US" sz="1200" kern="1200" dirty="0">
                <a:solidFill>
                  <a:schemeClr val="tx1"/>
                </a:solidFill>
                <a:effectLst/>
                <a:latin typeface="ITC Franklin Gothic Std Bk Cd"/>
                <a:ea typeface="ＭＳ Ｐゴシック" pitchFamily="-48" charset="-128"/>
                <a:cs typeface="ＭＳ Ｐゴシック"/>
              </a:rPr>
              <a:t>: Provides a basis on which to make causal claims about the program’s contribution to observed results.</a:t>
            </a:r>
          </a:p>
          <a:p>
            <a:pPr marL="171450" lvl="0" indent="-171450">
              <a:buFont typeface="Arial" panose="020B0604020202020204" pitchFamily="34" charset="0"/>
              <a:buChar char="•"/>
            </a:pPr>
            <a:r>
              <a:rPr lang="en-US" sz="1200" i="1" kern="1200" dirty="0">
                <a:solidFill>
                  <a:schemeClr val="tx1"/>
                </a:solidFill>
                <a:effectLst/>
                <a:latin typeface="ITC Franklin Gothic Std Bk Cd"/>
                <a:ea typeface="ＭＳ Ｐゴシック" pitchFamily="-48" charset="-128"/>
                <a:cs typeface="ＭＳ Ｐゴシック"/>
              </a:rPr>
              <a:t>Tell your performance story</a:t>
            </a:r>
            <a:r>
              <a:rPr lang="en-US" sz="1200" kern="1200" dirty="0">
                <a:solidFill>
                  <a:schemeClr val="tx1"/>
                </a:solidFill>
                <a:effectLst/>
                <a:latin typeface="ITC Franklin Gothic Std Bk Cd"/>
                <a:ea typeface="ＭＳ Ｐゴシック" pitchFamily="-48" charset="-128"/>
                <a:cs typeface="ＭＳ Ｐゴシック"/>
              </a:rPr>
              <a:t>. Provides a framework for describing how the program has performed.</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63527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778645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There are several key components to a theory of change: a vision statement, long-term goals, short-term outcomes, outputs, and key activities. </a:t>
            </a:r>
            <a:r>
              <a:rPr lang="en-US" sz="1200" i="1" kern="1200" dirty="0">
                <a:solidFill>
                  <a:schemeClr val="tx1"/>
                </a:solidFill>
                <a:effectLst/>
                <a:latin typeface="ITC Franklin Gothic Std Bk Cd"/>
                <a:ea typeface="ＭＳ Ｐゴシック" pitchFamily="-48" charset="-128"/>
                <a:cs typeface="ＭＳ Ｐゴシック"/>
              </a:rPr>
              <a:t>Read definitions on the slide.</a:t>
            </a:r>
            <a:r>
              <a:rPr lang="en-US" sz="1200" kern="1200" dirty="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38025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Vision statements commonly come in the form of an if/then statement. For example,</a:t>
            </a:r>
            <a:r>
              <a:rPr lang="en-US" b="1" dirty="0"/>
              <a:t> if </a:t>
            </a:r>
            <a:r>
              <a:rPr lang="en-US" dirty="0"/>
              <a:t>I do this action, </a:t>
            </a:r>
            <a:r>
              <a:rPr lang="en-US" b="1" dirty="0"/>
              <a:t>then</a:t>
            </a:r>
            <a:r>
              <a:rPr lang="en-US" dirty="0"/>
              <a:t> this result will occur. For example</a:t>
            </a:r>
            <a:r>
              <a:rPr lang="en-US" i="0" dirty="0"/>
              <a:t>, </a:t>
            </a:r>
            <a:r>
              <a:rPr lang="en-US" b="1" i="0" dirty="0"/>
              <a:t>if </a:t>
            </a:r>
            <a:r>
              <a:rPr lang="en-US" i="0" dirty="0">
                <a:solidFill>
                  <a:schemeClr val="accent3"/>
                </a:solidFill>
              </a:rPr>
              <a:t>I develop a quality M&amp;I program that provides mentor teachers who understand effective teaching strategies to new hires, </a:t>
            </a:r>
            <a:r>
              <a:rPr lang="en-US" b="1" i="0" dirty="0">
                <a:solidFill>
                  <a:schemeClr val="accent3"/>
                </a:solidFill>
              </a:rPr>
              <a:t>then</a:t>
            </a:r>
            <a:r>
              <a:rPr lang="en-US" i="0" dirty="0">
                <a:solidFill>
                  <a:schemeClr val="accent3"/>
                </a:solidFill>
              </a:rPr>
              <a:t> new hires will feel adequately supported and will be less likely to leave the district.</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988426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Handout #1 provides several examples of theory of change statements. </a:t>
            </a:r>
            <a:r>
              <a:rPr lang="en-US" sz="1200" i="1" kern="1200" dirty="0">
                <a:solidFill>
                  <a:schemeClr val="tx1"/>
                </a:solidFill>
                <a:effectLst/>
                <a:latin typeface="ITC Franklin Gothic Std Bk Cd"/>
                <a:ea typeface="ＭＳ Ｐゴシック" pitchFamily="-48" charset="-128"/>
                <a:cs typeface="ＭＳ Ｐゴシック"/>
              </a:rPr>
              <a:t>Review Handout #1 as a team and discuss.</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424728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theory of change statement that would be appropriate for a </a:t>
            </a:r>
            <a:r>
              <a:rPr lang="en-US" b="1" dirty="0"/>
              <a:t>state-level</a:t>
            </a:r>
            <a:r>
              <a:rPr lang="en-US" dirty="0"/>
              <a:t> team at the </a:t>
            </a:r>
            <a:r>
              <a:rPr lang="en-US" b="1" dirty="0"/>
              <a:t>initial implementation </a:t>
            </a:r>
            <a:r>
              <a:rPr lang="en-US" dirty="0"/>
              <a:t>stage of readiness (e.g., the state-level mentoring and induction program has been launched and is being implemented). </a:t>
            </a:r>
            <a:r>
              <a:rPr lang="en-US" i="1" dirty="0"/>
              <a:t>Read the theory of change statement and potential data sources to inform the program monitoring and evaluation plan. Discuss as a team.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56807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an example of a theory of change statement that would be appropriate for a </a:t>
            </a:r>
            <a:r>
              <a:rPr lang="en-US" b="1" dirty="0"/>
              <a:t>district-level</a:t>
            </a:r>
            <a:r>
              <a:rPr lang="en-US" dirty="0"/>
              <a:t> team at the </a:t>
            </a:r>
            <a:r>
              <a:rPr lang="en-US" b="1" dirty="0"/>
              <a:t>initial implementation </a:t>
            </a:r>
            <a:r>
              <a:rPr lang="en-US" dirty="0"/>
              <a:t>stage of readiness (e.g., the district-level mentoring and induction program has been launched and is being implemented). </a:t>
            </a:r>
            <a:r>
              <a:rPr lang="en-US" i="1" dirty="0"/>
              <a:t>Read the theory of change statement and potential data sources to inform the program monitoring and evaluation plan. Discuss as a team.</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1245181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an example of a theory of change statement that would be appropriate for a </a:t>
            </a:r>
            <a:r>
              <a:rPr lang="en-US" b="1" dirty="0"/>
              <a:t>district-level</a:t>
            </a:r>
            <a:r>
              <a:rPr lang="en-US" dirty="0"/>
              <a:t> team at the </a:t>
            </a:r>
            <a:r>
              <a:rPr lang="en-US" b="1" dirty="0"/>
              <a:t>innovation </a:t>
            </a:r>
            <a:r>
              <a:rPr lang="en-US" dirty="0"/>
              <a:t>stage of readiness (e.g., participants are refining and customizing the program to respond to local needs). </a:t>
            </a:r>
            <a:r>
              <a:rPr lang="en-US" i="1" dirty="0"/>
              <a:t>Read the theory of change statement and potential data sources to inform the program monitoring and evaluation plan. Discuss as a team.</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743444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As a team, use the </a:t>
            </a:r>
            <a:r>
              <a:rPr lang="en-US" sz="1200" b="1" kern="1200" dirty="0">
                <a:solidFill>
                  <a:schemeClr val="tx1"/>
                </a:solidFill>
                <a:effectLst/>
                <a:latin typeface="ITC Franklin Gothic Std Bk Cd"/>
                <a:ea typeface="ＭＳ Ｐゴシック" pitchFamily="-48" charset="-128"/>
                <a:cs typeface="ＭＳ Ｐゴシック"/>
              </a:rPr>
              <a:t>Mentoring and Induction Program Theory of Change </a:t>
            </a:r>
            <a:r>
              <a:rPr lang="en-US" sz="1200" kern="1200" dirty="0">
                <a:solidFill>
                  <a:schemeClr val="tx1"/>
                </a:solidFill>
                <a:effectLst/>
                <a:latin typeface="ITC Franklin Gothic Std Bk Cd"/>
                <a:ea typeface="ＭＳ Ｐゴシック" pitchFamily="-48" charset="-128"/>
                <a:cs typeface="ＭＳ Ｐゴシック"/>
              </a:rPr>
              <a:t>team tool template and information from this section of the module to develop a theory of change for your school or district M&amp;I program.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943591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next section of the module will focus on identifying, collecting, and analyzing program evaluation data.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14277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57485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There are several types of data of that should be considered when collecting data for mentoring and induction program evaluation efforts. </a:t>
            </a:r>
            <a:r>
              <a:rPr lang="en-US" sz="1200" i="1" kern="1200" dirty="0">
                <a:solidFill>
                  <a:schemeClr val="tx1"/>
                </a:solidFill>
                <a:effectLst/>
                <a:latin typeface="ITC Franklin Gothic Std Bk Cd"/>
                <a:ea typeface="ＭＳ Ｐゴシック" pitchFamily="-48" charset="-128"/>
                <a:cs typeface="ＭＳ Ｐゴシック"/>
              </a:rPr>
              <a:t>Read the data type definitions on the slide and discuss as a team.</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333593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Handout #2 provides examples of different types of mentoring and induction program evaluation data sources. </a:t>
            </a:r>
            <a:r>
              <a:rPr lang="en-US" sz="1200" i="1" kern="1200" dirty="0">
                <a:solidFill>
                  <a:schemeClr val="tx1"/>
                </a:solidFill>
                <a:effectLst/>
                <a:latin typeface="ITC Franklin Gothic Std Bk Cd"/>
                <a:ea typeface="ＭＳ Ｐゴシック" pitchFamily="-48" charset="-128"/>
                <a:cs typeface="ＭＳ Ｐゴシック"/>
              </a:rPr>
              <a:t>Review Handout #2 as a team.</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4149457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example information on the slide. Click the link on the slide to explore the 2017 Massachusetts Statewide Induction and Mentoring Report (http://</a:t>
            </a:r>
            <a:r>
              <a:rPr lang="en-US" i="1" dirty="0" err="1"/>
              <a:t>www.doe.mass.edu</a:t>
            </a:r>
            <a:r>
              <a:rPr lang="en-US" i="1" dirty="0"/>
              <a:t>/educators/mentor/</a:t>
            </a:r>
            <a:r>
              <a:rPr lang="en-US" i="1" dirty="0" err="1"/>
              <a:t>reports.html</a:t>
            </a:r>
            <a:r>
              <a:rPr lang="en-US" i="1" dirty="0"/>
              <a:t>). Discuss the report as a team.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069463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This slide shows some examples of how Massachusetts collects data pertaining to the selection and assignment of mentors. Other types of data that could be collected might include information about mentor recruitment, mentor skills, and mentor training and development opportunities.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806550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the example information on the slide. Click the link on the slide to explore more about the Dallas Independent School District New and Novice Teacher Induction </a:t>
            </a:r>
            <a:r>
              <a:rPr lang="en-US" i="1" u="none" dirty="0"/>
              <a:t>Plan (</a:t>
            </a:r>
            <a:r>
              <a:rPr lang="en-US" sz="1200" u="none" kern="1200" dirty="0">
                <a:solidFill>
                  <a:schemeClr val="tx1"/>
                </a:solidFill>
                <a:effectLst/>
                <a:latin typeface="ITC Franklin Gothic Std Bk Cd"/>
                <a:ea typeface="ＭＳ Ｐゴシック" pitchFamily="-48" charset="-128"/>
                <a:cs typeface="ＭＳ Ｐゴシック"/>
              </a:rPr>
              <a:t>http://</a:t>
            </a:r>
            <a:r>
              <a:rPr lang="en-US" sz="1200" u="none" kern="1200" dirty="0" err="1">
                <a:solidFill>
                  <a:schemeClr val="tx1"/>
                </a:solidFill>
                <a:effectLst/>
                <a:latin typeface="ITC Franklin Gothic Std Bk Cd"/>
                <a:ea typeface="ＭＳ Ｐゴシック" pitchFamily="-48" charset="-128"/>
                <a:cs typeface="ＭＳ Ｐゴシック"/>
              </a:rPr>
              <a:t>www.dallasisd.org</a:t>
            </a:r>
            <a:r>
              <a:rPr lang="en-US" sz="1200" u="none" kern="1200" dirty="0">
                <a:solidFill>
                  <a:schemeClr val="tx1"/>
                </a:solidFill>
                <a:effectLst/>
                <a:latin typeface="ITC Franklin Gothic Std Bk Cd"/>
                <a:ea typeface="ＭＳ Ｐゴシック" pitchFamily="-48" charset="-128"/>
                <a:cs typeface="ＭＳ Ｐゴシック"/>
              </a:rPr>
              <a:t>/Page/37643). </a:t>
            </a:r>
            <a:r>
              <a:rPr lang="en-US" i="1" u="none" dirty="0"/>
              <a:t>Discuss </a:t>
            </a:r>
            <a:r>
              <a:rPr lang="en-US" i="1" dirty="0"/>
              <a:t>the information as a team.</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46886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example of data collected by DISD pertaining to new teacher professional development quality. This example shows data collected from new teachers asking what they perceive as their professional development needs. Other types of data that could be collected might pertain to the frequency, quality, relevance, and usefulness of professional development opportunities provided to new teachers.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2976623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Here are some further examples of the types of data collected by the Dallas Independent School District. These data sources pertain to mentor support, specifically the frequency of interactions between new teachers and mentors and new teachers’ perceptions of the quality of their experience/relationship with their mentor.</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383981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 questions on the slide as a team.</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602603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t>High-quality program evaluation plans should lead to the identification, collection, and analysis of data that can help teams make informed decisions to ensure that all students have equitable access to an effective teacher. It’s not enough for a program evaluation plan to collect data about average M&amp;I program outcomes across a district. Program evaluation plans should pay attention to equity issues at the school level, and collect data accordingly. For example, it is not enough to collect data about the overall rates of teacher retention in a district. Program evaluation plans should put mechanisms into place specifically to collect data to see if M&amp;I programs have led to increased retention rates in the highest-need, lowest-performing, most understaffed schools. Program monitoring and evaluation plans that specifically collect this data at the school level can provide program implementers with valuable information to make informed decisions about addressing issues of equitable access.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Discuss the questions on the slide as a team.</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442103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rPr>
              <a:t>Now that some examples have been shared, we are ready to conclude the module.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73359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423384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module has covered the four factors that influence mentoring and induction program evaluation plans: stage of readiness, stakeholder responsibilities, vision statements, and available data. When considered together, these elements can help teams create comprehensive mentoring and induction evaluation plans that are responsive to local needs and drive continuous improvement.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272798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Teams are encouraged to incorporate program monitoring, evaluation, and data collection plans into whatever plan or template they are currently using to support M&amp;I implementation. However, if teams would like a template for an action plan that includes program monitoring and evaluation components, please feel free to use the </a:t>
            </a:r>
            <a:r>
              <a:rPr lang="en-US" sz="1200" b="1" kern="1200" dirty="0">
                <a:solidFill>
                  <a:schemeClr val="tx1"/>
                </a:solidFill>
                <a:effectLst/>
                <a:latin typeface="ITC Franklin Gothic Std Bk Cd"/>
                <a:ea typeface="ＭＳ Ｐゴシック" pitchFamily="-48" charset="-128"/>
                <a:cs typeface="ＭＳ Ｐゴシック"/>
              </a:rPr>
              <a:t>Action Plan Template</a:t>
            </a:r>
            <a:r>
              <a:rPr lang="en-US" sz="1200" kern="1200" dirty="0">
                <a:solidFill>
                  <a:schemeClr val="tx1"/>
                </a:solidFill>
                <a:effectLst/>
                <a:latin typeface="ITC Franklin Gothic Std Bk Cd"/>
                <a:ea typeface="ＭＳ Ｐゴシック" pitchFamily="-48" charset="-128"/>
                <a:cs typeface="ＭＳ Ｐゴシック"/>
              </a:rPr>
              <a:t> (Handout 1) located within the </a:t>
            </a:r>
            <a:r>
              <a:rPr lang="en-US" sz="1200" b="1" kern="1200" dirty="0">
                <a:solidFill>
                  <a:schemeClr val="tx1"/>
                </a:solidFill>
                <a:effectLst/>
                <a:latin typeface="ITC Franklin Gothic Std Bk Cd"/>
                <a:ea typeface="ＭＳ Ｐゴシック" pitchFamily="-48" charset="-128"/>
                <a:cs typeface="ＭＳ Ｐゴシック"/>
              </a:rPr>
              <a:t>Mentoring and Induction Data Protocol</a:t>
            </a:r>
            <a:r>
              <a:rPr lang="en-US" sz="1200" kern="1200" dirty="0">
                <a:solidFill>
                  <a:schemeClr val="tx1"/>
                </a:solidFill>
                <a:effectLst/>
                <a:latin typeface="ITC Franklin Gothic Std Bk Cd"/>
                <a:ea typeface="ＭＳ Ｐゴシック" pitchFamily="-48" charset="-128"/>
                <a:cs typeface="ＭＳ Ｐゴシック"/>
              </a:rPr>
              <a:t> (Workbook 1) in </a:t>
            </a:r>
            <a:r>
              <a:rPr lang="en-US" sz="1200" b="1" kern="1200" dirty="0">
                <a:solidFill>
                  <a:schemeClr val="tx1"/>
                </a:solidFill>
                <a:effectLst/>
                <a:latin typeface="ITC Franklin Gothic Std Bk Cd"/>
                <a:ea typeface="ＭＳ Ｐゴシック" pitchFamily="-48" charset="-128"/>
                <a:cs typeface="ＭＳ Ｐゴシック"/>
              </a:rPr>
              <a:t>Module 1</a:t>
            </a:r>
            <a:r>
              <a:rPr lang="en-US" sz="1200" kern="1200" dirty="0">
                <a:solidFill>
                  <a:schemeClr val="tx1"/>
                </a:solidFill>
                <a:effectLst/>
                <a:latin typeface="ITC Franklin Gothic Std Bk Cd"/>
                <a:ea typeface="ＭＳ Ｐゴシック" pitchFamily="-48" charset="-128"/>
                <a:cs typeface="ＭＳ Ｐゴシック"/>
              </a:rPr>
              <a:t> of the GTL Center’s M&amp;I Toolkit.</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53345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pitchFamily="-48" charset="-128"/>
                <a:cs typeface="+mn-cs"/>
              </a:rPr>
              <a:t>Center on Great Teachers and Leaders</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25848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GTL Center’s </a:t>
            </a:r>
            <a:r>
              <a:rPr lang="en-US" i="1" dirty="0"/>
              <a:t>Mentoring and Induction Toolkit </a:t>
            </a:r>
            <a:r>
              <a:rPr lang="en-US" dirty="0"/>
              <a:t>is divided into seven modules. This presentation is part of Module 7: “Collecting Evidence of Induction Program Success.”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11353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4977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9632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Read objectives</a:t>
            </a:r>
            <a:r>
              <a:rPr lang="en-US" i="1"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02393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module provides an overview of four critical factors that support the development of successful mentoring and induction program evaluation plans. The first factor that influences successful program evaluation is stage of readiness. Teams should carefully consider how their evaluation plan reflects their stage of readiness to engage in meaningful data collection and analysis. The second factor that influences a successful program evaluation plan is clearly articulated stakeholder responsibilities. The third factor is a vision statement with an accompanying theory of change that articulates key goals, outcomes, outputs, and activities. The fourth factor is identification of available data sources to create a detailed plan for collecting and analyzing the data. Together, these factors can help local teams create effective, comprehensive mentoring and induction program monitoring and evaluation plans.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51677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2480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6566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4198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0688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1987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169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79678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26621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01586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627753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143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8.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444541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Lst>
  <p:hf hdr="0" ftr="0" dt="0"/>
  <p:txStyles>
    <p:titleStyle>
      <a:lvl1pPr algn="l" rtl="0" eaLnBrk="0" fontAlgn="base" hangingPunct="0">
        <a:spcBef>
          <a:spcPct val="0"/>
        </a:spcBef>
        <a:spcAft>
          <a:spcPct val="0"/>
        </a:spcAft>
        <a:defRPr lang="en-US" sz="4800" kern="1200" dirty="0">
          <a:solidFill>
            <a:schemeClr val="bg1">
              <a:lumMod val="50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66862042"/>
      </p:ext>
    </p:extLst>
  </p:cSld>
  <p:clrMap bg1="lt1" tx1="dk1" bg2="lt2" tx2="dk2" accent1="accent1" accent2="accent2" accent3="accent3" accent4="accent4" accent5="accent5" accent6="accent6" hlink="hlink" folHlink="folHlink"/>
  <p:sldLayoutIdLst>
    <p:sldLayoutId id="2147484370" r:id="rId1"/>
    <p:sldLayoutId id="2147484371"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785286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Lst>
  <p:hf hdr="0" ftr="0" dt="0"/>
  <p:txStyles>
    <p:titleStyle>
      <a:lvl1pPr algn="l" rtl="0" eaLnBrk="0" fontAlgn="base" hangingPunct="0">
        <a:spcBef>
          <a:spcPct val="0"/>
        </a:spcBef>
        <a:spcAft>
          <a:spcPct val="0"/>
        </a:spcAft>
        <a:defRPr lang="en-US" sz="4800" kern="1200" dirty="0">
          <a:solidFill>
            <a:schemeClr val="bg1">
              <a:lumMod val="50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62273855"/>
      </p:ext>
    </p:extLst>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Tree>
    <p:extLst>
      <p:ext uri="{BB962C8B-B14F-4D97-AF65-F5344CB8AC3E}">
        <p14:creationId xmlns:p14="http://schemas.microsoft.com/office/powerpoint/2010/main" val="3298267272"/>
      </p:ext>
    </p:extLst>
  </p:cSld>
  <p:clrMap bg1="lt1" tx1="dk1" bg2="lt2" tx2="dk2" accent1="accent1" accent2="accent2" accent3="accent3" accent4="accent4" accent5="accent5" accent6="accent6" hlink="hlink" folHlink="folHlink"/>
  <p:sldLayoutIdLst>
    <p:sldLayoutId id="214748438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12265760"/>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chemeClr val="bg1">
              <a:lumMod val="50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chemeClr val="bg1">
              <a:lumMod val="50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12261974"/>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Lst>
  <p:hf hdr="0" ftr="0" dt="0"/>
  <p:txStyles>
    <p:titleStyle>
      <a:lvl1pPr algn="l" rtl="0" eaLnBrk="0" fontAlgn="base" hangingPunct="0">
        <a:spcBef>
          <a:spcPct val="0"/>
        </a:spcBef>
        <a:spcAft>
          <a:spcPct val="0"/>
        </a:spcAft>
        <a:defRPr lang="en-US" sz="4800" kern="1200" dirty="0">
          <a:solidFill>
            <a:schemeClr val="bg1">
              <a:lumMod val="50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32163789"/>
      </p:ext>
    </p:extLst>
  </p:cSld>
  <p:clrMap bg1="lt1" tx1="dk1" bg2="lt2" tx2="dk2" accent1="accent1" accent2="accent2" accent3="accent3" accent4="accent4" accent5="accent5" accent6="accent6" hlink="hlink" folHlink="folHlink"/>
  <p:sldLayoutIdLst>
    <p:sldLayoutId id="2147484362" r:id="rId1"/>
    <p:sldLayoutId id="2147484363"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gtlcenter.org/sites/default/files/Implementation_Planning_Tool.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hyperlink" Target="http://www.doe.mass.edu/educators/mentor/report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hyperlink" Target="http://www.dallasisd.org/Page/37643"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hyperlink" Target="http://www.dallasisd.org/HC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34.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www.researchgate.net/publication/317371677_Developing_and_Using_Useful_Theories_of_Change"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2126299"/>
            <a:ext cx="7877321" cy="1477328"/>
          </a:xfrm>
        </p:spPr>
        <p:txBody>
          <a:bodyPr/>
          <a:lstStyle/>
          <a:p>
            <a:r>
              <a:rPr lang="en-US" dirty="0"/>
              <a:t>Collecting Evidence of Induction Program Success</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Narrow" pitchFamily="34" charset="0"/>
                <a:ea typeface="ＭＳ Ｐゴシック"/>
              </a:rPr>
              <a:t>Copyright © 2019 American Institutes for Research. All rights reserved.</a:t>
            </a:r>
          </a:p>
        </p:txBody>
      </p:sp>
    </p:spTree>
    <p:extLst>
      <p:ext uri="{BB962C8B-B14F-4D97-AF65-F5344CB8AC3E}">
        <p14:creationId xmlns:p14="http://schemas.microsoft.com/office/powerpoint/2010/main" val="232615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6FA1-A32D-4F6B-B5DE-A97D51763A24}"/>
              </a:ext>
            </a:extLst>
          </p:cNvPr>
          <p:cNvSpPr>
            <a:spLocks noGrp="1"/>
          </p:cNvSpPr>
          <p:nvPr>
            <p:ph type="title"/>
          </p:nvPr>
        </p:nvSpPr>
        <p:spPr>
          <a:xfrm>
            <a:off x="687388" y="3032879"/>
            <a:ext cx="8229600" cy="1446550"/>
          </a:xfrm>
        </p:spPr>
        <p:txBody>
          <a:bodyPr/>
          <a:lstStyle/>
          <a:p>
            <a:r>
              <a:rPr lang="en-US" dirty="0"/>
              <a:t>Articulate Stage of Readiness and Stakeholder Responsibilities</a:t>
            </a:r>
          </a:p>
        </p:txBody>
      </p:sp>
      <p:sp>
        <p:nvSpPr>
          <p:cNvPr id="4" name="Slide Number Placeholder 3">
            <a:extLst>
              <a:ext uri="{FF2B5EF4-FFF2-40B4-BE49-F238E27FC236}">
                <a16:creationId xmlns:a16="http://schemas.microsoft.com/office/drawing/2014/main" id="{9AAB567F-B286-4BC1-9672-04856150BBF8}"/>
              </a:ext>
            </a:extLst>
          </p:cNvPr>
          <p:cNvSpPr>
            <a:spLocks noGrp="1"/>
          </p:cNvSpPr>
          <p:nvPr>
            <p:ph type="sldNum" sz="quarter" idx="12"/>
          </p:nvPr>
        </p:nvSpPr>
        <p:spPr/>
        <p:txBody>
          <a:bodyPr/>
          <a:lstStyle/>
          <a:p>
            <a:fld id="{A1A8B8B9-B651-4439-A868-E8F04EF81465}" type="slidenum">
              <a:rPr lang="en-US" smtClean="0"/>
              <a:pPr/>
              <a:t>10</a:t>
            </a:fld>
            <a:endParaRPr lang="en-US" dirty="0"/>
          </a:p>
        </p:txBody>
      </p:sp>
    </p:spTree>
    <p:extLst>
      <p:ext uri="{BB962C8B-B14F-4D97-AF65-F5344CB8AC3E}">
        <p14:creationId xmlns:p14="http://schemas.microsoft.com/office/powerpoint/2010/main" val="137465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93DAA-2295-4B10-B840-43A8600CA377}"/>
              </a:ext>
            </a:extLst>
          </p:cNvPr>
          <p:cNvSpPr>
            <a:spLocks noGrp="1"/>
          </p:cNvSpPr>
          <p:nvPr>
            <p:ph type="title"/>
          </p:nvPr>
        </p:nvSpPr>
        <p:spPr/>
        <p:txBody>
          <a:bodyPr/>
          <a:lstStyle/>
          <a:p>
            <a:r>
              <a:rPr lang="en-US" dirty="0"/>
              <a:t>Factors Influencing an Evaluation Plan </a:t>
            </a:r>
          </a:p>
        </p:txBody>
      </p:sp>
      <p:pic>
        <p:nvPicPr>
          <p:cNvPr id="7" name="Content Placeholder 6" descr="Stage of readiness and stakeholder responsibilities are two factors that contribute to successful program evaluation efforts."/>
          <p:cNvPicPr>
            <a:picLocks noGrp="1" noChangeAspect="1"/>
          </p:cNvPicPr>
          <p:nvPr>
            <p:ph idx="1"/>
          </p:nvPr>
        </p:nvPicPr>
        <p:blipFill>
          <a:blip r:embed="rId3"/>
          <a:stretch>
            <a:fillRect/>
          </a:stretch>
        </p:blipFill>
        <p:spPr>
          <a:xfrm>
            <a:off x="927011" y="1831975"/>
            <a:ext cx="7745590" cy="3956050"/>
          </a:xfrm>
          <a:prstGeom prst="rect">
            <a:avLst/>
          </a:prstGeom>
        </p:spPr>
      </p:pic>
      <p:sp>
        <p:nvSpPr>
          <p:cNvPr id="4" name="Slide Number Placeholder 3">
            <a:extLst>
              <a:ext uri="{FF2B5EF4-FFF2-40B4-BE49-F238E27FC236}">
                <a16:creationId xmlns:a16="http://schemas.microsoft.com/office/drawing/2014/main" id="{C63E5C66-3B12-4A87-826E-412A2157845D}"/>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168151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8BF21-5C46-4625-965E-0896B9EE5558}"/>
              </a:ext>
            </a:extLst>
          </p:cNvPr>
          <p:cNvSpPr>
            <a:spLocks noGrp="1"/>
          </p:cNvSpPr>
          <p:nvPr>
            <p:ph type="title"/>
          </p:nvPr>
        </p:nvSpPr>
        <p:spPr/>
        <p:txBody>
          <a:bodyPr/>
          <a:lstStyle/>
          <a:p>
            <a:r>
              <a:rPr lang="en-US" dirty="0"/>
              <a:t>Stages of Readiness</a:t>
            </a:r>
          </a:p>
        </p:txBody>
      </p:sp>
      <p:pic>
        <p:nvPicPr>
          <p:cNvPr id="5" name="Picture 4" descr="The six stages of readiness are exploration and adoption, program installation, initial implementation, full operation, innovation, and sustainability."/>
          <p:cNvPicPr>
            <a:picLocks noChangeAspect="1"/>
          </p:cNvPicPr>
          <p:nvPr/>
        </p:nvPicPr>
        <p:blipFill>
          <a:blip r:embed="rId3"/>
          <a:stretch>
            <a:fillRect/>
          </a:stretch>
        </p:blipFill>
        <p:spPr>
          <a:xfrm>
            <a:off x="687388" y="1752319"/>
            <a:ext cx="3883489" cy="3688400"/>
          </a:xfrm>
          <a:prstGeom prst="rect">
            <a:avLst/>
          </a:prstGeom>
        </p:spPr>
      </p:pic>
      <p:pic>
        <p:nvPicPr>
          <p:cNvPr id="8" name="Picture 7" descr="Exploration and Adoption: Identify the need for an intervention, gather stakeholder support, and choose a strategy, policy, or program that addresses local needs.&#10;&#10;Program Installation: Prepare for implementation of the program, including gathering needed resources and delivering necessary training.&#10;&#10;Initial Implementation: Begin implementation of the new program, while confronting any fears and uncertainty that occur with change.&#10;&#10;Full Operation: Continue implementation until the new program is fully integrated into routine practice. &#10;&#10;Innovation: Identify opportunities for refining the program and making additional customizations.&#10;&#10;Sustainability: Ensure that practices that were implemented are continued through ongoing support."/>
          <p:cNvPicPr>
            <a:picLocks noChangeAspect="1"/>
          </p:cNvPicPr>
          <p:nvPr/>
        </p:nvPicPr>
        <p:blipFill>
          <a:blip r:embed="rId4"/>
          <a:stretch>
            <a:fillRect/>
          </a:stretch>
        </p:blipFill>
        <p:spPr>
          <a:xfrm>
            <a:off x="4584194" y="1667668"/>
            <a:ext cx="4017612" cy="4200508"/>
          </a:xfrm>
          <a:prstGeom prst="rect">
            <a:avLst/>
          </a:prstGeom>
        </p:spPr>
      </p:pic>
      <p:sp>
        <p:nvSpPr>
          <p:cNvPr id="7" name="Rectangle 6">
            <a:extLst>
              <a:ext uri="{FF2B5EF4-FFF2-40B4-BE49-F238E27FC236}">
                <a16:creationId xmlns:a16="http://schemas.microsoft.com/office/drawing/2014/main" id="{E496F32D-DA8E-4BE0-A376-BD3299AC6E15}"/>
              </a:ext>
            </a:extLst>
          </p:cNvPr>
          <p:cNvSpPr/>
          <p:nvPr/>
        </p:nvSpPr>
        <p:spPr>
          <a:xfrm>
            <a:off x="687388" y="5566293"/>
            <a:ext cx="1308243" cy="276999"/>
          </a:xfrm>
          <a:prstGeom prst="rect">
            <a:avLst/>
          </a:prstGeom>
        </p:spPr>
        <p:txBody>
          <a:bodyPr wrap="none">
            <a:spAutoFit/>
          </a:bodyPr>
          <a:lstStyle/>
          <a:p>
            <a:r>
              <a:rPr lang="en-US" sz="1200" dirty="0">
                <a:solidFill>
                  <a:srgbClr val="262626"/>
                </a:solidFill>
                <a:latin typeface="ITCFranklinGothicStd-Book"/>
              </a:rPr>
              <a:t>Fixsen et al., 2005</a:t>
            </a:r>
            <a:endParaRPr lang="en-US" sz="1200" dirty="0"/>
          </a:p>
        </p:txBody>
      </p:sp>
      <p:sp>
        <p:nvSpPr>
          <p:cNvPr id="4" name="Slide Number Placeholder 3">
            <a:extLst>
              <a:ext uri="{FF2B5EF4-FFF2-40B4-BE49-F238E27FC236}">
                <a16:creationId xmlns:a16="http://schemas.microsoft.com/office/drawing/2014/main" id="{D199723B-1A59-476A-A566-B950F827309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5380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B1181-8C64-48D1-9A01-75B278172512}"/>
              </a:ext>
            </a:extLst>
          </p:cNvPr>
          <p:cNvSpPr>
            <a:spLocks noGrp="1"/>
          </p:cNvSpPr>
          <p:nvPr>
            <p:ph type="title"/>
          </p:nvPr>
        </p:nvSpPr>
        <p:spPr/>
        <p:txBody>
          <a:bodyPr/>
          <a:lstStyle/>
          <a:p>
            <a:r>
              <a:rPr lang="en-US" dirty="0"/>
              <a:t>Example Activities in Each Stage of Readiness </a:t>
            </a:r>
          </a:p>
        </p:txBody>
      </p:sp>
      <p:pic>
        <p:nvPicPr>
          <p:cNvPr id="6" name="Content Placeholder 5" descr="Exploration and Adoption&#10;Learn about M&amp;I policies and practices in other states/districts&#10;Identify key elements of a quality M&amp;I program&#10;Review research on effective M&amp;I programs &#10;Inventory local M&amp;I practices&#10;&#10;Program Installation&#10;Share key information and requirements for M&amp;I programs&#10;Develop and deploy training for stakeholders&#10;Create resources and supports for implementation&#10;Identify key stakeholders that need to be engaged in implementing the M&amp;I program evaluation plan&#10;&#10;Initial Implementation&#10;Articulate key M&amp;I program evaluation plan requirements, recommendations, or options &#10;Identify existing policies or develop new policies to support M&amp;I implementation&#10;Collect feedback from stakeholders to understand pain points&#10;&#10;Innovation&#10;Learn about M&amp;I innovation efforts in other states/districts&#10;Refine program evaluation plans to include additional or new sources of data&#10;Consider data sources that speak to both fidelity of program implementation and to outcomes"/>
          <p:cNvPicPr>
            <a:picLocks noGrp="1" noChangeAspect="1"/>
          </p:cNvPicPr>
          <p:nvPr>
            <p:ph idx="1"/>
          </p:nvPr>
        </p:nvPicPr>
        <p:blipFill>
          <a:blip r:embed="rId3"/>
          <a:stretch>
            <a:fillRect/>
          </a:stretch>
        </p:blipFill>
        <p:spPr>
          <a:xfrm>
            <a:off x="724693" y="1831975"/>
            <a:ext cx="8150226" cy="4075113"/>
          </a:xfrm>
          <a:prstGeom prst="rect">
            <a:avLst/>
          </a:prstGeom>
        </p:spPr>
      </p:pic>
      <p:sp>
        <p:nvSpPr>
          <p:cNvPr id="4" name="Slide Number Placeholder 3">
            <a:extLst>
              <a:ext uri="{FF2B5EF4-FFF2-40B4-BE49-F238E27FC236}">
                <a16:creationId xmlns:a16="http://schemas.microsoft.com/office/drawing/2014/main" id="{34EF7F5F-4959-40FA-9645-98FE1858B69D}"/>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204312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E84140-6B31-44F3-B319-88EA4BC610A3}"/>
              </a:ext>
            </a:extLst>
          </p:cNvPr>
          <p:cNvSpPr>
            <a:spLocks noGrp="1"/>
          </p:cNvSpPr>
          <p:nvPr>
            <p:ph type="title"/>
          </p:nvPr>
        </p:nvSpPr>
        <p:spPr/>
        <p:txBody>
          <a:bodyPr/>
          <a:lstStyle/>
          <a:p>
            <a:r>
              <a:rPr lang="en-US" dirty="0"/>
              <a:t>Key Resource!</a:t>
            </a:r>
          </a:p>
        </p:txBody>
      </p:sp>
      <p:sp>
        <p:nvSpPr>
          <p:cNvPr id="2" name="Content Placeholder 1"/>
          <p:cNvSpPr>
            <a:spLocks noGrp="1"/>
          </p:cNvSpPr>
          <p:nvPr>
            <p:ph idx="1"/>
          </p:nvPr>
        </p:nvSpPr>
        <p:spPr>
          <a:xfrm>
            <a:off x="687527" y="1831975"/>
            <a:ext cx="2521340" cy="4075844"/>
          </a:xfrm>
        </p:spPr>
        <p:txBody>
          <a:bodyPr/>
          <a:lstStyle/>
          <a:p>
            <a:pPr marL="0" indent="0">
              <a:spcAft>
                <a:spcPts val="1800"/>
              </a:spcAft>
              <a:buNone/>
            </a:pPr>
            <a:r>
              <a:rPr lang="en-US" dirty="0"/>
              <a:t>GTL Center: Implementation Planning Tool </a:t>
            </a:r>
          </a:p>
          <a:p>
            <a:pPr marL="0" indent="0">
              <a:spcAft>
                <a:spcPts val="1800"/>
              </a:spcAft>
              <a:buNone/>
            </a:pPr>
            <a:r>
              <a:rPr lang="en-US" dirty="0"/>
              <a:t>Appendix C-1 Implementation Assessment</a:t>
            </a:r>
          </a:p>
          <a:p>
            <a:pPr marL="0" indent="0">
              <a:spcAft>
                <a:spcPts val="1800"/>
              </a:spcAft>
              <a:buNone/>
            </a:pPr>
            <a:r>
              <a:rPr lang="en-US" sz="1600" dirty="0">
                <a:hlinkClick r:id="rId3" tooltip="https://gtlcenter.org/sites/default/files/Implementation_Planning_Tool.pdf "/>
              </a:rPr>
              <a:t>https://gtlcenter.org/sites/</a:t>
            </a:r>
            <a:br>
              <a:rPr lang="en-US" sz="1600" dirty="0">
                <a:hlinkClick r:id="rId3" tooltip="https://gtlcenter.org/sites/default/files/Implementation_Planning_Tool.pdf "/>
              </a:rPr>
            </a:br>
            <a:r>
              <a:rPr lang="en-US" sz="1600" dirty="0">
                <a:hlinkClick r:id="rId3" tooltip="https://gtlcenter.org/sites/default/files/Implementation_Planning_Tool.pdf "/>
              </a:rPr>
              <a:t>default/files/Implementation_Planning_Tool.pdf </a:t>
            </a:r>
            <a:endParaRPr lang="en-US" sz="1600" dirty="0"/>
          </a:p>
        </p:txBody>
      </p:sp>
      <p:pic>
        <p:nvPicPr>
          <p:cNvPr id="8" name="Content Placeholder 4" descr="This is a screenshot of the Implementation Assessment Template which can be accessed through the GTL Center website. " title="GTL Center Implementation Planning Tool">
            <a:extLst>
              <a:ext uri="{FF2B5EF4-FFF2-40B4-BE49-F238E27FC236}">
                <a16:creationId xmlns:a16="http://schemas.microsoft.com/office/drawing/2014/main" id="{A8BF89BA-4108-48BE-8BE4-747638C128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303"/>
          <a:stretch/>
        </p:blipFill>
        <p:spPr bwMode="gray">
          <a:xfrm>
            <a:off x="3454401" y="1608682"/>
            <a:ext cx="5457824" cy="418756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8979D375-9890-4A32-BD0B-742C6FA0D290}"/>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415282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20DED-3826-AC4E-B836-15F4C1242526}"/>
              </a:ext>
            </a:extLst>
          </p:cNvPr>
          <p:cNvSpPr>
            <a:spLocks noGrp="1"/>
          </p:cNvSpPr>
          <p:nvPr>
            <p:ph type="title"/>
          </p:nvPr>
        </p:nvSpPr>
        <p:spPr/>
        <p:txBody>
          <a:bodyPr/>
          <a:lstStyle/>
          <a:p>
            <a:r>
              <a:rPr lang="en-US" dirty="0"/>
              <a:t>Consider Your Stage of Readiness</a:t>
            </a:r>
          </a:p>
        </p:txBody>
      </p:sp>
      <p:sp>
        <p:nvSpPr>
          <p:cNvPr id="2" name="Content Placeholder 1">
            <a:extLst>
              <a:ext uri="{FF2B5EF4-FFF2-40B4-BE49-F238E27FC236}">
                <a16:creationId xmlns:a16="http://schemas.microsoft.com/office/drawing/2014/main" id="{4CD6F74F-659C-8340-A3A9-4354D2B48382}"/>
              </a:ext>
            </a:extLst>
          </p:cNvPr>
          <p:cNvSpPr>
            <a:spLocks noGrp="1"/>
          </p:cNvSpPr>
          <p:nvPr>
            <p:ph idx="1"/>
          </p:nvPr>
        </p:nvSpPr>
        <p:spPr/>
        <p:txBody>
          <a:bodyPr/>
          <a:lstStyle/>
          <a:p>
            <a:pPr marL="457200" indent="-457200">
              <a:buClr>
                <a:srgbClr val="686868"/>
              </a:buClr>
              <a:buFont typeface="+mj-lt"/>
              <a:buAutoNum type="arabicParenR"/>
            </a:pPr>
            <a:r>
              <a:rPr lang="en-US" dirty="0"/>
              <a:t>Which stage of readiness most reflects your team’s current status?</a:t>
            </a:r>
          </a:p>
          <a:p>
            <a:pPr marL="457200" indent="-457200">
              <a:buClr>
                <a:srgbClr val="686868"/>
              </a:buClr>
              <a:buFont typeface="+mj-lt"/>
              <a:buAutoNum type="arabicParenR"/>
            </a:pPr>
            <a:r>
              <a:rPr lang="en-US" dirty="0"/>
              <a:t>Why do you think this stage reflects your team’s status?</a:t>
            </a:r>
          </a:p>
          <a:p>
            <a:pPr marL="457200" indent="-457200">
              <a:buClr>
                <a:srgbClr val="686868"/>
              </a:buClr>
              <a:buFont typeface="+mj-lt"/>
              <a:buAutoNum type="arabicParenR"/>
            </a:pPr>
            <a:r>
              <a:rPr lang="en-US" dirty="0"/>
              <a:t>Which of the example activities from slide 13 has your team completed? Which of the example activities might your team consider as next steps?</a:t>
            </a:r>
          </a:p>
        </p:txBody>
      </p:sp>
      <p:pic>
        <p:nvPicPr>
          <p:cNvPr id="6" name="Picture 5" descr="The six stages of readiness are exploration and adoption, program installation, initial implementation, full operation, innovation, and sustainability."/>
          <p:cNvPicPr>
            <a:picLocks noChangeAspect="1"/>
          </p:cNvPicPr>
          <p:nvPr/>
        </p:nvPicPr>
        <p:blipFill>
          <a:blip r:embed="rId3"/>
          <a:stretch>
            <a:fillRect/>
          </a:stretch>
        </p:blipFill>
        <p:spPr>
          <a:xfrm>
            <a:off x="6681031" y="3993933"/>
            <a:ext cx="1652159" cy="1737511"/>
          </a:xfrm>
          <a:prstGeom prst="rect">
            <a:avLst/>
          </a:prstGeom>
        </p:spPr>
      </p:pic>
      <p:sp>
        <p:nvSpPr>
          <p:cNvPr id="4" name="Slide Number Placeholder 3">
            <a:extLst>
              <a:ext uri="{FF2B5EF4-FFF2-40B4-BE49-F238E27FC236}">
                <a16:creationId xmlns:a16="http://schemas.microsoft.com/office/drawing/2014/main" id="{DE76154E-C430-1B4E-8A31-008443F8866A}"/>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374775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F88A5-41FE-42C1-8FD5-3FF7F0CC8904}"/>
              </a:ext>
            </a:extLst>
          </p:cNvPr>
          <p:cNvSpPr>
            <a:spLocks noGrp="1"/>
          </p:cNvSpPr>
          <p:nvPr>
            <p:ph type="title"/>
          </p:nvPr>
        </p:nvSpPr>
        <p:spPr/>
        <p:txBody>
          <a:bodyPr/>
          <a:lstStyle/>
          <a:p>
            <a:r>
              <a:rPr lang="en-US" dirty="0"/>
              <a:t>Example Stakeholder Responsibilities</a:t>
            </a:r>
          </a:p>
        </p:txBody>
      </p:sp>
      <p:sp>
        <p:nvSpPr>
          <p:cNvPr id="2" name="Content Placeholder 1">
            <a:extLst>
              <a:ext uri="{FF2B5EF4-FFF2-40B4-BE49-F238E27FC236}">
                <a16:creationId xmlns:a16="http://schemas.microsoft.com/office/drawing/2014/main" id="{597B5036-1E08-4EC7-96CB-1B2EB73F1629}"/>
              </a:ext>
            </a:extLst>
          </p:cNvPr>
          <p:cNvSpPr>
            <a:spLocks noGrp="1"/>
          </p:cNvSpPr>
          <p:nvPr>
            <p:ph idx="1"/>
          </p:nvPr>
        </p:nvSpPr>
        <p:spPr/>
        <p:txBody>
          <a:bodyPr/>
          <a:lstStyle/>
          <a:p>
            <a:pPr marL="0" indent="0">
              <a:buNone/>
            </a:pPr>
            <a:r>
              <a:rPr lang="en-US" sz="2000" b="1" dirty="0"/>
              <a:t>State </a:t>
            </a:r>
          </a:p>
          <a:p>
            <a:pPr marL="342900" indent="-342900">
              <a:buClr>
                <a:srgbClr val="686868"/>
              </a:buClr>
              <a:buFont typeface="Arial" panose="020B0604020202020204" pitchFamily="34" charset="0"/>
              <a:buChar char="•"/>
            </a:pPr>
            <a:r>
              <a:rPr lang="en-US" sz="2000" dirty="0"/>
              <a:t>Establish statewide policies, requirements, and points of flexibility.</a:t>
            </a:r>
          </a:p>
          <a:p>
            <a:pPr marL="342900" indent="-342900">
              <a:buClr>
                <a:srgbClr val="686868"/>
              </a:buClr>
              <a:buFont typeface="Arial" panose="020B0604020202020204" pitchFamily="34" charset="0"/>
              <a:buChar char="•"/>
            </a:pPr>
            <a:r>
              <a:rPr lang="en-US" sz="2000" dirty="0"/>
              <a:t>Develop guidance, resources, and training.</a:t>
            </a:r>
          </a:p>
          <a:p>
            <a:pPr marL="342900" indent="-342900">
              <a:buClr>
                <a:srgbClr val="686868"/>
              </a:buClr>
              <a:buFont typeface="Arial" panose="020B0604020202020204" pitchFamily="34" charset="0"/>
              <a:buChar char="•"/>
            </a:pPr>
            <a:r>
              <a:rPr lang="en-US" sz="2000" dirty="0"/>
              <a:t>Identify regions, districts, or schools of focus. </a:t>
            </a:r>
          </a:p>
          <a:p>
            <a:pPr marL="342900" indent="-342900">
              <a:buClr>
                <a:srgbClr val="686868"/>
              </a:buClr>
              <a:buFont typeface="Arial" panose="020B0604020202020204" pitchFamily="34" charset="0"/>
              <a:buChar char="•"/>
            </a:pPr>
            <a:r>
              <a:rPr lang="en-US" sz="2000" dirty="0"/>
              <a:t>Articulate statewide goals and a theory of action for the M&amp;I program. </a:t>
            </a:r>
          </a:p>
        </p:txBody>
      </p:sp>
      <p:sp>
        <p:nvSpPr>
          <p:cNvPr id="5" name="Content Placeholder 4"/>
          <p:cNvSpPr>
            <a:spLocks noGrp="1"/>
          </p:cNvSpPr>
          <p:nvPr>
            <p:ph idx="10"/>
          </p:nvPr>
        </p:nvSpPr>
        <p:spPr/>
        <p:txBody>
          <a:bodyPr/>
          <a:lstStyle/>
          <a:p>
            <a:pPr marL="0" lvl="0" indent="0">
              <a:buClr>
                <a:srgbClr val="FFFFFF">
                  <a:lumMod val="65000"/>
                </a:srgbClr>
              </a:buClr>
              <a:buNone/>
              <a:defRPr/>
            </a:pPr>
            <a:r>
              <a:rPr lang="en-US" sz="2000" b="1" dirty="0">
                <a:solidFill>
                  <a:srgbClr val="326295">
                    <a:lumMod val="75000"/>
                  </a:srgbClr>
                </a:solidFill>
              </a:rPr>
              <a:t>District</a:t>
            </a:r>
          </a:p>
          <a:p>
            <a:pPr marL="342900" lvl="0" indent="-342900">
              <a:buClr>
                <a:srgbClr val="686868"/>
              </a:buClr>
              <a:buFont typeface="Arial" panose="020B0604020202020204" pitchFamily="34" charset="0"/>
              <a:buChar char="•"/>
              <a:defRPr/>
            </a:pPr>
            <a:r>
              <a:rPr lang="en-US" sz="2000" dirty="0">
                <a:solidFill>
                  <a:srgbClr val="326295">
                    <a:lumMod val="75000"/>
                  </a:srgbClr>
                </a:solidFill>
              </a:rPr>
              <a:t>Establish local policies, including policies on mentor selection criteria, mentor selection committees, and frequency of meetings.  </a:t>
            </a:r>
          </a:p>
          <a:p>
            <a:pPr marL="342900" lvl="0" indent="-342900">
              <a:buClr>
                <a:srgbClr val="686868"/>
              </a:buClr>
              <a:buFont typeface="Arial" panose="020B0604020202020204" pitchFamily="34" charset="0"/>
              <a:buChar char="•"/>
              <a:defRPr/>
            </a:pPr>
            <a:r>
              <a:rPr lang="en-US" sz="2000" dirty="0">
                <a:solidFill>
                  <a:srgbClr val="326295">
                    <a:lumMod val="75000"/>
                  </a:srgbClr>
                </a:solidFill>
              </a:rPr>
              <a:t>Recruit and train mentors.</a:t>
            </a:r>
          </a:p>
          <a:p>
            <a:pPr marL="342900" lvl="0" indent="-342900">
              <a:buClr>
                <a:srgbClr val="686868"/>
              </a:buClr>
              <a:buFont typeface="Arial" panose="020B0604020202020204" pitchFamily="34" charset="0"/>
              <a:buChar char="•"/>
              <a:defRPr/>
            </a:pPr>
            <a:r>
              <a:rPr lang="en-US" sz="2000" dirty="0">
                <a:solidFill>
                  <a:srgbClr val="326295">
                    <a:lumMod val="75000"/>
                  </a:srgbClr>
                </a:solidFill>
              </a:rPr>
              <a:t>Match new teachers and mentors. </a:t>
            </a:r>
          </a:p>
        </p:txBody>
      </p:sp>
      <p:sp>
        <p:nvSpPr>
          <p:cNvPr id="4" name="Slide Number Placeholder 3">
            <a:extLst>
              <a:ext uri="{FF2B5EF4-FFF2-40B4-BE49-F238E27FC236}">
                <a16:creationId xmlns:a16="http://schemas.microsoft.com/office/drawing/2014/main" id="{DF0742FC-1099-4DE8-87B1-D714378EE4A2}"/>
              </a:ext>
            </a:extLst>
          </p:cNvPr>
          <p:cNvSpPr>
            <a:spLocks noGrp="1"/>
          </p:cNvSpPr>
          <p:nvPr>
            <p:ph type="sldNum" sz="quarter" idx="4294967295"/>
          </p:nvPr>
        </p:nvSpPr>
        <p:spPr>
          <a:xfrm>
            <a:off x="8986838" y="6507163"/>
            <a:ext cx="157162" cy="1539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90340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20DED-3826-AC4E-B836-15F4C1242526}"/>
              </a:ext>
            </a:extLst>
          </p:cNvPr>
          <p:cNvSpPr>
            <a:spLocks noGrp="1"/>
          </p:cNvSpPr>
          <p:nvPr>
            <p:ph type="title"/>
          </p:nvPr>
        </p:nvSpPr>
        <p:spPr/>
        <p:txBody>
          <a:bodyPr/>
          <a:lstStyle/>
          <a:p>
            <a:r>
              <a:rPr lang="en-US" dirty="0"/>
              <a:t>Consider Your Responsibilities</a:t>
            </a:r>
          </a:p>
        </p:txBody>
      </p:sp>
      <p:sp>
        <p:nvSpPr>
          <p:cNvPr id="2" name="Content Placeholder 1">
            <a:extLst>
              <a:ext uri="{FF2B5EF4-FFF2-40B4-BE49-F238E27FC236}">
                <a16:creationId xmlns:a16="http://schemas.microsoft.com/office/drawing/2014/main" id="{4CD6F74F-659C-8340-A3A9-4354D2B48382}"/>
              </a:ext>
            </a:extLst>
          </p:cNvPr>
          <p:cNvSpPr>
            <a:spLocks noGrp="1"/>
          </p:cNvSpPr>
          <p:nvPr>
            <p:ph idx="1"/>
          </p:nvPr>
        </p:nvSpPr>
        <p:spPr/>
        <p:txBody>
          <a:bodyPr/>
          <a:lstStyle/>
          <a:p>
            <a:pPr marL="457200" indent="-457200">
              <a:buClr>
                <a:srgbClr val="686868"/>
              </a:buClr>
              <a:buFont typeface="+mj-lt"/>
              <a:buAutoNum type="arabicParenR"/>
            </a:pPr>
            <a:r>
              <a:rPr lang="en-US" dirty="0"/>
              <a:t>What are some of your team’s primary responsibilities for implementing a quality M&amp;I program?</a:t>
            </a:r>
          </a:p>
          <a:p>
            <a:pPr marL="457200" indent="-457200">
              <a:buClr>
                <a:srgbClr val="686868"/>
              </a:buClr>
              <a:buFont typeface="+mj-lt"/>
              <a:buAutoNum type="arabicParenR"/>
            </a:pPr>
            <a:r>
              <a:rPr lang="en-US" dirty="0"/>
              <a:t>Consider your team’s stage of readiness. Are there additional responsibilities that should be considered?</a:t>
            </a:r>
          </a:p>
        </p:txBody>
      </p:sp>
      <p:pic>
        <p:nvPicPr>
          <p:cNvPr id="5" name="Graphic 4" descr="Stakeholder Responsibilities Graphic" title="Stakeholder Responsibilities Graphic">
            <a:extLst>
              <a:ext uri="{FF2B5EF4-FFF2-40B4-BE49-F238E27FC236}">
                <a16:creationId xmlns:a16="http://schemas.microsoft.com/office/drawing/2014/main" id="{507D5A2D-C49E-0142-B951-E0A32F8851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523" y="3667535"/>
            <a:ext cx="1852258" cy="1852258"/>
          </a:xfrm>
          <a:prstGeom prst="rect">
            <a:avLst/>
          </a:prstGeom>
        </p:spPr>
      </p:pic>
      <p:sp>
        <p:nvSpPr>
          <p:cNvPr id="4" name="Slide Number Placeholder 3">
            <a:extLst>
              <a:ext uri="{FF2B5EF4-FFF2-40B4-BE49-F238E27FC236}">
                <a16:creationId xmlns:a16="http://schemas.microsoft.com/office/drawing/2014/main" id="{DE76154E-C430-1B4E-8A31-008443F8866A}"/>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82418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2E09-6245-4368-BE1C-0DA8C80294D6}"/>
              </a:ext>
            </a:extLst>
          </p:cNvPr>
          <p:cNvSpPr>
            <a:spLocks noGrp="1"/>
          </p:cNvSpPr>
          <p:nvPr>
            <p:ph type="title"/>
          </p:nvPr>
        </p:nvSpPr>
        <p:spPr>
          <a:xfrm>
            <a:off x="687388" y="3032879"/>
            <a:ext cx="8229600" cy="1446550"/>
          </a:xfrm>
        </p:spPr>
        <p:txBody>
          <a:bodyPr/>
          <a:lstStyle/>
          <a:p>
            <a:r>
              <a:rPr lang="en-US" dirty="0"/>
              <a:t>Define a Vision Statement and Theory of Change</a:t>
            </a:r>
          </a:p>
        </p:txBody>
      </p:sp>
      <p:sp>
        <p:nvSpPr>
          <p:cNvPr id="4" name="Slide Number Placeholder 3">
            <a:extLst>
              <a:ext uri="{FF2B5EF4-FFF2-40B4-BE49-F238E27FC236}">
                <a16:creationId xmlns:a16="http://schemas.microsoft.com/office/drawing/2014/main" id="{724D67AE-977C-4B21-8CDF-1FCCF418C37A}"/>
              </a:ext>
            </a:extLst>
          </p:cNvPr>
          <p:cNvSpPr>
            <a:spLocks noGrp="1"/>
          </p:cNvSpPr>
          <p:nvPr>
            <p:ph type="sldNum" sz="quarter" idx="12"/>
          </p:nvPr>
        </p:nvSpPr>
        <p:spPr/>
        <p:txBody>
          <a:bodyPr/>
          <a:lstStyle/>
          <a:p>
            <a:fld id="{A1A8B8B9-B651-4439-A868-E8F04EF81465}" type="slidenum">
              <a:rPr lang="en-US" smtClean="0"/>
              <a:pPr/>
              <a:t>18</a:t>
            </a:fld>
            <a:endParaRPr lang="en-US" dirty="0"/>
          </a:p>
        </p:txBody>
      </p:sp>
    </p:spTree>
    <p:extLst>
      <p:ext uri="{BB962C8B-B14F-4D97-AF65-F5344CB8AC3E}">
        <p14:creationId xmlns:p14="http://schemas.microsoft.com/office/powerpoint/2010/main" val="186664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4333A-C093-444E-8EE7-5F76C8A632F6}"/>
              </a:ext>
            </a:extLst>
          </p:cNvPr>
          <p:cNvSpPr>
            <a:spLocks noGrp="1"/>
          </p:cNvSpPr>
          <p:nvPr>
            <p:ph type="title"/>
          </p:nvPr>
        </p:nvSpPr>
        <p:spPr/>
        <p:txBody>
          <a:bodyPr/>
          <a:lstStyle/>
          <a:p>
            <a:r>
              <a:rPr lang="en-US" dirty="0"/>
              <a:t>What Is a Theory of Change?</a:t>
            </a:r>
          </a:p>
        </p:txBody>
      </p:sp>
      <p:sp>
        <p:nvSpPr>
          <p:cNvPr id="2" name="Content Placeholder 1">
            <a:extLst>
              <a:ext uri="{FF2B5EF4-FFF2-40B4-BE49-F238E27FC236}">
                <a16:creationId xmlns:a16="http://schemas.microsoft.com/office/drawing/2014/main" id="{87EF7E6A-3C5E-4151-AD96-9C8C36BC71F8}"/>
              </a:ext>
            </a:extLst>
          </p:cNvPr>
          <p:cNvSpPr>
            <a:spLocks noGrp="1"/>
          </p:cNvSpPr>
          <p:nvPr>
            <p:ph idx="1"/>
          </p:nvPr>
        </p:nvSpPr>
        <p:spPr/>
        <p:txBody>
          <a:bodyPr/>
          <a:lstStyle/>
          <a:p>
            <a:pPr marL="0" indent="0">
              <a:buNone/>
            </a:pPr>
            <a:r>
              <a:rPr lang="en-US" i="1" dirty="0"/>
              <a:t>A theory of change is a </a:t>
            </a:r>
            <a:r>
              <a:rPr lang="en-US" b="1" i="1" dirty="0"/>
              <a:t>roadmap that shows how you expect change to come about as a result of your work </a:t>
            </a:r>
            <a:r>
              <a:rPr lang="en-US" i="1" dirty="0"/>
              <a:t>and provides a general picture of the project landscape. It explains how activities are understood to produce a series of results that contribute to achieving a longer term goal. A well-conceived theory of change explains how the project is understood to work and </a:t>
            </a:r>
            <a:r>
              <a:rPr lang="en-US" b="1" i="1" dirty="0"/>
              <a:t>keeps implementation and evaluation transparent</a:t>
            </a:r>
            <a:r>
              <a:rPr lang="en-US" i="1" dirty="0"/>
              <a:t>, so that everyone involved knows what is happening and why. </a:t>
            </a:r>
            <a:endParaRPr lang="en-US" dirty="0"/>
          </a:p>
        </p:txBody>
      </p:sp>
      <p:sp>
        <p:nvSpPr>
          <p:cNvPr id="4" name="Slide Number Placeholder 3">
            <a:extLst>
              <a:ext uri="{FF2B5EF4-FFF2-40B4-BE49-F238E27FC236}">
                <a16:creationId xmlns:a16="http://schemas.microsoft.com/office/drawing/2014/main" id="{D6F1B9FC-D7E5-4CAE-A7D8-FCCB3615CD19}"/>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190519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8503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81F27-F6F4-4FB1-8A35-EF134419BBA5}"/>
              </a:ext>
            </a:extLst>
          </p:cNvPr>
          <p:cNvSpPr>
            <a:spLocks noGrp="1"/>
          </p:cNvSpPr>
          <p:nvPr>
            <p:ph type="title"/>
          </p:nvPr>
        </p:nvSpPr>
        <p:spPr/>
        <p:txBody>
          <a:bodyPr>
            <a:normAutofit/>
          </a:bodyPr>
          <a:lstStyle/>
          <a:p>
            <a:r>
              <a:rPr lang="en-US" dirty="0"/>
              <a:t>Key Uses of a Theory of Change </a:t>
            </a:r>
          </a:p>
        </p:txBody>
      </p:sp>
      <p:sp>
        <p:nvSpPr>
          <p:cNvPr id="2" name="Content Placeholder 1">
            <a:extLst>
              <a:ext uri="{FF2B5EF4-FFF2-40B4-BE49-F238E27FC236}">
                <a16:creationId xmlns:a16="http://schemas.microsoft.com/office/drawing/2014/main" id="{052ED6BF-1DBB-437B-9CC7-2EAB09590B39}"/>
              </a:ext>
            </a:extLst>
          </p:cNvPr>
          <p:cNvSpPr>
            <a:spLocks noGrp="1"/>
          </p:cNvSpPr>
          <p:nvPr>
            <p:ph idx="1"/>
          </p:nvPr>
        </p:nvSpPr>
        <p:spPr/>
        <p:txBody>
          <a:bodyPr/>
          <a:lstStyle/>
          <a:p>
            <a:pPr>
              <a:buClr>
                <a:srgbClr val="686868"/>
              </a:buClr>
            </a:pPr>
            <a:r>
              <a:rPr lang="en-US" dirty="0"/>
              <a:t>Show the big picture</a:t>
            </a:r>
          </a:p>
          <a:p>
            <a:pPr>
              <a:buClr>
                <a:srgbClr val="686868"/>
              </a:buClr>
            </a:pPr>
            <a:r>
              <a:rPr lang="en-US" dirty="0"/>
              <a:t>Show detail on the pathways to impact</a:t>
            </a:r>
          </a:p>
          <a:p>
            <a:pPr>
              <a:buClr>
                <a:srgbClr val="686868"/>
              </a:buClr>
            </a:pPr>
            <a:r>
              <a:rPr lang="en-US" dirty="0"/>
              <a:t>Strengthen design</a:t>
            </a:r>
          </a:p>
          <a:p>
            <a:pPr>
              <a:buClr>
                <a:srgbClr val="686868"/>
              </a:buClr>
            </a:pPr>
            <a:r>
              <a:rPr lang="en-US" dirty="0"/>
              <a:t>Assist with planning</a:t>
            </a:r>
          </a:p>
          <a:p>
            <a:pPr>
              <a:buClr>
                <a:srgbClr val="686868"/>
              </a:buClr>
            </a:pPr>
            <a:r>
              <a:rPr lang="en-US" dirty="0"/>
              <a:t>Identify monitoring and evaluation needs</a:t>
            </a:r>
          </a:p>
          <a:p>
            <a:pPr>
              <a:buClr>
                <a:srgbClr val="686868"/>
              </a:buClr>
            </a:pPr>
            <a:r>
              <a:rPr lang="en-US" dirty="0"/>
              <a:t>Guide data collection</a:t>
            </a:r>
          </a:p>
          <a:p>
            <a:pPr>
              <a:buClr>
                <a:srgbClr val="686868"/>
              </a:buClr>
            </a:pPr>
            <a:r>
              <a:rPr lang="en-US" dirty="0"/>
              <a:t>Make causal claims</a:t>
            </a:r>
          </a:p>
          <a:p>
            <a:pPr>
              <a:buClr>
                <a:srgbClr val="686868"/>
              </a:buClr>
            </a:pPr>
            <a:r>
              <a:rPr lang="en-US" dirty="0"/>
              <a:t>Tell your performance story</a:t>
            </a:r>
          </a:p>
          <a:p>
            <a:pPr marL="0" indent="0">
              <a:buNone/>
            </a:pPr>
            <a:r>
              <a:rPr lang="en-US" dirty="0"/>
              <a:t>								</a:t>
            </a:r>
            <a:r>
              <a:rPr lang="en-US" sz="1200" dirty="0"/>
              <a:t>Mayne, 2018</a:t>
            </a:r>
          </a:p>
        </p:txBody>
      </p:sp>
      <p:sp>
        <p:nvSpPr>
          <p:cNvPr id="4" name="Slide Number Placeholder 3">
            <a:extLst>
              <a:ext uri="{FF2B5EF4-FFF2-40B4-BE49-F238E27FC236}">
                <a16:creationId xmlns:a16="http://schemas.microsoft.com/office/drawing/2014/main" id="{EBF43F07-9531-49C6-A9E0-5A759371A763}"/>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127533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68ADF-3494-4BC7-A253-899A8FD5DED8}"/>
              </a:ext>
            </a:extLst>
          </p:cNvPr>
          <p:cNvSpPr>
            <a:spLocks noGrp="1"/>
          </p:cNvSpPr>
          <p:nvPr>
            <p:ph type="title"/>
          </p:nvPr>
        </p:nvSpPr>
        <p:spPr/>
        <p:txBody>
          <a:bodyPr/>
          <a:lstStyle/>
          <a:p>
            <a:r>
              <a:rPr lang="en-US" dirty="0"/>
              <a:t>A Theory of Change Must Be…</a:t>
            </a:r>
          </a:p>
        </p:txBody>
      </p:sp>
      <p:sp>
        <p:nvSpPr>
          <p:cNvPr id="2" name="Content Placeholder 1">
            <a:extLst>
              <a:ext uri="{FF2B5EF4-FFF2-40B4-BE49-F238E27FC236}">
                <a16:creationId xmlns:a16="http://schemas.microsoft.com/office/drawing/2014/main" id="{968E75B6-D4A1-4490-B5D0-1A2EA8B1D848}"/>
              </a:ext>
            </a:extLst>
          </p:cNvPr>
          <p:cNvSpPr>
            <a:spLocks noGrp="1"/>
          </p:cNvSpPr>
          <p:nvPr>
            <p:ph idx="1"/>
          </p:nvPr>
        </p:nvSpPr>
        <p:spPr/>
        <p:txBody>
          <a:bodyPr/>
          <a:lstStyle/>
          <a:p>
            <a:pPr lvl="0">
              <a:buClr>
                <a:srgbClr val="686868"/>
              </a:buClr>
            </a:pPr>
            <a:r>
              <a:rPr lang="en-US" b="1" dirty="0"/>
              <a:t>Plausible:</a:t>
            </a:r>
            <a:r>
              <a:rPr lang="en-US" dirty="0"/>
              <a:t> It tells a compelling story about the pathway to change that leads to project goals.</a:t>
            </a:r>
          </a:p>
          <a:p>
            <a:pPr lvl="0">
              <a:buClr>
                <a:srgbClr val="686868"/>
              </a:buClr>
            </a:pPr>
            <a:r>
              <a:rPr lang="en-US" b="1" dirty="0"/>
              <a:t>Feasible: </a:t>
            </a:r>
            <a:r>
              <a:rPr lang="en-US" dirty="0"/>
              <a:t>The project has the capacity and resources to implement the activities required to produce outcomes.</a:t>
            </a:r>
          </a:p>
          <a:p>
            <a:pPr lvl="0">
              <a:buClr>
                <a:srgbClr val="686868"/>
              </a:buClr>
            </a:pPr>
            <a:r>
              <a:rPr lang="en-US" b="1" dirty="0"/>
              <a:t>Supported:</a:t>
            </a:r>
            <a:r>
              <a:rPr lang="en-US" dirty="0"/>
              <a:t> Stakeholders are involved in defining and refining the theory of change. </a:t>
            </a:r>
          </a:p>
          <a:p>
            <a:pPr lvl="0">
              <a:buClr>
                <a:srgbClr val="686868"/>
              </a:buClr>
            </a:pPr>
            <a:r>
              <a:rPr lang="en-US" b="1" dirty="0"/>
              <a:t>Testable:</a:t>
            </a:r>
            <a:r>
              <a:rPr lang="en-US" dirty="0"/>
              <a:t> Success can be reasonably measured or observed. </a:t>
            </a:r>
          </a:p>
        </p:txBody>
      </p:sp>
      <p:sp>
        <p:nvSpPr>
          <p:cNvPr id="6" name="Rectangle 5">
            <a:extLst>
              <a:ext uri="{FF2B5EF4-FFF2-40B4-BE49-F238E27FC236}">
                <a16:creationId xmlns:a16="http://schemas.microsoft.com/office/drawing/2014/main" id="{785D24F0-2519-4282-8B1D-FEC4AAF003D9}"/>
              </a:ext>
            </a:extLst>
          </p:cNvPr>
          <p:cNvSpPr/>
          <p:nvPr/>
        </p:nvSpPr>
        <p:spPr>
          <a:xfrm>
            <a:off x="7841098" y="5457298"/>
            <a:ext cx="1071127" cy="276999"/>
          </a:xfrm>
          <a:prstGeom prst="rect">
            <a:avLst/>
          </a:prstGeom>
        </p:spPr>
        <p:txBody>
          <a:bodyPr wrap="none">
            <a:spAutoFit/>
          </a:bodyPr>
          <a:lstStyle/>
          <a:p>
            <a:pPr algn="r"/>
            <a:r>
              <a:rPr lang="en-US" sz="1200" dirty="0">
                <a:solidFill>
                  <a:schemeClr val="tx2"/>
                </a:solidFill>
              </a:rPr>
              <a:t>Mayne, 2018</a:t>
            </a:r>
          </a:p>
        </p:txBody>
      </p:sp>
      <p:sp>
        <p:nvSpPr>
          <p:cNvPr id="4" name="Slide Number Placeholder 3">
            <a:extLst>
              <a:ext uri="{FF2B5EF4-FFF2-40B4-BE49-F238E27FC236}">
                <a16:creationId xmlns:a16="http://schemas.microsoft.com/office/drawing/2014/main" id="{7DC8F459-BDCD-445C-926C-6407D60D0BF9}"/>
              </a:ext>
            </a:extLst>
          </p:cNvPr>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29798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E1097F-E889-4B30-BBE1-370A6674D424}"/>
              </a:ext>
            </a:extLst>
          </p:cNvPr>
          <p:cNvSpPr>
            <a:spLocks noGrp="1"/>
          </p:cNvSpPr>
          <p:nvPr>
            <p:ph type="title"/>
          </p:nvPr>
        </p:nvSpPr>
        <p:spPr/>
        <p:txBody>
          <a:bodyPr/>
          <a:lstStyle/>
          <a:p>
            <a:r>
              <a:rPr lang="en-US" dirty="0"/>
              <a:t>Key Components of a Theory of Change</a:t>
            </a:r>
          </a:p>
        </p:txBody>
      </p:sp>
      <p:sp>
        <p:nvSpPr>
          <p:cNvPr id="2" name="Content Placeholder 1">
            <a:extLst>
              <a:ext uri="{FF2B5EF4-FFF2-40B4-BE49-F238E27FC236}">
                <a16:creationId xmlns:a16="http://schemas.microsoft.com/office/drawing/2014/main" id="{CCD6A29D-FEB4-4106-AE91-6E4C9548E63E}"/>
              </a:ext>
            </a:extLst>
          </p:cNvPr>
          <p:cNvSpPr>
            <a:spLocks noGrp="1"/>
          </p:cNvSpPr>
          <p:nvPr>
            <p:ph idx="1"/>
          </p:nvPr>
        </p:nvSpPr>
        <p:spPr>
          <a:xfrm>
            <a:off x="687526" y="1757547"/>
            <a:ext cx="8224699" cy="4075844"/>
          </a:xfrm>
        </p:spPr>
        <p:txBody>
          <a:bodyPr/>
          <a:lstStyle/>
          <a:p>
            <a:pPr marL="0" indent="0">
              <a:spcBef>
                <a:spcPts val="500"/>
              </a:spcBef>
              <a:buNone/>
            </a:pPr>
            <a:r>
              <a:rPr lang="en-US" sz="1800" b="1" dirty="0"/>
              <a:t>Vision</a:t>
            </a:r>
            <a:r>
              <a:rPr lang="en-US" sz="1800" dirty="0"/>
              <a:t> </a:t>
            </a:r>
          </a:p>
          <a:p>
            <a:pPr lvl="1">
              <a:spcBef>
                <a:spcPts val="500"/>
              </a:spcBef>
              <a:buClr>
                <a:srgbClr val="686868"/>
              </a:buClr>
            </a:pPr>
            <a:r>
              <a:rPr lang="en-US" dirty="0">
                <a:ea typeface="ＭＳ Ｐゴシック" pitchFamily="-48" charset="-128"/>
                <a:cs typeface="Calibri" panose="020F0502020204030204" pitchFamily="34" charset="0"/>
              </a:rPr>
              <a:t>Communicates the vision of change to all stakeholders.</a:t>
            </a:r>
            <a:endParaRPr lang="en-US" dirty="0">
              <a:cs typeface="Calibri" panose="020F0502020204030204" pitchFamily="34" charset="0"/>
            </a:endParaRPr>
          </a:p>
          <a:p>
            <a:pPr marL="0" indent="0">
              <a:spcBef>
                <a:spcPts val="500"/>
              </a:spcBef>
              <a:buNone/>
            </a:pPr>
            <a:r>
              <a:rPr lang="en-US" sz="1800" b="1" dirty="0"/>
              <a:t>Long-Term Goals </a:t>
            </a:r>
          </a:p>
          <a:p>
            <a:pPr lvl="1">
              <a:spcBef>
                <a:spcPts val="500"/>
              </a:spcBef>
              <a:buClr>
                <a:srgbClr val="686868"/>
              </a:buClr>
            </a:pPr>
            <a:r>
              <a:rPr lang="en-US" dirty="0">
                <a:ea typeface="ＭＳ Ｐゴシック" pitchFamily="-48" charset="-128"/>
                <a:cs typeface="Calibri" panose="020F0502020204030204" pitchFamily="34" charset="0"/>
              </a:rPr>
              <a:t>Describes the highest-level change of the program, or the goal towards which all efforts are directed.</a:t>
            </a:r>
          </a:p>
          <a:p>
            <a:pPr marL="0" indent="0">
              <a:spcBef>
                <a:spcPts val="500"/>
              </a:spcBef>
              <a:buNone/>
            </a:pPr>
            <a:r>
              <a:rPr lang="en-US" sz="1800" b="1" dirty="0"/>
              <a:t>Short-Term Outcomes </a:t>
            </a:r>
          </a:p>
          <a:p>
            <a:pPr lvl="1">
              <a:spcBef>
                <a:spcPts val="500"/>
              </a:spcBef>
              <a:buClr>
                <a:srgbClr val="686868"/>
              </a:buClr>
            </a:pPr>
            <a:r>
              <a:rPr lang="en-US" dirty="0"/>
              <a:t>Unpacks long-term goals by articulating the short and intermediate-term changes, results, or accomplishments that will be achieved.</a:t>
            </a:r>
          </a:p>
          <a:p>
            <a:pPr marL="0" indent="0">
              <a:spcBef>
                <a:spcPts val="500"/>
              </a:spcBef>
              <a:buNone/>
            </a:pPr>
            <a:r>
              <a:rPr lang="en-US" sz="1800" b="1" dirty="0"/>
              <a:t>Outputs</a:t>
            </a:r>
            <a:r>
              <a:rPr lang="en-US" sz="1800" dirty="0"/>
              <a:t>	</a:t>
            </a:r>
          </a:p>
          <a:p>
            <a:pPr lvl="1">
              <a:spcBef>
                <a:spcPts val="500"/>
              </a:spcBef>
              <a:buClr>
                <a:srgbClr val="686868"/>
              </a:buClr>
            </a:pPr>
            <a:r>
              <a:rPr lang="en-US" dirty="0"/>
              <a:t>Describes products that will be created or services that will be delivered. </a:t>
            </a:r>
          </a:p>
          <a:p>
            <a:pPr marL="0" indent="0">
              <a:spcBef>
                <a:spcPts val="500"/>
              </a:spcBef>
              <a:buNone/>
            </a:pPr>
            <a:r>
              <a:rPr lang="en-US" sz="1800" b="1" dirty="0"/>
              <a:t>Key Activities</a:t>
            </a:r>
          </a:p>
          <a:p>
            <a:pPr lvl="1">
              <a:spcBef>
                <a:spcPts val="500"/>
              </a:spcBef>
              <a:buClr>
                <a:srgbClr val="686868"/>
              </a:buClr>
            </a:pPr>
            <a:r>
              <a:rPr lang="en-US" dirty="0"/>
              <a:t>Describes the actions taken or work performed that will produce the outputs.</a:t>
            </a:r>
          </a:p>
        </p:txBody>
      </p:sp>
      <p:sp>
        <p:nvSpPr>
          <p:cNvPr id="4" name="Slide Number Placeholder 3">
            <a:extLst>
              <a:ext uri="{FF2B5EF4-FFF2-40B4-BE49-F238E27FC236}">
                <a16:creationId xmlns:a16="http://schemas.microsoft.com/office/drawing/2014/main" id="{667E04C3-58C6-485F-80E6-D382ACC9853D}"/>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100258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B591C-8415-41CA-9240-8D45696BEE58}"/>
              </a:ext>
            </a:extLst>
          </p:cNvPr>
          <p:cNvSpPr>
            <a:spLocks noGrp="1"/>
          </p:cNvSpPr>
          <p:nvPr>
            <p:ph type="title"/>
          </p:nvPr>
        </p:nvSpPr>
        <p:spPr/>
        <p:txBody>
          <a:bodyPr/>
          <a:lstStyle/>
          <a:p>
            <a:r>
              <a:rPr lang="en-US" dirty="0"/>
              <a:t>Setting a Vision </a:t>
            </a:r>
          </a:p>
        </p:txBody>
      </p:sp>
      <p:sp>
        <p:nvSpPr>
          <p:cNvPr id="7" name="Content Placeholder 6">
            <a:extLst>
              <a:ext uri="{FF2B5EF4-FFF2-40B4-BE49-F238E27FC236}">
                <a16:creationId xmlns:a16="http://schemas.microsoft.com/office/drawing/2014/main" id="{B13855CC-EB37-45B0-8753-34BE70AA356C}"/>
              </a:ext>
            </a:extLst>
          </p:cNvPr>
          <p:cNvSpPr>
            <a:spLocks noGrp="1"/>
          </p:cNvSpPr>
          <p:nvPr>
            <p:ph idx="1"/>
          </p:nvPr>
        </p:nvSpPr>
        <p:spPr/>
        <p:txBody>
          <a:bodyPr/>
          <a:lstStyle/>
          <a:p>
            <a:pPr marL="0" indent="0">
              <a:buNone/>
            </a:pPr>
            <a:r>
              <a:rPr lang="en-US" i="1" dirty="0">
                <a:solidFill>
                  <a:schemeClr val="accent2"/>
                </a:solidFill>
              </a:rPr>
              <a:t>If I do this</a:t>
            </a:r>
            <a:r>
              <a:rPr lang="en-US" dirty="0">
                <a:solidFill>
                  <a:schemeClr val="accent2"/>
                </a:solidFill>
              </a:rPr>
              <a:t>…</a:t>
            </a:r>
          </a:p>
          <a:p>
            <a:pPr marL="1828800" indent="0">
              <a:buNone/>
            </a:pPr>
            <a:r>
              <a:rPr lang="en-US" i="1" dirty="0">
                <a:solidFill>
                  <a:schemeClr val="accent2"/>
                </a:solidFill>
              </a:rPr>
              <a:t>then this will happen.</a:t>
            </a:r>
            <a:endParaRPr lang="en-US" dirty="0">
              <a:solidFill>
                <a:schemeClr val="accent2"/>
              </a:solidFill>
            </a:endParaRPr>
          </a:p>
          <a:p>
            <a:pPr marL="0" indent="0">
              <a:spcBef>
                <a:spcPts val="3600"/>
              </a:spcBef>
              <a:buNone/>
            </a:pPr>
            <a:r>
              <a:rPr lang="en-US" i="1" dirty="0">
                <a:solidFill>
                  <a:schemeClr val="accent3">
                    <a:lumMod val="75000"/>
                  </a:schemeClr>
                </a:solidFill>
              </a:rPr>
              <a:t>If I develop a quality M&amp;I program that provides mentor teachers who understand effective teaching strategies to new hires…</a:t>
            </a:r>
          </a:p>
          <a:p>
            <a:pPr marL="1828800" indent="0">
              <a:buNone/>
            </a:pPr>
            <a:r>
              <a:rPr lang="en-US" i="1" dirty="0">
                <a:solidFill>
                  <a:schemeClr val="accent3">
                    <a:lumMod val="75000"/>
                  </a:schemeClr>
                </a:solidFill>
              </a:rPr>
              <a:t>then new hires will feel adequately supported and will be less likely to leave the district.</a:t>
            </a:r>
            <a:endParaRPr lang="en-US" dirty="0">
              <a:solidFill>
                <a:schemeClr val="accent3">
                  <a:lumMod val="75000"/>
                </a:schemeClr>
              </a:solidFill>
            </a:endParaRPr>
          </a:p>
        </p:txBody>
      </p:sp>
      <p:sp>
        <p:nvSpPr>
          <p:cNvPr id="4" name="Slide Number Placeholder 3">
            <a:extLst>
              <a:ext uri="{FF2B5EF4-FFF2-40B4-BE49-F238E27FC236}">
                <a16:creationId xmlns:a16="http://schemas.microsoft.com/office/drawing/2014/main" id="{986A6916-AB72-48E4-9381-5A5FF80306C8}"/>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190664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71570D-F2DF-455E-8BA2-EC54A00109A4}"/>
              </a:ext>
            </a:extLst>
          </p:cNvPr>
          <p:cNvSpPr>
            <a:spLocks noGrp="1"/>
          </p:cNvSpPr>
          <p:nvPr>
            <p:ph type="title"/>
          </p:nvPr>
        </p:nvSpPr>
        <p:spPr/>
        <p:txBody>
          <a:bodyPr/>
          <a:lstStyle/>
          <a:p>
            <a:r>
              <a:rPr lang="en-US" dirty="0"/>
              <a:t>Handout 1</a:t>
            </a:r>
          </a:p>
        </p:txBody>
      </p:sp>
      <p:pic>
        <p:nvPicPr>
          <p:cNvPr id="9" name="Picture 8" descr="Screenshot of Handout #1: Theory of Change Statement Examples" title="Handout 1">
            <a:extLst>
              <a:ext uri="{FF2B5EF4-FFF2-40B4-BE49-F238E27FC236}">
                <a16:creationId xmlns:a16="http://schemas.microsoft.com/office/drawing/2014/main" id="{355D08AA-5D5A-0D4E-BE3A-2D32BCF36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1" y="1800069"/>
            <a:ext cx="7149552" cy="3937229"/>
          </a:xfrm>
          <a:prstGeom prst="rect">
            <a:avLst/>
          </a:prstGeom>
        </p:spPr>
      </p:pic>
      <p:sp>
        <p:nvSpPr>
          <p:cNvPr id="4" name="Slide Number Placeholder 3">
            <a:extLst>
              <a:ext uri="{FF2B5EF4-FFF2-40B4-BE49-F238E27FC236}">
                <a16:creationId xmlns:a16="http://schemas.microsoft.com/office/drawing/2014/main" id="{CE58FFAA-A66D-48A2-A1BC-5BF4F8F4E17A}"/>
              </a:ext>
            </a:extLst>
          </p:cNvPr>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303571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A240C-7BB0-4940-AA6B-9AE755CFF178}"/>
              </a:ext>
            </a:extLst>
          </p:cNvPr>
          <p:cNvSpPr>
            <a:spLocks noGrp="1"/>
          </p:cNvSpPr>
          <p:nvPr>
            <p:ph type="title"/>
          </p:nvPr>
        </p:nvSpPr>
        <p:spPr/>
        <p:txBody>
          <a:bodyPr/>
          <a:lstStyle/>
          <a:p>
            <a:r>
              <a:rPr lang="en-US" dirty="0"/>
              <a:t>Example: State in the Initial Implementation Stage of Readiness </a:t>
            </a:r>
          </a:p>
        </p:txBody>
      </p:sp>
      <p:sp>
        <p:nvSpPr>
          <p:cNvPr id="2" name="Content Placeholder 1">
            <a:extLst>
              <a:ext uri="{FF2B5EF4-FFF2-40B4-BE49-F238E27FC236}">
                <a16:creationId xmlns:a16="http://schemas.microsoft.com/office/drawing/2014/main" id="{F0EB60CF-8F43-4192-924F-890F20037872}"/>
              </a:ext>
            </a:extLst>
          </p:cNvPr>
          <p:cNvSpPr>
            <a:spLocks noGrp="1"/>
          </p:cNvSpPr>
          <p:nvPr>
            <p:ph idx="1"/>
          </p:nvPr>
        </p:nvSpPr>
        <p:spPr/>
        <p:txBody>
          <a:bodyPr/>
          <a:lstStyle/>
          <a:p>
            <a:pPr marL="0" indent="0">
              <a:buNone/>
            </a:pPr>
            <a:r>
              <a:rPr lang="en-US" sz="2000" b="1" dirty="0"/>
              <a:t>Theory of Change </a:t>
            </a:r>
          </a:p>
          <a:p>
            <a:pPr marL="0" indent="0">
              <a:buNone/>
            </a:pPr>
            <a:r>
              <a:rPr lang="en-US" sz="2000" b="1" dirty="0"/>
              <a:t>If </a:t>
            </a:r>
            <a:r>
              <a:rPr lang="en-US" sz="2000" dirty="0"/>
              <a:t>the state develops policies, resources, and technical assistance materials for a comprehensive M&amp;I program…</a:t>
            </a:r>
          </a:p>
          <a:p>
            <a:pPr marL="0" indent="0">
              <a:buNone/>
            </a:pPr>
            <a:r>
              <a:rPr lang="en-US" sz="2000" b="1" dirty="0"/>
              <a:t>then</a:t>
            </a:r>
            <a:r>
              <a:rPr lang="en-US" sz="2000" dirty="0"/>
              <a:t> districts will be supported in developing quality M&amp;I programs that meet their local teacher retention goals and expectations.</a:t>
            </a:r>
          </a:p>
        </p:txBody>
      </p:sp>
      <p:sp>
        <p:nvSpPr>
          <p:cNvPr id="3" name="Content Placeholder 2">
            <a:extLst>
              <a:ext uri="{FF2B5EF4-FFF2-40B4-BE49-F238E27FC236}">
                <a16:creationId xmlns:a16="http://schemas.microsoft.com/office/drawing/2014/main" id="{0E89A6D4-5AC1-4A16-BE35-D80445AE5ADA}"/>
              </a:ext>
            </a:extLst>
          </p:cNvPr>
          <p:cNvSpPr>
            <a:spLocks noGrp="1"/>
          </p:cNvSpPr>
          <p:nvPr>
            <p:ph idx="10"/>
          </p:nvPr>
        </p:nvSpPr>
        <p:spPr/>
        <p:txBody>
          <a:bodyPr/>
          <a:lstStyle/>
          <a:p>
            <a:pPr marL="0" indent="0">
              <a:buNone/>
            </a:pPr>
            <a:r>
              <a:rPr lang="en-US" sz="2000" b="1" dirty="0"/>
              <a:t>Potential Data Sources</a:t>
            </a:r>
          </a:p>
          <a:p>
            <a:pPr marL="182880" indent="-182880">
              <a:buClr>
                <a:srgbClr val="686868"/>
              </a:buClr>
              <a:buFont typeface="Arial" panose="020B0604020202020204" pitchFamily="34" charset="0"/>
              <a:buChar char="•"/>
            </a:pPr>
            <a:r>
              <a:rPr lang="en-US" sz="2000" dirty="0"/>
              <a:t>School and district new teacher retention over time</a:t>
            </a:r>
          </a:p>
          <a:p>
            <a:pPr marL="182880" indent="-182880">
              <a:buClr>
                <a:srgbClr val="686868"/>
              </a:buClr>
              <a:buFont typeface="Arial" panose="020B0604020202020204" pitchFamily="34" charset="0"/>
              <a:buChar char="•"/>
            </a:pPr>
            <a:r>
              <a:rPr lang="en-US" sz="2000" dirty="0"/>
              <a:t>Summative new teacher portfolio or project</a:t>
            </a:r>
          </a:p>
          <a:p>
            <a:pPr marL="182880" indent="-182880">
              <a:buClr>
                <a:srgbClr val="686868"/>
              </a:buClr>
              <a:buFont typeface="Arial" panose="020B0604020202020204" pitchFamily="34" charset="0"/>
              <a:buChar char="•"/>
            </a:pPr>
            <a:r>
              <a:rPr lang="en-US" sz="2000" dirty="0"/>
              <a:t>Student outcomes</a:t>
            </a:r>
          </a:p>
        </p:txBody>
      </p:sp>
      <p:sp>
        <p:nvSpPr>
          <p:cNvPr id="5" name="Slide Number Placeholder 4">
            <a:extLst>
              <a:ext uri="{FF2B5EF4-FFF2-40B4-BE49-F238E27FC236}">
                <a16:creationId xmlns:a16="http://schemas.microsoft.com/office/drawing/2014/main" id="{F3DBA7FF-E4BE-4E10-BACD-69B83D094BC8}"/>
              </a:ext>
            </a:extLst>
          </p:cNvPr>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spTree>
    <p:extLst>
      <p:ext uri="{BB962C8B-B14F-4D97-AF65-F5344CB8AC3E}">
        <p14:creationId xmlns:p14="http://schemas.microsoft.com/office/powerpoint/2010/main" val="170808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A240C-7BB0-4940-AA6B-9AE755CFF178}"/>
              </a:ext>
            </a:extLst>
          </p:cNvPr>
          <p:cNvSpPr>
            <a:spLocks noGrp="1"/>
          </p:cNvSpPr>
          <p:nvPr>
            <p:ph type="title"/>
          </p:nvPr>
        </p:nvSpPr>
        <p:spPr/>
        <p:txBody>
          <a:bodyPr/>
          <a:lstStyle/>
          <a:p>
            <a:r>
              <a:rPr lang="en-US" dirty="0"/>
              <a:t>Example: District in the Initial Implementation Stage of Readiness </a:t>
            </a:r>
          </a:p>
        </p:txBody>
      </p:sp>
      <p:sp>
        <p:nvSpPr>
          <p:cNvPr id="2" name="Content Placeholder 1">
            <a:extLst>
              <a:ext uri="{FF2B5EF4-FFF2-40B4-BE49-F238E27FC236}">
                <a16:creationId xmlns:a16="http://schemas.microsoft.com/office/drawing/2014/main" id="{F0EB60CF-8F43-4192-924F-890F20037872}"/>
              </a:ext>
            </a:extLst>
          </p:cNvPr>
          <p:cNvSpPr>
            <a:spLocks noGrp="1"/>
          </p:cNvSpPr>
          <p:nvPr>
            <p:ph idx="1"/>
          </p:nvPr>
        </p:nvSpPr>
        <p:spPr/>
        <p:txBody>
          <a:bodyPr/>
          <a:lstStyle/>
          <a:p>
            <a:pPr marL="0" indent="0">
              <a:buNone/>
            </a:pPr>
            <a:r>
              <a:rPr lang="en-US" sz="2000" b="1" dirty="0"/>
              <a:t>Theory of Change </a:t>
            </a:r>
          </a:p>
          <a:p>
            <a:pPr marL="0" indent="0">
              <a:buNone/>
            </a:pPr>
            <a:r>
              <a:rPr lang="en-US" sz="2000" b="1" dirty="0"/>
              <a:t>If </a:t>
            </a:r>
            <a:r>
              <a:rPr lang="en-US" sz="2000" dirty="0"/>
              <a:t>the district develops a comprehensive M&amp;I program that provides quality mentors to all new teachers…</a:t>
            </a:r>
          </a:p>
          <a:p>
            <a:pPr marL="0" indent="0">
              <a:buNone/>
            </a:pPr>
            <a:r>
              <a:rPr lang="en-US" sz="2000" b="1" dirty="0"/>
              <a:t>then</a:t>
            </a:r>
            <a:r>
              <a:rPr lang="en-US" sz="2000" dirty="0"/>
              <a:t> new teachers will better understand and use effective teaching practices and feel more confident in their teaching abilities, which will make them more likely to stay in the profession.</a:t>
            </a:r>
          </a:p>
        </p:txBody>
      </p:sp>
      <p:sp>
        <p:nvSpPr>
          <p:cNvPr id="3" name="Content Placeholder 2">
            <a:extLst>
              <a:ext uri="{FF2B5EF4-FFF2-40B4-BE49-F238E27FC236}">
                <a16:creationId xmlns:a16="http://schemas.microsoft.com/office/drawing/2014/main" id="{0E89A6D4-5AC1-4A16-BE35-D80445AE5ADA}"/>
              </a:ext>
            </a:extLst>
          </p:cNvPr>
          <p:cNvSpPr>
            <a:spLocks noGrp="1"/>
          </p:cNvSpPr>
          <p:nvPr>
            <p:ph idx="10"/>
          </p:nvPr>
        </p:nvSpPr>
        <p:spPr/>
        <p:txBody>
          <a:bodyPr/>
          <a:lstStyle/>
          <a:p>
            <a:pPr marL="0" indent="0">
              <a:buNone/>
            </a:pPr>
            <a:r>
              <a:rPr lang="en-US" sz="2000" b="1" dirty="0"/>
              <a:t>Potential Data Sources </a:t>
            </a:r>
            <a:endParaRPr lang="en-US" sz="2000" dirty="0"/>
          </a:p>
          <a:p>
            <a:pPr marL="182880" indent="-182880">
              <a:buClr>
                <a:srgbClr val="686868"/>
              </a:buClr>
              <a:buFont typeface="Arial" panose="020B0604020202020204" pitchFamily="34" charset="0"/>
              <a:buChar char="•"/>
            </a:pPr>
            <a:r>
              <a:rPr lang="en-US" sz="2000" dirty="0"/>
              <a:t>Summative new teacher portfolio or project</a:t>
            </a:r>
          </a:p>
          <a:p>
            <a:pPr marL="182880" indent="-182880">
              <a:buClr>
                <a:srgbClr val="686868"/>
              </a:buClr>
              <a:buFont typeface="Arial" panose="020B0604020202020204" pitchFamily="34" charset="0"/>
              <a:buChar char="•"/>
            </a:pPr>
            <a:r>
              <a:rPr lang="en-US" sz="2000" dirty="0"/>
              <a:t>New teacher perception surveys</a:t>
            </a:r>
          </a:p>
          <a:p>
            <a:pPr marL="182880" indent="-182880">
              <a:buClr>
                <a:srgbClr val="686868"/>
              </a:buClr>
              <a:buFont typeface="Arial" panose="020B0604020202020204" pitchFamily="34" charset="0"/>
              <a:buChar char="•"/>
            </a:pPr>
            <a:r>
              <a:rPr lang="en-US" sz="2000" dirty="0"/>
              <a:t>Mentor perception surveys</a:t>
            </a:r>
          </a:p>
          <a:p>
            <a:pPr marL="182880" indent="-182880">
              <a:buClr>
                <a:srgbClr val="686868"/>
              </a:buClr>
              <a:buFont typeface="Arial" panose="020B0604020202020204" pitchFamily="34" charset="0"/>
              <a:buChar char="•"/>
            </a:pPr>
            <a:r>
              <a:rPr lang="en-US" sz="2000" dirty="0"/>
              <a:t>School and district new teacher retention over time</a:t>
            </a:r>
          </a:p>
        </p:txBody>
      </p:sp>
      <p:sp>
        <p:nvSpPr>
          <p:cNvPr id="5" name="Slide Number Placeholder 4">
            <a:extLst>
              <a:ext uri="{FF2B5EF4-FFF2-40B4-BE49-F238E27FC236}">
                <a16:creationId xmlns:a16="http://schemas.microsoft.com/office/drawing/2014/main" id="{F3DBA7FF-E4BE-4E10-BACD-69B83D094BC8}"/>
              </a:ext>
            </a:extLst>
          </p:cNvPr>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spTree>
    <p:extLst>
      <p:ext uri="{BB962C8B-B14F-4D97-AF65-F5344CB8AC3E}">
        <p14:creationId xmlns:p14="http://schemas.microsoft.com/office/powerpoint/2010/main" val="254431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A240C-7BB0-4940-AA6B-9AE755CFF178}"/>
              </a:ext>
            </a:extLst>
          </p:cNvPr>
          <p:cNvSpPr>
            <a:spLocks noGrp="1"/>
          </p:cNvSpPr>
          <p:nvPr>
            <p:ph type="title"/>
          </p:nvPr>
        </p:nvSpPr>
        <p:spPr/>
        <p:txBody>
          <a:bodyPr>
            <a:normAutofit/>
          </a:bodyPr>
          <a:lstStyle/>
          <a:p>
            <a:r>
              <a:rPr lang="en-US" dirty="0"/>
              <a:t>Example: District in the Innovation Stage of Readiness </a:t>
            </a:r>
          </a:p>
        </p:txBody>
      </p:sp>
      <p:sp>
        <p:nvSpPr>
          <p:cNvPr id="2" name="Content Placeholder 1">
            <a:extLst>
              <a:ext uri="{FF2B5EF4-FFF2-40B4-BE49-F238E27FC236}">
                <a16:creationId xmlns:a16="http://schemas.microsoft.com/office/drawing/2014/main" id="{F0EB60CF-8F43-4192-924F-890F20037872}"/>
              </a:ext>
            </a:extLst>
          </p:cNvPr>
          <p:cNvSpPr>
            <a:spLocks noGrp="1"/>
          </p:cNvSpPr>
          <p:nvPr>
            <p:ph idx="1"/>
          </p:nvPr>
        </p:nvSpPr>
        <p:spPr/>
        <p:txBody>
          <a:bodyPr/>
          <a:lstStyle/>
          <a:p>
            <a:pPr marL="0" indent="0">
              <a:buNone/>
            </a:pPr>
            <a:r>
              <a:rPr lang="en-US" sz="2000" b="1" dirty="0"/>
              <a:t>Theory of Change </a:t>
            </a:r>
          </a:p>
          <a:p>
            <a:pPr marL="0" indent="0">
              <a:buNone/>
            </a:pPr>
            <a:r>
              <a:rPr lang="en-US" sz="2000" b="1" dirty="0"/>
              <a:t>If </a:t>
            </a:r>
            <a:r>
              <a:rPr lang="en-US" sz="2000" dirty="0"/>
              <a:t>the district develops a comprehensive M&amp;I program that provides targeted professional learning to teachers in </a:t>
            </a:r>
            <a:r>
              <a:rPr lang="en-US" sz="2000" b="1" dirty="0"/>
              <a:t>high-need</a:t>
            </a:r>
            <a:r>
              <a:rPr lang="en-US" sz="2000" dirty="0"/>
              <a:t> </a:t>
            </a:r>
            <a:r>
              <a:rPr lang="en-US" sz="2000" b="1" dirty="0"/>
              <a:t>schools…</a:t>
            </a:r>
          </a:p>
          <a:p>
            <a:pPr marL="0" indent="0">
              <a:buNone/>
            </a:pPr>
            <a:r>
              <a:rPr lang="en-US" sz="2000" b="1" dirty="0"/>
              <a:t>then</a:t>
            </a:r>
            <a:r>
              <a:rPr lang="en-US" sz="2000" dirty="0"/>
              <a:t> teacher effectiveness and culturally relevant teaching practices will increase, and there will be more equitable outcomes and experiences for students in high-needs schools.</a:t>
            </a:r>
          </a:p>
        </p:txBody>
      </p:sp>
      <p:sp>
        <p:nvSpPr>
          <p:cNvPr id="3" name="Content Placeholder 2">
            <a:extLst>
              <a:ext uri="{FF2B5EF4-FFF2-40B4-BE49-F238E27FC236}">
                <a16:creationId xmlns:a16="http://schemas.microsoft.com/office/drawing/2014/main" id="{0E89A6D4-5AC1-4A16-BE35-D80445AE5ADA}"/>
              </a:ext>
            </a:extLst>
          </p:cNvPr>
          <p:cNvSpPr>
            <a:spLocks noGrp="1"/>
          </p:cNvSpPr>
          <p:nvPr>
            <p:ph idx="10"/>
          </p:nvPr>
        </p:nvSpPr>
        <p:spPr/>
        <p:txBody>
          <a:bodyPr/>
          <a:lstStyle/>
          <a:p>
            <a:pPr marL="0" indent="0">
              <a:buNone/>
            </a:pPr>
            <a:r>
              <a:rPr lang="en-US" sz="2000" b="1" dirty="0"/>
              <a:t>Potential Data Sources </a:t>
            </a:r>
            <a:endParaRPr lang="en-US" sz="2000" dirty="0"/>
          </a:p>
          <a:p>
            <a:pPr marL="182880" indent="-182880">
              <a:buClr>
                <a:srgbClr val="686868"/>
              </a:buClr>
              <a:buFont typeface="Arial" panose="020B0604020202020204" pitchFamily="34" charset="0"/>
              <a:buChar char="•"/>
            </a:pPr>
            <a:r>
              <a:rPr lang="en-US" sz="2000" dirty="0"/>
              <a:t>Student outcomes over time, with </a:t>
            </a:r>
          </a:p>
          <a:p>
            <a:pPr marL="182880" indent="-182880">
              <a:buClr>
                <a:srgbClr val="686868"/>
              </a:buClr>
              <a:buFont typeface="Arial" panose="020B0604020202020204" pitchFamily="34" charset="0"/>
              <a:buChar char="•"/>
            </a:pPr>
            <a:r>
              <a:rPr lang="en-US" sz="2000" dirty="0"/>
              <a:t>Student feedback on new teacher effectiveness</a:t>
            </a:r>
          </a:p>
          <a:p>
            <a:pPr marL="182880" indent="-182880">
              <a:buClr>
                <a:srgbClr val="686868"/>
              </a:buClr>
              <a:buFont typeface="Arial" panose="020B0604020202020204" pitchFamily="34" charset="0"/>
              <a:buChar char="•"/>
            </a:pPr>
            <a:r>
              <a:rPr lang="en-US" sz="2000" dirty="0"/>
              <a:t>New teacher professional development exit tickets</a:t>
            </a:r>
          </a:p>
          <a:p>
            <a:pPr marL="182880" indent="-182880">
              <a:buClr>
                <a:srgbClr val="686868"/>
              </a:buClr>
              <a:buFont typeface="Arial" panose="020B0604020202020204" pitchFamily="34" charset="0"/>
              <a:buChar char="•"/>
            </a:pPr>
            <a:r>
              <a:rPr lang="en-US" sz="2000" dirty="0"/>
              <a:t>New teacher perception surveys</a:t>
            </a:r>
          </a:p>
        </p:txBody>
      </p:sp>
      <p:sp>
        <p:nvSpPr>
          <p:cNvPr id="5" name="Slide Number Placeholder 4">
            <a:extLst>
              <a:ext uri="{FF2B5EF4-FFF2-40B4-BE49-F238E27FC236}">
                <a16:creationId xmlns:a16="http://schemas.microsoft.com/office/drawing/2014/main" id="{F3DBA7FF-E4BE-4E10-BACD-69B83D094BC8}"/>
              </a:ext>
            </a:extLst>
          </p:cNvPr>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Tree>
    <p:extLst>
      <p:ext uri="{BB962C8B-B14F-4D97-AF65-F5344CB8AC3E}">
        <p14:creationId xmlns:p14="http://schemas.microsoft.com/office/powerpoint/2010/main" val="159929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7BFF5-28F6-4A04-8F1C-0A7D8F70D2F8}"/>
              </a:ext>
            </a:extLst>
          </p:cNvPr>
          <p:cNvSpPr>
            <a:spLocks noGrp="1"/>
          </p:cNvSpPr>
          <p:nvPr>
            <p:ph type="title"/>
          </p:nvPr>
        </p:nvSpPr>
        <p:spPr/>
        <p:txBody>
          <a:bodyPr/>
          <a:lstStyle/>
          <a:p>
            <a:r>
              <a:rPr lang="en-US" dirty="0"/>
              <a:t>Consider Your Vision and Theory of Change</a:t>
            </a:r>
          </a:p>
        </p:txBody>
      </p:sp>
      <p:pic>
        <p:nvPicPr>
          <p:cNvPr id="10" name="Picture 9" descr="Screenshot of team tool: Mentoring and Induction Program Theory of Change" title="Team Tool">
            <a:extLst>
              <a:ext uri="{FF2B5EF4-FFF2-40B4-BE49-F238E27FC236}">
                <a16:creationId xmlns:a16="http://schemas.microsoft.com/office/drawing/2014/main" id="{102D790F-C07E-2D49-A757-5E09A2CFC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88" y="1808717"/>
            <a:ext cx="7112926" cy="3932864"/>
          </a:xfrm>
          <a:prstGeom prst="rect">
            <a:avLst/>
          </a:prstGeom>
        </p:spPr>
      </p:pic>
      <p:pic>
        <p:nvPicPr>
          <p:cNvPr id="5" name="Graphic 4" descr="Vision Statement Graphic">
            <a:extLst>
              <a:ext uri="{FF2B5EF4-FFF2-40B4-BE49-F238E27FC236}">
                <a16:creationId xmlns:a16="http://schemas.microsoft.com/office/drawing/2014/main" id="{B63937EA-35E4-844A-80FB-B61601FF72F9}"/>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078" r="11691"/>
          <a:stretch/>
        </p:blipFill>
        <p:spPr>
          <a:xfrm>
            <a:off x="7711386" y="4166314"/>
            <a:ext cx="1200839" cy="1575267"/>
          </a:xfrm>
          <a:prstGeom prst="rect">
            <a:avLst/>
          </a:prstGeom>
        </p:spPr>
      </p:pic>
      <p:sp>
        <p:nvSpPr>
          <p:cNvPr id="4" name="Slide Number Placeholder 3">
            <a:extLst>
              <a:ext uri="{FF2B5EF4-FFF2-40B4-BE49-F238E27FC236}">
                <a16:creationId xmlns:a16="http://schemas.microsoft.com/office/drawing/2014/main" id="{97013A72-D2F1-4E66-AD93-C10DA16B666F}"/>
              </a:ext>
            </a:extLst>
          </p:cNvPr>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49545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C553-F442-4921-8B9A-2986D6CDD9F6}"/>
              </a:ext>
            </a:extLst>
          </p:cNvPr>
          <p:cNvSpPr>
            <a:spLocks noGrp="1"/>
          </p:cNvSpPr>
          <p:nvPr>
            <p:ph type="title"/>
          </p:nvPr>
        </p:nvSpPr>
        <p:spPr>
          <a:xfrm>
            <a:off x="687388" y="3709988"/>
            <a:ext cx="8229600" cy="769441"/>
          </a:xfrm>
        </p:spPr>
        <p:txBody>
          <a:bodyPr/>
          <a:lstStyle/>
          <a:p>
            <a:r>
              <a:rPr lang="en-US" dirty="0"/>
              <a:t>Identify, Collect, and Analyze Data</a:t>
            </a:r>
          </a:p>
        </p:txBody>
      </p:sp>
      <p:sp>
        <p:nvSpPr>
          <p:cNvPr id="4" name="Slide Number Placeholder 3">
            <a:extLst>
              <a:ext uri="{FF2B5EF4-FFF2-40B4-BE49-F238E27FC236}">
                <a16:creationId xmlns:a16="http://schemas.microsoft.com/office/drawing/2014/main" id="{E38F93EE-BB02-4C04-BE5F-4F5BDDFA4046}"/>
              </a:ext>
            </a:extLst>
          </p:cNvPr>
          <p:cNvSpPr>
            <a:spLocks noGrp="1"/>
          </p:cNvSpPr>
          <p:nvPr>
            <p:ph type="sldNum" sz="quarter" idx="12"/>
          </p:nvPr>
        </p:nvSpPr>
        <p:spPr/>
        <p:txBody>
          <a:bodyPr/>
          <a:lstStyle/>
          <a:p>
            <a:fld id="{A1A8B8B9-B651-4439-A868-E8F04EF81465}" type="slidenum">
              <a:rPr lang="en-US" smtClean="0"/>
              <a:pPr/>
              <a:t>29</a:t>
            </a:fld>
            <a:endParaRPr lang="en-US" dirty="0"/>
          </a:p>
        </p:txBody>
      </p:sp>
    </p:spTree>
    <p:extLst>
      <p:ext uri="{BB962C8B-B14F-4D97-AF65-F5344CB8AC3E}">
        <p14:creationId xmlns:p14="http://schemas.microsoft.com/office/powerpoint/2010/main" val="97847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solidFill>
                  <a:srgbClr val="686868"/>
                </a:solidFill>
              </a:rPr>
              <a:t>Comprehensive Centers Program</a:t>
            </a:r>
            <a:endParaRPr lang="en-US" sz="3200" dirty="0">
              <a:solidFill>
                <a:srgbClr val="686868"/>
              </a:solidFill>
            </a:endParaRPr>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169915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B28DAB-5EF7-D941-B08D-2753B64B88AA}"/>
              </a:ext>
            </a:extLst>
          </p:cNvPr>
          <p:cNvSpPr>
            <a:spLocks noGrp="1"/>
          </p:cNvSpPr>
          <p:nvPr>
            <p:ph type="title"/>
          </p:nvPr>
        </p:nvSpPr>
        <p:spPr/>
        <p:txBody>
          <a:bodyPr/>
          <a:lstStyle/>
          <a:p>
            <a:r>
              <a:rPr lang="en-US" dirty="0">
                <a:solidFill>
                  <a:srgbClr val="686868"/>
                </a:solidFill>
              </a:rPr>
              <a:t>Types of Data</a:t>
            </a:r>
          </a:p>
        </p:txBody>
      </p:sp>
      <p:sp>
        <p:nvSpPr>
          <p:cNvPr id="2" name="Content Placeholder 1">
            <a:extLst>
              <a:ext uri="{FF2B5EF4-FFF2-40B4-BE49-F238E27FC236}">
                <a16:creationId xmlns:a16="http://schemas.microsoft.com/office/drawing/2014/main" id="{272213C2-5565-9844-BC9D-A9234CB14982}"/>
              </a:ext>
            </a:extLst>
          </p:cNvPr>
          <p:cNvSpPr>
            <a:spLocks noGrp="1"/>
          </p:cNvSpPr>
          <p:nvPr>
            <p:ph idx="1"/>
          </p:nvPr>
        </p:nvSpPr>
        <p:spPr/>
        <p:txBody>
          <a:bodyPr/>
          <a:lstStyle/>
          <a:p>
            <a:pPr>
              <a:buClr>
                <a:srgbClr val="686868"/>
              </a:buClr>
            </a:pPr>
            <a:r>
              <a:rPr lang="en-US" sz="2000" b="1" dirty="0"/>
              <a:t>Program quality data: </a:t>
            </a:r>
            <a:r>
              <a:rPr lang="en-US" sz="2000" dirty="0"/>
              <a:t>Assesses whether the mentoring and induction is meeting the goals expressed in the state or district’s theory of change</a:t>
            </a:r>
          </a:p>
          <a:p>
            <a:pPr>
              <a:buClr>
                <a:srgbClr val="686868"/>
              </a:buClr>
            </a:pPr>
            <a:r>
              <a:rPr lang="en-US" sz="2000" b="1" dirty="0"/>
              <a:t>Mentor quality data: </a:t>
            </a:r>
            <a:r>
              <a:rPr lang="en-US" sz="2000" dirty="0"/>
              <a:t>Measures the quality of the mentors, including their impact on improving new teacher practice and perceptions of effectiveness among mentees</a:t>
            </a:r>
          </a:p>
          <a:p>
            <a:pPr>
              <a:buClr>
                <a:srgbClr val="686868"/>
              </a:buClr>
            </a:pPr>
            <a:r>
              <a:rPr lang="en-US" sz="2000" b="1" dirty="0"/>
              <a:t>New teacher professional development quality data: </a:t>
            </a:r>
            <a:r>
              <a:rPr lang="en-US" sz="2000" dirty="0"/>
              <a:t>Assesses the impact of the professional development provided to new teachers on changing instructional practices and overall outcomes for students </a:t>
            </a:r>
          </a:p>
        </p:txBody>
      </p:sp>
      <p:sp>
        <p:nvSpPr>
          <p:cNvPr id="4" name="Slide Number Placeholder 3">
            <a:extLst>
              <a:ext uri="{FF2B5EF4-FFF2-40B4-BE49-F238E27FC236}">
                <a16:creationId xmlns:a16="http://schemas.microsoft.com/office/drawing/2014/main" id="{1B1F4C9E-A69C-B04B-9699-CD2437198B8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30</a:t>
            </a:fld>
            <a:endParaRPr lang="en-US" dirty="0">
              <a:solidFill>
                <a:srgbClr val="FFFFFF">
                  <a:lumMod val="75000"/>
                </a:srgbClr>
              </a:solidFill>
            </a:endParaRPr>
          </a:p>
        </p:txBody>
      </p:sp>
    </p:spTree>
    <p:extLst>
      <p:ext uri="{BB962C8B-B14F-4D97-AF65-F5344CB8AC3E}">
        <p14:creationId xmlns:p14="http://schemas.microsoft.com/office/powerpoint/2010/main" val="215518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AB94E-425A-4E87-B32E-D574876830CC}"/>
              </a:ext>
            </a:extLst>
          </p:cNvPr>
          <p:cNvSpPr>
            <a:spLocks noGrp="1"/>
          </p:cNvSpPr>
          <p:nvPr>
            <p:ph type="title"/>
          </p:nvPr>
        </p:nvSpPr>
        <p:spPr/>
        <p:txBody>
          <a:bodyPr/>
          <a:lstStyle/>
          <a:p>
            <a:r>
              <a:rPr lang="en-US" dirty="0">
                <a:solidFill>
                  <a:srgbClr val="686868"/>
                </a:solidFill>
              </a:rPr>
              <a:t>Handout 2</a:t>
            </a:r>
          </a:p>
        </p:txBody>
      </p:sp>
      <p:pic>
        <p:nvPicPr>
          <p:cNvPr id="7" name="Picture 6" descr="Screenshot of Handout 2: Mentoring and Induction Program Evaluation Data Examples" title="Handout 2">
            <a:extLst>
              <a:ext uri="{FF2B5EF4-FFF2-40B4-BE49-F238E27FC236}">
                <a16:creationId xmlns:a16="http://schemas.microsoft.com/office/drawing/2014/main" id="{5C3B2683-00D8-F846-A721-DDA9D4CDC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289" y="1778803"/>
            <a:ext cx="4954154" cy="3898983"/>
          </a:xfrm>
          <a:prstGeom prst="rect">
            <a:avLst/>
          </a:prstGeom>
        </p:spPr>
      </p:pic>
      <p:sp>
        <p:nvSpPr>
          <p:cNvPr id="4" name="Slide Number Placeholder 3">
            <a:extLst>
              <a:ext uri="{FF2B5EF4-FFF2-40B4-BE49-F238E27FC236}">
                <a16:creationId xmlns:a16="http://schemas.microsoft.com/office/drawing/2014/main" id="{A4BCFF8A-19A7-4159-BBEC-9A2065FDA4AC}"/>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spTree>
    <p:extLst>
      <p:ext uri="{BB962C8B-B14F-4D97-AF65-F5344CB8AC3E}">
        <p14:creationId xmlns:p14="http://schemas.microsoft.com/office/powerpoint/2010/main" val="1772895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511C3-FE71-4A6B-B59F-D09D28BAAF67}"/>
              </a:ext>
            </a:extLst>
          </p:cNvPr>
          <p:cNvSpPr>
            <a:spLocks noGrp="1"/>
          </p:cNvSpPr>
          <p:nvPr>
            <p:ph type="title"/>
          </p:nvPr>
        </p:nvSpPr>
        <p:spPr/>
        <p:txBody>
          <a:bodyPr/>
          <a:lstStyle/>
          <a:p>
            <a:r>
              <a:rPr lang="en-US" dirty="0">
                <a:solidFill>
                  <a:srgbClr val="686868"/>
                </a:solidFill>
              </a:rPr>
              <a:t>Example From the Field: Massachusetts</a:t>
            </a:r>
          </a:p>
        </p:txBody>
      </p:sp>
      <p:sp>
        <p:nvSpPr>
          <p:cNvPr id="2" name="Content Placeholder 1">
            <a:extLst>
              <a:ext uri="{FF2B5EF4-FFF2-40B4-BE49-F238E27FC236}">
                <a16:creationId xmlns:a16="http://schemas.microsoft.com/office/drawing/2014/main" id="{3C68C717-E14C-4BE2-BDAC-5CEC3F9C6F94}"/>
              </a:ext>
            </a:extLst>
          </p:cNvPr>
          <p:cNvSpPr>
            <a:spLocks noGrp="1"/>
          </p:cNvSpPr>
          <p:nvPr>
            <p:ph idx="1"/>
          </p:nvPr>
        </p:nvSpPr>
        <p:spPr/>
        <p:txBody>
          <a:bodyPr/>
          <a:lstStyle/>
          <a:p>
            <a:pPr>
              <a:buClr>
                <a:srgbClr val="686868"/>
              </a:buClr>
            </a:pPr>
            <a:r>
              <a:rPr lang="en-US" dirty="0"/>
              <a:t>Report provides quantitative and qualitative data on common practices in Massachusetts induction and mentoring programs, as well as advice and resources from organizations across the state</a:t>
            </a:r>
          </a:p>
          <a:p>
            <a:pPr>
              <a:buClr>
                <a:srgbClr val="686868"/>
              </a:buClr>
            </a:pPr>
            <a:r>
              <a:rPr lang="en-US" dirty="0"/>
              <a:t>Annual report shares district updates on key criteria:</a:t>
            </a:r>
          </a:p>
          <a:p>
            <a:pPr lvl="1">
              <a:buClr>
                <a:srgbClr val="686868"/>
              </a:buClr>
            </a:pPr>
            <a:r>
              <a:rPr lang="en-US" dirty="0"/>
              <a:t>Who are the district mentees and mentors?</a:t>
            </a:r>
          </a:p>
          <a:p>
            <a:pPr lvl="1">
              <a:buClr>
                <a:srgbClr val="686868"/>
              </a:buClr>
            </a:pPr>
            <a:r>
              <a:rPr lang="en-US" dirty="0"/>
              <a:t>How are district programs structured?</a:t>
            </a:r>
          </a:p>
          <a:p>
            <a:pPr lvl="1">
              <a:buClr>
                <a:srgbClr val="686868"/>
              </a:buClr>
            </a:pPr>
            <a:r>
              <a:rPr lang="en-US" dirty="0"/>
              <a:t>What is the districts’ program content?</a:t>
            </a:r>
          </a:p>
          <a:p>
            <a:pPr lvl="1">
              <a:buClr>
                <a:srgbClr val="686868"/>
              </a:buClr>
            </a:pPr>
            <a:r>
              <a:rPr lang="en-US" dirty="0"/>
              <a:t>How are district programs managed?</a:t>
            </a:r>
          </a:p>
          <a:p>
            <a:pPr lvl="1">
              <a:buClr>
                <a:srgbClr val="686868"/>
              </a:buClr>
            </a:pPr>
            <a:r>
              <a:rPr lang="en-US" dirty="0"/>
              <a:t>What are the district program outcomes?</a:t>
            </a:r>
          </a:p>
        </p:txBody>
      </p:sp>
      <p:pic>
        <p:nvPicPr>
          <p:cNvPr id="6" name="Picture 5" descr="Screenshot of the 2017 Massachusetts Statewide Induction and Mentoring Report">
            <a:extLst>
              <a:ext uri="{FF2B5EF4-FFF2-40B4-BE49-F238E27FC236}">
                <a16:creationId xmlns:a16="http://schemas.microsoft.com/office/drawing/2014/main" id="{029EF1C8-FD8A-48B2-8947-D29E34BDADE7}"/>
              </a:ext>
            </a:extLst>
          </p:cNvPr>
          <p:cNvPicPr>
            <a:picLocks noChangeAspect="1"/>
          </p:cNvPicPr>
          <p:nvPr/>
        </p:nvPicPr>
        <p:blipFill rotWithShape="1">
          <a:blip r:embed="rId3"/>
          <a:srcRect l="59024" t="19553" r="13902" b="758"/>
          <a:stretch/>
        </p:blipFill>
        <p:spPr>
          <a:xfrm>
            <a:off x="6287465" y="3845251"/>
            <a:ext cx="1731625" cy="1756986"/>
          </a:xfrm>
          <a:prstGeom prst="rect">
            <a:avLst/>
          </a:prstGeom>
          <a:ln>
            <a:solidFill>
              <a:schemeClr val="tx1"/>
            </a:solidFill>
          </a:ln>
        </p:spPr>
      </p:pic>
      <p:sp>
        <p:nvSpPr>
          <p:cNvPr id="5" name="Rectangle 4">
            <a:extLst>
              <a:ext uri="{FF2B5EF4-FFF2-40B4-BE49-F238E27FC236}">
                <a16:creationId xmlns:a16="http://schemas.microsoft.com/office/drawing/2014/main" id="{CA4CD235-E03C-4793-AF2A-6B1009C232AE}"/>
              </a:ext>
            </a:extLst>
          </p:cNvPr>
          <p:cNvSpPr/>
          <p:nvPr/>
        </p:nvSpPr>
        <p:spPr>
          <a:xfrm>
            <a:off x="2377439" y="5602237"/>
            <a:ext cx="6534786" cy="276999"/>
          </a:xfrm>
          <a:prstGeom prst="rect">
            <a:avLst/>
          </a:prstGeom>
        </p:spPr>
        <p:txBody>
          <a:bodyPr wrap="square">
            <a:spAutoFit/>
          </a:bodyPr>
          <a:lstStyle/>
          <a:p>
            <a:pPr algn="r"/>
            <a:r>
              <a:rPr lang="en-US" sz="1200" dirty="0"/>
              <a:t>Source: </a:t>
            </a:r>
            <a:r>
              <a:rPr lang="en-US" sz="1200" dirty="0">
                <a:hlinkClick r:id="rId4" tooltip="http://www.doe.mass.edu/educators/mentor/reports.html "/>
              </a:rPr>
              <a:t>http://www.doe.mass.edu/educators/mentor/reports.html </a:t>
            </a:r>
            <a:endParaRPr lang="en-US" sz="1200" dirty="0"/>
          </a:p>
        </p:txBody>
      </p:sp>
      <p:sp>
        <p:nvSpPr>
          <p:cNvPr id="4" name="Slide Number Placeholder 3">
            <a:extLst>
              <a:ext uri="{FF2B5EF4-FFF2-40B4-BE49-F238E27FC236}">
                <a16:creationId xmlns:a16="http://schemas.microsoft.com/office/drawing/2014/main" id="{81B72CC7-3ABE-4362-870C-04134F9B29A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Tree>
    <p:extLst>
      <p:ext uri="{BB962C8B-B14F-4D97-AF65-F5344CB8AC3E}">
        <p14:creationId xmlns:p14="http://schemas.microsoft.com/office/powerpoint/2010/main" val="116187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E9FB4-2491-4B4C-BADD-41444EF3D585}"/>
              </a:ext>
            </a:extLst>
          </p:cNvPr>
          <p:cNvSpPr>
            <a:spLocks noGrp="1"/>
          </p:cNvSpPr>
          <p:nvPr>
            <p:ph type="title"/>
          </p:nvPr>
        </p:nvSpPr>
        <p:spPr/>
        <p:txBody>
          <a:bodyPr/>
          <a:lstStyle/>
          <a:p>
            <a:r>
              <a:rPr lang="en-US" dirty="0">
                <a:solidFill>
                  <a:srgbClr val="686868"/>
                </a:solidFill>
              </a:rPr>
              <a:t>Example: Massachusetts Mentor Selection and Assignment Data</a:t>
            </a:r>
          </a:p>
        </p:txBody>
      </p:sp>
      <p:pic>
        <p:nvPicPr>
          <p:cNvPr id="5" name="Content Placeholder 4" descr="Examples of how Massachusetts collects data pertaining to the selection and assignment of mentors, including a table of Mentor selection methods with the percentage of Mentors of teachers and Mentors of administrators, and a bar chart showing Approaches to mentor-mentee matching."/>
          <p:cNvPicPr>
            <a:picLocks noGrp="1" noChangeAspect="1"/>
          </p:cNvPicPr>
          <p:nvPr>
            <p:ph idx="1"/>
          </p:nvPr>
        </p:nvPicPr>
        <p:blipFill>
          <a:blip r:embed="rId3"/>
          <a:stretch>
            <a:fillRect/>
          </a:stretch>
        </p:blipFill>
        <p:spPr>
          <a:xfrm>
            <a:off x="687388" y="1924713"/>
            <a:ext cx="8224837" cy="3889636"/>
          </a:xfrm>
          <a:prstGeom prst="rect">
            <a:avLst/>
          </a:prstGeom>
        </p:spPr>
      </p:pic>
      <p:sp>
        <p:nvSpPr>
          <p:cNvPr id="4" name="Slide Number Placeholder 3">
            <a:extLst>
              <a:ext uri="{FF2B5EF4-FFF2-40B4-BE49-F238E27FC236}">
                <a16:creationId xmlns:a16="http://schemas.microsoft.com/office/drawing/2014/main" id="{75FF3CAC-65E0-42FF-A186-0215FFD1FD6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33</a:t>
            </a:fld>
            <a:endParaRPr lang="en-US" dirty="0">
              <a:solidFill>
                <a:srgbClr val="FFFFFF">
                  <a:lumMod val="75000"/>
                </a:srgbClr>
              </a:solidFill>
            </a:endParaRPr>
          </a:p>
        </p:txBody>
      </p:sp>
    </p:spTree>
    <p:extLst>
      <p:ext uri="{BB962C8B-B14F-4D97-AF65-F5344CB8AC3E}">
        <p14:creationId xmlns:p14="http://schemas.microsoft.com/office/powerpoint/2010/main" val="329403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EC743-0959-461C-A98D-AADC6EA80F43}"/>
              </a:ext>
            </a:extLst>
          </p:cNvPr>
          <p:cNvSpPr>
            <a:spLocks noGrp="1"/>
          </p:cNvSpPr>
          <p:nvPr>
            <p:ph type="title"/>
          </p:nvPr>
        </p:nvSpPr>
        <p:spPr/>
        <p:txBody>
          <a:bodyPr/>
          <a:lstStyle/>
          <a:p>
            <a:r>
              <a:rPr lang="en-US" dirty="0">
                <a:solidFill>
                  <a:srgbClr val="686868"/>
                </a:solidFill>
              </a:rPr>
              <a:t>Example From the Field: Dallas Independent School District (DISD)</a:t>
            </a:r>
          </a:p>
        </p:txBody>
      </p:sp>
      <p:sp>
        <p:nvSpPr>
          <p:cNvPr id="6" name="Content Placeholder 5"/>
          <p:cNvSpPr>
            <a:spLocks noGrp="1"/>
          </p:cNvSpPr>
          <p:nvPr>
            <p:ph idx="1"/>
          </p:nvPr>
        </p:nvSpPr>
        <p:spPr/>
        <p:txBody>
          <a:bodyPr/>
          <a:lstStyle/>
          <a:p>
            <a:pPr>
              <a:buClr>
                <a:srgbClr val="686868"/>
              </a:buClr>
            </a:pPr>
            <a:r>
              <a:rPr lang="en-US" dirty="0"/>
              <a:t>Provides new teacher support team coordinator training, which reviews the components of the New Teacher Mentoring Program and articulates best practices for teacher mentoring</a:t>
            </a:r>
          </a:p>
          <a:p>
            <a:pPr>
              <a:buClr>
                <a:srgbClr val="686868"/>
              </a:buClr>
            </a:pPr>
            <a:r>
              <a:rPr lang="en-US" dirty="0"/>
              <a:t>Examines new teacher support data and determines implications for each campus</a:t>
            </a:r>
          </a:p>
          <a:p>
            <a:pPr>
              <a:buClr>
                <a:srgbClr val="686868"/>
              </a:buClr>
            </a:pPr>
            <a:r>
              <a:rPr lang="en-US" dirty="0"/>
              <a:t>Shares best practices from the field</a:t>
            </a:r>
          </a:p>
        </p:txBody>
      </p:sp>
      <p:sp>
        <p:nvSpPr>
          <p:cNvPr id="5" name="Rectangle 4">
            <a:extLst>
              <a:ext uri="{FF2B5EF4-FFF2-40B4-BE49-F238E27FC236}">
                <a16:creationId xmlns:a16="http://schemas.microsoft.com/office/drawing/2014/main" id="{1F5C8832-45AB-456C-940F-8973F9D36E46}"/>
              </a:ext>
            </a:extLst>
          </p:cNvPr>
          <p:cNvSpPr/>
          <p:nvPr/>
        </p:nvSpPr>
        <p:spPr>
          <a:xfrm>
            <a:off x="4340225" y="5076478"/>
            <a:ext cx="4572000" cy="276999"/>
          </a:xfrm>
          <a:prstGeom prst="rect">
            <a:avLst/>
          </a:prstGeom>
        </p:spPr>
        <p:txBody>
          <a:bodyPr wrap="square">
            <a:spAutoFit/>
          </a:bodyPr>
          <a:lstStyle/>
          <a:p>
            <a:pPr lvl="0" algn="r">
              <a:buSzPct val="25000"/>
            </a:pPr>
            <a:r>
              <a:rPr lang="en-US" sz="1200" dirty="0">
                <a:latin typeface="Calibri"/>
                <a:ea typeface="Calibri"/>
                <a:cs typeface="Calibri"/>
                <a:sym typeface="Calibri"/>
              </a:rPr>
              <a:t>Source: </a:t>
            </a:r>
            <a:r>
              <a:rPr lang="en-US" sz="1200" u="sng" dirty="0">
                <a:solidFill>
                  <a:schemeClr val="hlink"/>
                </a:solidFill>
                <a:latin typeface="Calibri"/>
                <a:ea typeface="Calibri"/>
                <a:cs typeface="Calibri"/>
                <a:sym typeface="Calibri"/>
                <a:hlinkClick r:id="rId3"/>
              </a:rPr>
              <a:t>http://www.dallasisd.org/Page/37643</a:t>
            </a:r>
            <a:endParaRPr lang="en-US" sz="1200" u="sng" dirty="0">
              <a:solidFill>
                <a:schemeClr val="hlink"/>
              </a:solidFill>
              <a:latin typeface="Calibri"/>
              <a:ea typeface="Calibri"/>
              <a:cs typeface="Calibri"/>
              <a:sym typeface="Calibri"/>
              <a:hlinkClick r:id="rId4"/>
            </a:endParaRPr>
          </a:p>
        </p:txBody>
      </p:sp>
      <p:sp>
        <p:nvSpPr>
          <p:cNvPr id="4" name="Slide Number Placeholder 3">
            <a:extLst>
              <a:ext uri="{FF2B5EF4-FFF2-40B4-BE49-F238E27FC236}">
                <a16:creationId xmlns:a16="http://schemas.microsoft.com/office/drawing/2014/main" id="{B9FEADB2-5B99-4B6B-938D-08FB6D1A31D7}"/>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34</a:t>
            </a:fld>
            <a:endParaRPr lang="en-US" dirty="0">
              <a:solidFill>
                <a:srgbClr val="FFFFFF">
                  <a:lumMod val="75000"/>
                </a:srgbClr>
              </a:solidFill>
            </a:endParaRPr>
          </a:p>
        </p:txBody>
      </p:sp>
    </p:spTree>
    <p:extLst>
      <p:ext uri="{BB962C8B-B14F-4D97-AF65-F5344CB8AC3E}">
        <p14:creationId xmlns:p14="http://schemas.microsoft.com/office/powerpoint/2010/main" val="1798392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F8E03-DF71-45C9-8F69-9DF9DB67F8AD}"/>
              </a:ext>
            </a:extLst>
          </p:cNvPr>
          <p:cNvSpPr>
            <a:spLocks noGrp="1"/>
          </p:cNvSpPr>
          <p:nvPr>
            <p:ph type="title"/>
          </p:nvPr>
        </p:nvSpPr>
        <p:spPr/>
        <p:txBody>
          <a:bodyPr/>
          <a:lstStyle/>
          <a:p>
            <a:r>
              <a:rPr lang="en-US" dirty="0">
                <a:solidFill>
                  <a:srgbClr val="686868"/>
                </a:solidFill>
              </a:rPr>
              <a:t>Example: DISD New Teacher Professional Development</a:t>
            </a:r>
          </a:p>
        </p:txBody>
      </p:sp>
      <p:pic>
        <p:nvPicPr>
          <p:cNvPr id="5" name="Content Placeholder 4" descr="An example of data that can be collected for evaluation of mentoring and induction programs is the type or quality of professional development experiences for new teachers." title="New Teacher Professional Development Quality Example">
            <a:extLst>
              <a:ext uri="{FF2B5EF4-FFF2-40B4-BE49-F238E27FC236}">
                <a16:creationId xmlns:a16="http://schemas.microsoft.com/office/drawing/2014/main" id="{4280222D-3FA2-458B-8589-B5F265F32514}"/>
              </a:ext>
            </a:extLst>
          </p:cNvPr>
          <p:cNvPicPr>
            <a:picLocks noGrp="1" noChangeAspect="1"/>
          </p:cNvPicPr>
          <p:nvPr>
            <p:ph idx="1"/>
          </p:nvPr>
        </p:nvPicPr>
        <p:blipFill>
          <a:blip r:embed="rId3"/>
          <a:stretch>
            <a:fillRect/>
          </a:stretch>
        </p:blipFill>
        <p:spPr>
          <a:xfrm>
            <a:off x="1828799" y="1608682"/>
            <a:ext cx="4922936" cy="4206989"/>
          </a:xfrm>
          <a:prstGeom prst="rect">
            <a:avLst/>
          </a:prstGeom>
        </p:spPr>
      </p:pic>
      <p:sp>
        <p:nvSpPr>
          <p:cNvPr id="4" name="Slide Number Placeholder 3">
            <a:extLst>
              <a:ext uri="{FF2B5EF4-FFF2-40B4-BE49-F238E27FC236}">
                <a16:creationId xmlns:a16="http://schemas.microsoft.com/office/drawing/2014/main" id="{8263A145-7036-4889-A524-59C04F8129C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35</a:t>
            </a:fld>
            <a:endParaRPr lang="en-US" dirty="0">
              <a:solidFill>
                <a:srgbClr val="FFFFFF">
                  <a:lumMod val="75000"/>
                </a:srgbClr>
              </a:solidFill>
            </a:endParaRPr>
          </a:p>
        </p:txBody>
      </p:sp>
    </p:spTree>
    <p:extLst>
      <p:ext uri="{BB962C8B-B14F-4D97-AF65-F5344CB8AC3E}">
        <p14:creationId xmlns:p14="http://schemas.microsoft.com/office/powerpoint/2010/main" val="3165579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514D7-08C3-6044-B08B-95E26011E308}"/>
              </a:ext>
            </a:extLst>
          </p:cNvPr>
          <p:cNvSpPr>
            <a:spLocks noGrp="1"/>
          </p:cNvSpPr>
          <p:nvPr>
            <p:ph type="title"/>
          </p:nvPr>
        </p:nvSpPr>
        <p:spPr/>
        <p:txBody>
          <a:bodyPr/>
          <a:lstStyle/>
          <a:p>
            <a:r>
              <a:rPr lang="en-US" dirty="0">
                <a:solidFill>
                  <a:srgbClr val="686868"/>
                </a:solidFill>
              </a:rPr>
              <a:t>Example: DISD Mentor Support Data</a:t>
            </a:r>
          </a:p>
        </p:txBody>
      </p:sp>
      <p:pic>
        <p:nvPicPr>
          <p:cNvPr id="5" name="Picture 4" descr="One example of data that can be collected is frequency of new teacher/mentor interactions." title="Mentor Support Data Example #1">
            <a:extLst>
              <a:ext uri="{FF2B5EF4-FFF2-40B4-BE49-F238E27FC236}">
                <a16:creationId xmlns:a16="http://schemas.microsoft.com/office/drawing/2014/main" id="{9F4039E7-8AAE-B54E-9934-28F6EBB2B5AE}"/>
              </a:ext>
            </a:extLst>
          </p:cNvPr>
          <p:cNvPicPr>
            <a:picLocks noChangeAspect="1"/>
          </p:cNvPicPr>
          <p:nvPr/>
        </p:nvPicPr>
        <p:blipFill>
          <a:blip r:embed="rId3"/>
          <a:stretch>
            <a:fillRect/>
          </a:stretch>
        </p:blipFill>
        <p:spPr>
          <a:xfrm>
            <a:off x="209380" y="2022508"/>
            <a:ext cx="4908408" cy="3400096"/>
          </a:xfrm>
          <a:prstGeom prst="rect">
            <a:avLst/>
          </a:prstGeom>
        </p:spPr>
      </p:pic>
      <p:pic>
        <p:nvPicPr>
          <p:cNvPr id="6" name="Picture 5" descr="Another example of data that can be collected is a rating of new teachers' perceptions of the quality of their experience/relationship with their mentor." title="Mentor Support Data Example #2">
            <a:extLst>
              <a:ext uri="{FF2B5EF4-FFF2-40B4-BE49-F238E27FC236}">
                <a16:creationId xmlns:a16="http://schemas.microsoft.com/office/drawing/2014/main" id="{C4655F1E-4D45-1B49-8459-818B8B8D90BB}"/>
              </a:ext>
            </a:extLst>
          </p:cNvPr>
          <p:cNvPicPr>
            <a:picLocks noChangeAspect="1"/>
          </p:cNvPicPr>
          <p:nvPr/>
        </p:nvPicPr>
        <p:blipFill>
          <a:blip r:embed="rId4"/>
          <a:stretch>
            <a:fillRect/>
          </a:stretch>
        </p:blipFill>
        <p:spPr>
          <a:xfrm>
            <a:off x="4524293" y="2117574"/>
            <a:ext cx="4387932" cy="3209964"/>
          </a:xfrm>
          <a:prstGeom prst="rect">
            <a:avLst/>
          </a:prstGeom>
        </p:spPr>
      </p:pic>
      <p:sp>
        <p:nvSpPr>
          <p:cNvPr id="4" name="Slide Number Placeholder 3">
            <a:extLst>
              <a:ext uri="{FF2B5EF4-FFF2-40B4-BE49-F238E27FC236}">
                <a16:creationId xmlns:a16="http://schemas.microsoft.com/office/drawing/2014/main" id="{5D4C3883-DFBB-1645-8F47-B09F25EF8D2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36</a:t>
            </a:fld>
            <a:endParaRPr lang="en-US" dirty="0">
              <a:solidFill>
                <a:srgbClr val="FFFFFF">
                  <a:lumMod val="75000"/>
                </a:srgbClr>
              </a:solidFill>
            </a:endParaRPr>
          </a:p>
        </p:txBody>
      </p:sp>
    </p:spTree>
    <p:extLst>
      <p:ext uri="{BB962C8B-B14F-4D97-AF65-F5344CB8AC3E}">
        <p14:creationId xmlns:p14="http://schemas.microsoft.com/office/powerpoint/2010/main" val="110069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20DED-3826-AC4E-B836-15F4C1242526}"/>
              </a:ext>
            </a:extLst>
          </p:cNvPr>
          <p:cNvSpPr>
            <a:spLocks noGrp="1"/>
          </p:cNvSpPr>
          <p:nvPr>
            <p:ph type="title"/>
          </p:nvPr>
        </p:nvSpPr>
        <p:spPr/>
        <p:txBody>
          <a:bodyPr/>
          <a:lstStyle/>
          <a:p>
            <a:r>
              <a:rPr lang="en-US" dirty="0">
                <a:solidFill>
                  <a:srgbClr val="686868"/>
                </a:solidFill>
              </a:rPr>
              <a:t>Consider Your Data</a:t>
            </a:r>
          </a:p>
        </p:txBody>
      </p:sp>
      <p:sp>
        <p:nvSpPr>
          <p:cNvPr id="2" name="Content Placeholder 1">
            <a:extLst>
              <a:ext uri="{FF2B5EF4-FFF2-40B4-BE49-F238E27FC236}">
                <a16:creationId xmlns:a16="http://schemas.microsoft.com/office/drawing/2014/main" id="{4CD6F74F-659C-8340-A3A9-4354D2B48382}"/>
              </a:ext>
            </a:extLst>
          </p:cNvPr>
          <p:cNvSpPr>
            <a:spLocks noGrp="1"/>
          </p:cNvSpPr>
          <p:nvPr>
            <p:ph idx="1"/>
          </p:nvPr>
        </p:nvSpPr>
        <p:spPr/>
        <p:txBody>
          <a:bodyPr/>
          <a:lstStyle/>
          <a:p>
            <a:pPr marL="457200" indent="-457200">
              <a:buClr>
                <a:srgbClr val="686868"/>
              </a:buClr>
              <a:buFont typeface="+mj-lt"/>
              <a:buAutoNum type="arabicParenR"/>
            </a:pPr>
            <a:r>
              <a:rPr lang="en-US" dirty="0"/>
              <a:t>Consider your team’s stage of readiness. What data are your team already collecting that could be used to inform your program evaluation plan?</a:t>
            </a:r>
          </a:p>
          <a:p>
            <a:pPr marL="457200" indent="-457200">
              <a:buClr>
                <a:srgbClr val="686868"/>
              </a:buClr>
              <a:buFont typeface="+mj-lt"/>
              <a:buAutoNum type="arabicParenR"/>
            </a:pPr>
            <a:r>
              <a:rPr lang="en-US" dirty="0"/>
              <a:t>What are potential sources of data that your team is not currently collecting that should be considered in your program evaluation plan?</a:t>
            </a:r>
          </a:p>
        </p:txBody>
      </p:sp>
      <p:pic>
        <p:nvPicPr>
          <p:cNvPr id="6" name="Graphic 5" descr="Bar chart icon">
            <a:extLst>
              <a:ext uri="{FF2B5EF4-FFF2-40B4-BE49-F238E27FC236}">
                <a16:creationId xmlns:a16="http://schemas.microsoft.com/office/drawing/2014/main" id="{99FC3FC4-1C25-AC4B-84C2-44B2ECA4CDF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141" r="9620"/>
          <a:stretch/>
        </p:blipFill>
        <p:spPr>
          <a:xfrm>
            <a:off x="7043929" y="3934385"/>
            <a:ext cx="1200839" cy="1515455"/>
          </a:xfrm>
          <a:prstGeom prst="rect">
            <a:avLst/>
          </a:prstGeom>
        </p:spPr>
      </p:pic>
      <p:sp>
        <p:nvSpPr>
          <p:cNvPr id="4" name="Slide Number Placeholder 3">
            <a:extLst>
              <a:ext uri="{FF2B5EF4-FFF2-40B4-BE49-F238E27FC236}">
                <a16:creationId xmlns:a16="http://schemas.microsoft.com/office/drawing/2014/main" id="{DE76154E-C430-1B4E-8A31-008443F8866A}"/>
              </a:ext>
            </a:extLst>
          </p:cNvPr>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706984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7C1FF-11B9-8947-8A72-48515692F960}"/>
              </a:ext>
            </a:extLst>
          </p:cNvPr>
          <p:cNvSpPr>
            <a:spLocks noGrp="1"/>
          </p:cNvSpPr>
          <p:nvPr>
            <p:ph type="title"/>
          </p:nvPr>
        </p:nvSpPr>
        <p:spPr/>
        <p:txBody>
          <a:bodyPr/>
          <a:lstStyle/>
          <a:p>
            <a:r>
              <a:rPr lang="en-US" dirty="0">
                <a:solidFill>
                  <a:srgbClr val="686868"/>
                </a:solidFill>
              </a:rPr>
              <a:t>Focus on Equity</a:t>
            </a:r>
          </a:p>
        </p:txBody>
      </p:sp>
      <p:sp>
        <p:nvSpPr>
          <p:cNvPr id="2" name="Content Placeholder 1">
            <a:extLst>
              <a:ext uri="{FF2B5EF4-FFF2-40B4-BE49-F238E27FC236}">
                <a16:creationId xmlns:a16="http://schemas.microsoft.com/office/drawing/2014/main" id="{9DDB6676-0FAB-574C-9990-500DAEC27B3F}"/>
              </a:ext>
            </a:extLst>
          </p:cNvPr>
          <p:cNvSpPr>
            <a:spLocks noGrp="1"/>
          </p:cNvSpPr>
          <p:nvPr>
            <p:ph idx="1"/>
          </p:nvPr>
        </p:nvSpPr>
        <p:spPr/>
        <p:txBody>
          <a:bodyPr/>
          <a:lstStyle/>
          <a:p>
            <a:pPr marL="457200" indent="-457200">
              <a:buClr>
                <a:srgbClr val="686868"/>
              </a:buClr>
              <a:buFont typeface="+mj-lt"/>
              <a:buAutoNum type="arabicParenR"/>
            </a:pPr>
            <a:r>
              <a:rPr lang="en-US" dirty="0"/>
              <a:t>How will your program evaluation plan incorporate specific mechanisms to track progress towards M&amp;I outcomes for new teachers in </a:t>
            </a:r>
            <a:r>
              <a:rPr lang="en-US" b="1" dirty="0"/>
              <a:t>high-need, low-performing schools?</a:t>
            </a:r>
          </a:p>
          <a:p>
            <a:pPr marL="457200" indent="-457200">
              <a:buClr>
                <a:srgbClr val="686868"/>
              </a:buClr>
              <a:buFont typeface="+mj-lt"/>
              <a:buAutoNum type="arabicParenR"/>
            </a:pPr>
            <a:r>
              <a:rPr lang="en-US" dirty="0"/>
              <a:t>How will your team collect specific data on the needs of new teachers supporting </a:t>
            </a:r>
            <a:r>
              <a:rPr lang="en-US" b="1" dirty="0"/>
              <a:t>vulnerable populations of students </a:t>
            </a:r>
            <a:r>
              <a:rPr lang="en-US" dirty="0"/>
              <a:t>(e.g., students with disabilities, English language learners, students performing below grade level, etc.)?</a:t>
            </a:r>
          </a:p>
        </p:txBody>
      </p:sp>
      <p:sp>
        <p:nvSpPr>
          <p:cNvPr id="4" name="Slide Number Placeholder 3">
            <a:extLst>
              <a:ext uri="{FF2B5EF4-FFF2-40B4-BE49-F238E27FC236}">
                <a16:creationId xmlns:a16="http://schemas.microsoft.com/office/drawing/2014/main" id="{9A3EAA62-4200-2749-A425-6F13AC646B3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38</a:t>
            </a:fld>
            <a:endParaRPr lang="en-US" dirty="0">
              <a:solidFill>
                <a:srgbClr val="FFFFFF">
                  <a:lumMod val="75000"/>
                </a:srgbClr>
              </a:solidFill>
            </a:endParaRPr>
          </a:p>
        </p:txBody>
      </p:sp>
    </p:spTree>
    <p:extLst>
      <p:ext uri="{BB962C8B-B14F-4D97-AF65-F5344CB8AC3E}">
        <p14:creationId xmlns:p14="http://schemas.microsoft.com/office/powerpoint/2010/main" val="1709562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C553-F442-4921-8B9A-2986D6CDD9F6}"/>
              </a:ext>
            </a:extLst>
          </p:cNvPr>
          <p:cNvSpPr>
            <a:spLocks noGrp="1"/>
          </p:cNvSpPr>
          <p:nvPr>
            <p:ph type="title"/>
          </p:nvPr>
        </p:nvSpPr>
        <p:spPr>
          <a:xfrm>
            <a:off x="687388" y="3709988"/>
            <a:ext cx="8229600" cy="769441"/>
          </a:xfrm>
        </p:spPr>
        <p:txBody>
          <a:bodyPr/>
          <a:lstStyle/>
          <a:p>
            <a:r>
              <a:rPr lang="en-US" dirty="0"/>
              <a:t>Conclusion</a:t>
            </a:r>
          </a:p>
        </p:txBody>
      </p:sp>
      <p:sp>
        <p:nvSpPr>
          <p:cNvPr id="4" name="Slide Number Placeholder 3">
            <a:extLst>
              <a:ext uri="{FF2B5EF4-FFF2-40B4-BE49-F238E27FC236}">
                <a16:creationId xmlns:a16="http://schemas.microsoft.com/office/drawing/2014/main" id="{E38F93EE-BB02-4C04-BE5F-4F5BDDFA404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43227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solidFill>
                  <a:srgbClr val="686868"/>
                </a:solidFill>
              </a:rPr>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pPr>
              <a:buClr>
                <a:srgbClr val="686868"/>
              </a:buClr>
            </a:pPr>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90696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93DAA-2295-4B10-B840-43A8600CA377}"/>
              </a:ext>
            </a:extLst>
          </p:cNvPr>
          <p:cNvSpPr>
            <a:spLocks noGrp="1"/>
          </p:cNvSpPr>
          <p:nvPr>
            <p:ph type="title"/>
          </p:nvPr>
        </p:nvSpPr>
        <p:spPr/>
        <p:txBody>
          <a:bodyPr>
            <a:normAutofit/>
          </a:bodyPr>
          <a:lstStyle/>
          <a:p>
            <a:r>
              <a:rPr lang="en-US" dirty="0"/>
              <a:t>Developing an M&amp;I Evaluation Plan </a:t>
            </a:r>
          </a:p>
        </p:txBody>
      </p:sp>
      <p:pic>
        <p:nvPicPr>
          <p:cNvPr id="13" name="Content Placeholder 12" descr="Mentoring and induction program evaluation plans are influenced by four factors: stage of readiness, stakeholder responsibilities, vision and goals, and available data."/>
          <p:cNvPicPr>
            <a:picLocks noGrp="1" noChangeAspect="1"/>
          </p:cNvPicPr>
          <p:nvPr>
            <p:ph idx="1"/>
          </p:nvPr>
        </p:nvPicPr>
        <p:blipFill>
          <a:blip r:embed="rId3"/>
          <a:stretch>
            <a:fillRect/>
          </a:stretch>
        </p:blipFill>
        <p:spPr>
          <a:xfrm>
            <a:off x="687388" y="2098490"/>
            <a:ext cx="8224837" cy="3423019"/>
          </a:xfrm>
          <a:prstGeom prst="rect">
            <a:avLst/>
          </a:prstGeom>
        </p:spPr>
      </p:pic>
      <p:sp>
        <p:nvSpPr>
          <p:cNvPr id="4" name="Slide Number Placeholder 3">
            <a:extLst>
              <a:ext uri="{FF2B5EF4-FFF2-40B4-BE49-F238E27FC236}">
                <a16:creationId xmlns:a16="http://schemas.microsoft.com/office/drawing/2014/main" id="{C63E5C66-3B12-4A87-826E-412A2157845D}"/>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18018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BF33C-9A1D-AA4C-BF56-AAAAE4C8A03C}"/>
              </a:ext>
            </a:extLst>
          </p:cNvPr>
          <p:cNvSpPr>
            <a:spLocks noGrp="1"/>
          </p:cNvSpPr>
          <p:nvPr>
            <p:ph type="title"/>
          </p:nvPr>
        </p:nvSpPr>
        <p:spPr/>
        <p:txBody>
          <a:bodyPr/>
          <a:lstStyle/>
          <a:p>
            <a:r>
              <a:rPr lang="en-US" dirty="0"/>
              <a:t>Evaluation Plan Template</a:t>
            </a:r>
          </a:p>
        </p:txBody>
      </p:sp>
      <p:sp>
        <p:nvSpPr>
          <p:cNvPr id="2" name="Content Placeholder 1"/>
          <p:cNvSpPr>
            <a:spLocks noGrp="1"/>
          </p:cNvSpPr>
          <p:nvPr>
            <p:ph idx="1"/>
          </p:nvPr>
        </p:nvSpPr>
        <p:spPr>
          <a:xfrm>
            <a:off x="687527" y="1831975"/>
            <a:ext cx="3049096" cy="4075844"/>
          </a:xfrm>
        </p:spPr>
        <p:txBody>
          <a:bodyPr/>
          <a:lstStyle/>
          <a:p>
            <a:pPr marL="0" indent="0">
              <a:spcAft>
                <a:spcPts val="3600"/>
              </a:spcAft>
              <a:buNone/>
            </a:pPr>
            <a:r>
              <a:rPr lang="en-US" dirty="0"/>
              <a:t>GTL Center M&amp;I Toolkit: Module 1</a:t>
            </a:r>
          </a:p>
          <a:p>
            <a:pPr marL="0" indent="0">
              <a:spcAft>
                <a:spcPts val="3600"/>
              </a:spcAft>
              <a:buNone/>
            </a:pPr>
            <a:r>
              <a:rPr lang="en-US" dirty="0"/>
              <a:t>Mentoring and Induction Data Protocol Tool (Workbook 1)</a:t>
            </a:r>
          </a:p>
        </p:txBody>
      </p:sp>
      <p:pic>
        <p:nvPicPr>
          <p:cNvPr id="8" name="Picture 7" descr="Action Plan Template&#10;&#10;Screenshot of the action plan template located within the Mentoring and Induction Data Protocol (Workbook 1) in Module 1 of the GTL Center’s M&amp;I Toolkit.">
            <a:extLst>
              <a:ext uri="{FF2B5EF4-FFF2-40B4-BE49-F238E27FC236}">
                <a16:creationId xmlns:a16="http://schemas.microsoft.com/office/drawing/2014/main" id="{D0217E04-F4F1-5D48-8190-A423725ED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730" y="1930353"/>
            <a:ext cx="4959948" cy="3194543"/>
          </a:xfrm>
          <a:prstGeom prst="rect">
            <a:avLst/>
          </a:prstGeom>
        </p:spPr>
      </p:pic>
      <p:sp>
        <p:nvSpPr>
          <p:cNvPr id="4" name="Slide Number Placeholder 3">
            <a:extLst>
              <a:ext uri="{FF2B5EF4-FFF2-40B4-BE49-F238E27FC236}">
                <a16:creationId xmlns:a16="http://schemas.microsoft.com/office/drawing/2014/main" id="{2E159D18-665B-B44D-949E-7202A67E2008}"/>
              </a:ext>
            </a:extLst>
          </p:cNvPr>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1188449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C79690-DE4F-3845-9CAA-64C9A5801CBA}"/>
              </a:ext>
            </a:extLst>
          </p:cNvPr>
          <p:cNvSpPr>
            <a:spLocks noGrp="1"/>
          </p:cNvSpPr>
          <p:nvPr>
            <p:ph type="title"/>
          </p:nvPr>
        </p:nvSpPr>
        <p:spPr/>
        <p:txBody>
          <a:bodyPr/>
          <a:lstStyle/>
          <a:p>
            <a:r>
              <a:rPr lang="en-US" dirty="0">
                <a:solidFill>
                  <a:srgbClr val="686868"/>
                </a:solidFill>
              </a:rPr>
              <a:t>References</a:t>
            </a:r>
          </a:p>
        </p:txBody>
      </p:sp>
      <p:sp>
        <p:nvSpPr>
          <p:cNvPr id="2" name="Content Placeholder 1">
            <a:extLst>
              <a:ext uri="{FF2B5EF4-FFF2-40B4-BE49-F238E27FC236}">
                <a16:creationId xmlns:a16="http://schemas.microsoft.com/office/drawing/2014/main" id="{2AFB5026-FD73-6E44-97EF-C2F7DBBA2BA5}"/>
              </a:ext>
            </a:extLst>
          </p:cNvPr>
          <p:cNvSpPr>
            <a:spLocks noGrp="1"/>
          </p:cNvSpPr>
          <p:nvPr>
            <p:ph idx="1"/>
          </p:nvPr>
        </p:nvSpPr>
        <p:spPr>
          <a:xfrm>
            <a:off x="687527" y="1831975"/>
            <a:ext cx="7839786" cy="4075844"/>
          </a:xfrm>
        </p:spPr>
        <p:txBody>
          <a:bodyPr/>
          <a:lstStyle/>
          <a:p>
            <a:pPr marL="457200" indent="-457200">
              <a:spcAft>
                <a:spcPts val="1200"/>
              </a:spcAft>
              <a:buClr>
                <a:srgbClr val="FFFFFF">
                  <a:lumMod val="65000"/>
                </a:srgbClr>
              </a:buClr>
              <a:buNone/>
            </a:pPr>
            <a:r>
              <a:rPr lang="en-US" sz="2000" dirty="0" err="1"/>
              <a:t>Fixen</a:t>
            </a:r>
            <a:r>
              <a:rPr lang="en-US" sz="2000" dirty="0"/>
              <a:t>, </a:t>
            </a:r>
            <a:r>
              <a:rPr lang="en-US" sz="2000" dirty="0" err="1"/>
              <a:t>D.L</a:t>
            </a:r>
            <a:r>
              <a:rPr lang="en-US" sz="2000" dirty="0"/>
              <a:t>., </a:t>
            </a:r>
            <a:r>
              <a:rPr lang="en-US" sz="2000" dirty="0" err="1"/>
              <a:t>Naoom</a:t>
            </a:r>
            <a:r>
              <a:rPr lang="en-US" sz="2000" dirty="0"/>
              <a:t>, S.F., </a:t>
            </a:r>
            <a:r>
              <a:rPr lang="en-US" sz="2000" dirty="0" err="1"/>
              <a:t>Blase</a:t>
            </a:r>
            <a:r>
              <a:rPr lang="en-US" sz="2000" dirty="0"/>
              <a:t>, </a:t>
            </a:r>
            <a:r>
              <a:rPr lang="en-US" sz="2000" dirty="0" err="1"/>
              <a:t>K.A</a:t>
            </a:r>
            <a:r>
              <a:rPr lang="en-US" sz="2000" dirty="0"/>
              <a:t>., Friedman, </a:t>
            </a:r>
            <a:r>
              <a:rPr lang="en-US" sz="2000" dirty="0" err="1"/>
              <a:t>R.M</a:t>
            </a:r>
            <a:r>
              <a:rPr lang="en-US" sz="2000" dirty="0"/>
              <a:t>. &amp; Wallace, F. (2005). Implementation research: A synthesis of the literature. Tampa, FL: University of South Florida, Louis de la Parte Florida Mental Health Institute, The National Implementation Research Network (FMHI Publication #231).</a:t>
            </a:r>
          </a:p>
          <a:p>
            <a:pPr marL="457200" indent="-457200">
              <a:spcAft>
                <a:spcPts val="1200"/>
              </a:spcAft>
              <a:buClr>
                <a:srgbClr val="FFFFFF">
                  <a:lumMod val="65000"/>
                </a:srgbClr>
              </a:buClr>
              <a:buNone/>
            </a:pPr>
            <a:r>
              <a:rPr lang="en-US" sz="2000" dirty="0"/>
              <a:t>Mayne, J. (2018). Developing and using useful theories of change. Evergreen briefing note. Retrieved from </a:t>
            </a:r>
            <a:r>
              <a:rPr lang="en-US" sz="2000" dirty="0">
                <a:hlinkClick r:id="rId2"/>
              </a:rPr>
              <a:t>https://www.researchgate.net/publication/317371677_Developing_and_Using_Useful_Theories_of_Change </a:t>
            </a:r>
            <a:endParaRPr lang="en-US" sz="2000" dirty="0"/>
          </a:p>
        </p:txBody>
      </p:sp>
      <p:sp>
        <p:nvSpPr>
          <p:cNvPr id="4" name="Slide Number Placeholder 3">
            <a:extLst>
              <a:ext uri="{FF2B5EF4-FFF2-40B4-BE49-F238E27FC236}">
                <a16:creationId xmlns:a16="http://schemas.microsoft.com/office/drawing/2014/main" id="{DE2ABF65-9B37-2F4E-92D0-5EE7DD89CA3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42</a:t>
            </a:fld>
            <a:endParaRPr lang="en-US" dirty="0">
              <a:solidFill>
                <a:srgbClr val="FFFFFF">
                  <a:lumMod val="75000"/>
                </a:srgbClr>
              </a:solidFill>
            </a:endParaRPr>
          </a:p>
        </p:txBody>
      </p:sp>
    </p:spTree>
    <p:extLst>
      <p:ext uri="{BB962C8B-B14F-4D97-AF65-F5344CB8AC3E}">
        <p14:creationId xmlns:p14="http://schemas.microsoft.com/office/powerpoint/2010/main" val="389337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7388" y="365125"/>
            <a:ext cx="7827962" cy="1325563"/>
          </a:xfrm>
          <a:prstGeom prst="rect">
            <a:avLst/>
          </a:prstGeom>
        </p:spPr>
        <p:txBody>
          <a:bodyPr/>
          <a:lstStyle/>
          <a:p>
            <a:r>
              <a:rPr lang="en-US" sz="2000" dirty="0">
                <a:latin typeface="+mn-lt"/>
                <a:ea typeface="Arial" pitchFamily="34" charset="0"/>
                <a:cs typeface="Arial" pitchFamily="34" charset="0"/>
              </a:rPr>
              <a:t>More</a:t>
            </a:r>
            <a:r>
              <a:rPr lang="en-US" dirty="0"/>
              <a:t> </a:t>
            </a:r>
            <a:r>
              <a:rPr lang="en-US" sz="2000" dirty="0">
                <a:latin typeface="+mn-lt"/>
                <a:ea typeface="Arial" pitchFamily="34" charset="0"/>
                <a:cs typeface="Arial" pitchFamily="34" charset="0"/>
              </a:rPr>
              <a:t>questions?</a:t>
            </a:r>
          </a:p>
        </p:txBody>
      </p:sp>
      <p:sp>
        <p:nvSpPr>
          <p:cNvPr id="2" name="Text Placeholder 1"/>
          <p:cNvSpPr>
            <a:spLocks noGrp="1"/>
          </p:cNvSpPr>
          <p:nvPr>
            <p:ph idx="1"/>
          </p:nvPr>
        </p:nvSpPr>
        <p:spPr>
          <a:xfrm>
            <a:off x="687388" y="903111"/>
            <a:ext cx="7322684" cy="2686613"/>
          </a:xfrm>
        </p:spPr>
        <p:txBody>
          <a:bodyPr/>
          <a:lstStyle/>
          <a:p>
            <a:pPr lvl="0">
              <a:spcAft>
                <a:spcPts val="2000"/>
              </a:spcAft>
            </a:pPr>
            <a:r>
              <a:rPr lang="en-US" dirty="0"/>
              <a:t>Contact the GTL Center!</a:t>
            </a:r>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934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solidFill>
                  <a:srgbClr val="686868"/>
                </a:solidFill>
              </a:rPr>
              <a:t>Overview of the Toolkit </a:t>
            </a:r>
          </a:p>
        </p:txBody>
      </p:sp>
      <p:sp>
        <p:nvSpPr>
          <p:cNvPr id="9" name="Content Placeholder 2"/>
          <p:cNvSpPr>
            <a:spLocks noGrp="1"/>
          </p:cNvSpPr>
          <p:nvPr>
            <p:ph idx="1"/>
          </p:nvPr>
        </p:nvSpPr>
        <p:spPr/>
        <p:txBody>
          <a:bodyPr/>
          <a:lstStyle/>
          <a:p>
            <a:pPr>
              <a:buClr>
                <a:srgbClr val="686868"/>
              </a:buClr>
            </a:pPr>
            <a:r>
              <a:rPr lang="en-US" sz="2100" dirty="0"/>
              <a:t>Module 1: Introduction to the GTL Mentoring and Induction Toolkit</a:t>
            </a:r>
          </a:p>
          <a:p>
            <a:pPr>
              <a:buClr>
                <a:srgbClr val="686868"/>
              </a:buClr>
            </a:pPr>
            <a:r>
              <a:rPr lang="en-US" sz="2100" dirty="0"/>
              <a:t>Module 2: Mentor Recruitment, Selection, and Assignment</a:t>
            </a:r>
          </a:p>
          <a:p>
            <a:pPr>
              <a:buClr>
                <a:srgbClr val="686868"/>
              </a:buClr>
            </a:pPr>
            <a:r>
              <a:rPr lang="en-US" sz="2100" dirty="0"/>
              <a:t>Module 3: Mentor Professional Learning, Development, and Assessment</a:t>
            </a:r>
          </a:p>
          <a:p>
            <a:pPr>
              <a:buClr>
                <a:srgbClr val="686868"/>
              </a:buClr>
            </a:pPr>
            <a:r>
              <a:rPr lang="en-US" sz="2100" dirty="0"/>
              <a:t>Module 4: Beginning Teacher Professional Learning and Development</a:t>
            </a:r>
          </a:p>
          <a:p>
            <a:pPr>
              <a:buClr>
                <a:srgbClr val="686868"/>
              </a:buClr>
            </a:pPr>
            <a:r>
              <a:rPr lang="en-US" sz="2100" dirty="0"/>
              <a:t>Module 5: The Role of the Principal in Mentoring and Induction</a:t>
            </a:r>
          </a:p>
          <a:p>
            <a:pPr>
              <a:buClr>
                <a:srgbClr val="686868"/>
              </a:buClr>
            </a:pPr>
            <a:r>
              <a:rPr lang="en-US" sz="2100" dirty="0"/>
              <a:t>Module 6: Mentoring and Induction for Educators of Students with Disabilities</a:t>
            </a:r>
          </a:p>
          <a:p>
            <a:pPr>
              <a:buClr>
                <a:srgbClr val="686868"/>
              </a:buClr>
            </a:pPr>
            <a:r>
              <a:rPr lang="en-US" sz="2100" b="1"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62888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pPr>
              <a:buClr>
                <a:srgbClr val="686868"/>
              </a:buClr>
            </a:pPr>
            <a:r>
              <a:rPr lang="en-US" b="1" dirty="0"/>
              <a:t>Anchor Presentation: </a:t>
            </a:r>
            <a:r>
              <a:rPr lang="en-US" dirty="0"/>
              <a:t>Summarizes research and best practices related to the topic.</a:t>
            </a:r>
          </a:p>
          <a:p>
            <a:pPr>
              <a:buClr>
                <a:srgbClr val="686868"/>
              </a:buClr>
            </a:pPr>
            <a:r>
              <a:rPr lang="en-US" b="1" dirty="0"/>
              <a:t>Handouts: </a:t>
            </a:r>
            <a:r>
              <a:rPr lang="en-US" dirty="0"/>
              <a:t>Provide information to supplement the anchor presentation.</a:t>
            </a:r>
          </a:p>
          <a:p>
            <a:pPr>
              <a:buClr>
                <a:srgbClr val="686868"/>
              </a:buClr>
            </a:pPr>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9458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pPr>
              <a:buClr>
                <a:srgbClr val="686868"/>
              </a:buClr>
            </a:pPr>
            <a:r>
              <a:rPr lang="en-US" dirty="0"/>
              <a:t>Anchor presentations, handouts, and team tools are available on the GTL Center </a:t>
            </a:r>
            <a:r>
              <a:rPr lang="en-US" dirty="0">
                <a:hlinkClick r:id="rId3"/>
              </a:rPr>
              <a:t>website</a:t>
            </a:r>
            <a:r>
              <a:rPr lang="en-US" dirty="0"/>
              <a:t>.</a:t>
            </a:r>
            <a:endParaRPr lang="en-US" dirty="0">
              <a:solidFill>
                <a:srgbClr val="FF0000"/>
              </a:solidFill>
            </a:endParaRPr>
          </a:p>
          <a:p>
            <a:pPr>
              <a:buClr>
                <a:srgbClr val="686868"/>
              </a:buClr>
            </a:pPr>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18803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Objectives</a:t>
            </a:r>
          </a:p>
        </p:txBody>
      </p:sp>
      <p:sp>
        <p:nvSpPr>
          <p:cNvPr id="9218" name="Content Placeholder 2"/>
          <p:cNvSpPr>
            <a:spLocks noGrp="1"/>
          </p:cNvSpPr>
          <p:nvPr>
            <p:ph idx="1"/>
          </p:nvPr>
        </p:nvSpPr>
        <p:spPr/>
        <p:txBody>
          <a:bodyPr/>
          <a:lstStyle/>
          <a:p>
            <a:r>
              <a:rPr lang="en-US" dirty="0"/>
              <a:t>Participants will:</a:t>
            </a:r>
          </a:p>
          <a:p>
            <a:pPr marL="342900" indent="-342900">
              <a:buClr>
                <a:srgbClr val="686868"/>
              </a:buClr>
              <a:buFont typeface="Wingdings" charset="2"/>
              <a:buChar char="§"/>
            </a:pPr>
            <a:r>
              <a:rPr lang="en-US" dirty="0"/>
              <a:t>Build a shared understanding of effective M&amp;I program monitoring processes</a:t>
            </a:r>
          </a:p>
          <a:p>
            <a:pPr marL="342900" indent="-342900">
              <a:buClr>
                <a:srgbClr val="686868"/>
              </a:buClr>
              <a:buFont typeface="Wingdings" charset="2"/>
              <a:buChar char="§"/>
            </a:pPr>
            <a:r>
              <a:rPr lang="en-US" dirty="0"/>
              <a:t>Explore how to develop an M&amp;I program monitoring and evaluation plan that reflects your team’s specific goals, stage of readiness, and perspective</a:t>
            </a:r>
          </a:p>
          <a:p>
            <a:pPr marL="342900" indent="-342900">
              <a:buClr>
                <a:srgbClr val="686868"/>
              </a:buClr>
              <a:buFont typeface="Wingdings" charset="2"/>
              <a:buChar char="§"/>
            </a:pPr>
            <a:r>
              <a:rPr lang="en-US" dirty="0"/>
              <a:t>Identify GTL Center tools that can support the development of effective induction program data collection, monitoring, and continuous improvement</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90058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93DAA-2295-4B10-B840-43A8600CA377}"/>
              </a:ext>
            </a:extLst>
          </p:cNvPr>
          <p:cNvSpPr>
            <a:spLocks noGrp="1"/>
          </p:cNvSpPr>
          <p:nvPr>
            <p:ph type="title"/>
          </p:nvPr>
        </p:nvSpPr>
        <p:spPr/>
        <p:txBody>
          <a:bodyPr>
            <a:normAutofit/>
          </a:bodyPr>
          <a:lstStyle/>
          <a:p>
            <a:r>
              <a:rPr lang="en-US" dirty="0"/>
              <a:t>Developing an M&amp;I Evaluation Plan</a:t>
            </a:r>
          </a:p>
        </p:txBody>
      </p:sp>
      <p:pic>
        <p:nvPicPr>
          <p:cNvPr id="13" name="Content Placeholder 12" descr="Mentoring and induction program evaluation plans are influenced by four factors: stage of readiness, stakeholder responsibilities, vision and goals, and available data."/>
          <p:cNvPicPr>
            <a:picLocks noGrp="1" noChangeAspect="1"/>
          </p:cNvPicPr>
          <p:nvPr>
            <p:ph idx="1"/>
          </p:nvPr>
        </p:nvPicPr>
        <p:blipFill>
          <a:blip r:embed="rId3"/>
          <a:stretch>
            <a:fillRect/>
          </a:stretch>
        </p:blipFill>
        <p:spPr>
          <a:xfrm>
            <a:off x="687388" y="2098490"/>
            <a:ext cx="8224837" cy="3423019"/>
          </a:xfrm>
          <a:prstGeom prst="rect">
            <a:avLst/>
          </a:prstGeom>
        </p:spPr>
      </p:pic>
      <p:sp>
        <p:nvSpPr>
          <p:cNvPr id="4" name="Slide Number Placeholder 3">
            <a:extLst>
              <a:ext uri="{FF2B5EF4-FFF2-40B4-BE49-F238E27FC236}">
                <a16:creationId xmlns:a16="http://schemas.microsoft.com/office/drawing/2014/main" id="{C63E5C66-3B12-4A87-826E-412A2157845D}"/>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885852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acda2c7bd1d9ee6a391d75985132c525dc7efd"/>
</p:tagLst>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ppt/theme/theme10.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11.xml><?xml version="1.0" encoding="utf-8"?>
<a:theme xmlns:a="http://schemas.openxmlformats.org/drawingml/2006/main" name="2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ppt/theme/theme12.xml><?xml version="1.0" encoding="utf-8"?>
<a:theme xmlns:a="http://schemas.openxmlformats.org/drawingml/2006/main" name="1_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7717BD3B-E237-4EE0-9B96-3279F10C56F9}"/>
    </a:ext>
  </a:extLst>
</a:theme>
</file>

<file path=ppt/theme/theme13.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AC9453-E3D0-4439-A6DE-B0063F9FD489}"/>
    </a:ext>
  </a:extLst>
</a:theme>
</file>

<file path=ppt/theme/theme14.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401A590B-0B83-4E2F-8012-0CE2E61639E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3049E9AD-67B6-4D76-910E-E69610D7C251}"/>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8A2A418-D142-4FFA-A983-137B1FB99A50}"/>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56870C0-711B-490A-B970-FE95AA3033F3}"/>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785F9B6-80BB-4BA1-95F2-5665D39712FA}"/>
    </a:ext>
  </a:extLst>
</a:theme>
</file>

<file path=ppt/theme/theme8.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Comprehensive Centers Program</TermName>
          <TermId xmlns="http://schemas.microsoft.com/office/infopath/2007/PartnerControls">11111111-1111-1111-1111-111111111111</TermId>
        </TermInfo>
        <TermInfo xmlns="http://schemas.microsoft.com/office/infopath/2007/PartnerControls">
          <TermName xmlns="http://schemas.microsoft.com/office/infopath/2007/PartnerControls">Induction Program</TermName>
          <TermId xmlns="http://schemas.microsoft.com/office/infopath/2007/PartnerControls">11111111-1111-1111-1111-111111111111</TermId>
        </TermInfo>
        <TermInfo xmlns="http://schemas.microsoft.com/office/infopath/2007/PartnerControls">
          <TermName xmlns="http://schemas.microsoft.com/office/infopath/2007/PartnerControls">Readiness</TermName>
          <TermId xmlns="http://schemas.microsoft.com/office/infopath/2007/PartnerControls">11111111-1111-1111-1111-111111111111</TermId>
        </TermInfo>
        <TermInfo xmlns="http://schemas.microsoft.com/office/infopath/2007/PartnerControls">
          <TermName xmlns="http://schemas.microsoft.com/office/infopath/2007/PartnerControls">Stakeholder Responsibilities</TermName>
          <TermId xmlns="http://schemas.microsoft.com/office/infopath/2007/PartnerControls">11111111-1111-1111-1111-111111111111</TermId>
        </TermInfo>
        <TermInfo xmlns="http://schemas.microsoft.com/office/infopath/2007/PartnerControls">
          <TermName xmlns="http://schemas.microsoft.com/office/infopath/2007/PartnerControls">Vision Statement</TermName>
          <TermId xmlns="http://schemas.microsoft.com/office/infopath/2007/PartnerControls">11111111-1111-1111-1111-111111111111</TermId>
        </TermInfo>
        <TermInfo xmlns="http://schemas.microsoft.com/office/infopath/2007/PartnerControls">
          <TermName xmlns="http://schemas.microsoft.com/office/infopath/2007/PartnerControls">Theory of Change</TermName>
          <TermId xmlns="http://schemas.microsoft.com/office/infopath/2007/PartnerControls">11111111-1111-1111-1111-111111111111</TermId>
        </TermInfo>
        <TermInfo xmlns="http://schemas.microsoft.com/office/infopath/2007/PartnerControls">
          <TermName xmlns="http://schemas.microsoft.com/office/infopath/2007/PartnerControls">New Teacher Professional Development</TermName>
          <TermId xmlns="http://schemas.microsoft.com/office/infopath/2007/PartnerControls">11111111-1111-1111-1111-111111111111</TermId>
        </TermInfo>
        <TermInfo xmlns="http://schemas.microsoft.com/office/infopath/2007/PartnerControls">
          <TermName xmlns="http://schemas.microsoft.com/office/infopath/2007/PartnerControls">Dallas Independent School District (DISD)</TermName>
          <TermId xmlns="http://schemas.microsoft.com/office/infopath/2007/PartnerControls">11111111-1111-1111-1111-111111111111</TermId>
        </TermInfo>
        <TermInfo xmlns="http://schemas.microsoft.com/office/infopath/2007/PartnerControls">
          <TermName xmlns="http://schemas.microsoft.com/office/infopath/2007/PartnerControls">Equity</TermName>
          <TermId xmlns="http://schemas.microsoft.com/office/infopath/2007/PartnerControls">11111111-1111-1111-1111-111111111111</TermId>
        </TermInfo>
        <TermInfo xmlns="http://schemas.microsoft.com/office/infopath/2007/PartnerControls">
          <TermName xmlns="http://schemas.microsoft.com/office/infopath/2007/PartnerControls">Mentoring and Induction</TermName>
          <TermId xmlns="http://schemas.microsoft.com/office/infopath/2007/PartnerControls">11111111-1111-1111-1111-111111111111</TermId>
        </TermInfo>
        <TermInfo xmlns="http://schemas.microsoft.com/office/infopath/2007/PartnerControls">
          <TermName xmlns="http://schemas.microsoft.com/office/infopath/2007/PartnerControls">toolkit</TermName>
          <TermId xmlns="http://schemas.microsoft.com/office/infopath/2007/PartnerControls">11111111-1111-1111-1111-111111111111</TermId>
        </TermInfo>
        <TermInfo xmlns="http://schemas.microsoft.com/office/infopath/2007/PartnerControls">
          <TermName xmlns="http://schemas.microsoft.com/office/infopath/2007/PartnerControls">data protocol tool</TermName>
          <TermId xmlns="http://schemas.microsoft.com/office/infopath/2007/PartnerControls">11111111-1111-1111-1111-111111111111</TermId>
        </TermInfo>
      </Terms>
    </TaxKeywordTaxHTField>
    <TaxCatchAll xmlns="1709d302-aa1c-49f7-a43d-f13e34b813dc"/>
  </documentManagement>
</p:properties>
</file>

<file path=customXml/itemProps1.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purl.org/dc/terms/"/>
    <ds:schemaRef ds:uri="http://schemas.microsoft.com/office/2006/documentManagement/types"/>
    <ds:schemaRef ds:uri="http://purl.org/dc/elements/1.1/"/>
    <ds:schemaRef ds:uri="9714abc1-815c-4960-b75e-546bf8732ca3"/>
    <ds:schemaRef ds:uri="http://schemas.microsoft.com/office/infopath/2007/PartnerControls"/>
    <ds:schemaRef ds:uri="6a44d00f-12d8-4625-9d23-7790e8b8f83b"/>
    <ds:schemaRef ds:uri="http://schemas.microsoft.com/office/2006/metadata/properties"/>
    <ds:schemaRef ds:uri="http://purl.org/dc/dcmitype/"/>
    <ds:schemaRef ds:uri="http://schemas.openxmlformats.org/package/2006/metadata/core-properties"/>
    <ds:schemaRef ds:uri="1709d302-aa1c-49f7-a43d-f13e34b813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MY PART</Template>
  <TotalTime>11400</TotalTime>
  <Words>3950</Words>
  <Application>Microsoft Office PowerPoint</Application>
  <PresentationFormat>On-screen Show (4:3)</PresentationFormat>
  <Paragraphs>304</Paragraphs>
  <Slides>43</Slides>
  <Notes>42</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43</vt:i4>
      </vt:variant>
    </vt:vector>
  </HeadingPairs>
  <TitlesOfParts>
    <vt:vector size="69"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ITCFranklinGothicStd-Book</vt:lpstr>
      <vt:lpstr>Wingdings</vt:lpstr>
      <vt:lpstr>GTL_PowerPoint_Template_w-graphics_4-30-13</vt:lpstr>
      <vt:lpstr>Divider Master</vt:lpstr>
      <vt:lpstr>Basic</vt:lpstr>
      <vt:lpstr>Large Graphic</vt:lpstr>
      <vt:lpstr>Graphic Options</vt:lpstr>
      <vt:lpstr>Contact</vt:lpstr>
      <vt:lpstr>1_Contact</vt:lpstr>
      <vt:lpstr>1_Basic</vt:lpstr>
      <vt:lpstr>1_Divider Master</vt:lpstr>
      <vt:lpstr>2_Basic</vt:lpstr>
      <vt:lpstr>2_Divider Master</vt:lpstr>
      <vt:lpstr>1_Large Graphic</vt:lpstr>
      <vt:lpstr>2_Contact</vt:lpstr>
      <vt:lpstr>3_Contact</vt:lpstr>
      <vt:lpstr>3_Basic</vt:lpstr>
      <vt:lpstr>Collecting Evidence of Induction Program Success</vt:lpstr>
      <vt:lpstr>Mission</vt:lpstr>
      <vt:lpstr>Comprehensive Centers Program</vt:lpstr>
      <vt:lpstr>Mentoring and Induction Toolkit</vt:lpstr>
      <vt:lpstr>Overview of the Toolkit </vt:lpstr>
      <vt:lpstr>Module Components</vt:lpstr>
      <vt:lpstr>Access to Toolkit Materials</vt:lpstr>
      <vt:lpstr>Module 7 Objectives</vt:lpstr>
      <vt:lpstr>Developing an M&amp;I Evaluation Plan</vt:lpstr>
      <vt:lpstr>Articulate Stage of Readiness and Stakeholder Responsibilities</vt:lpstr>
      <vt:lpstr>Factors Influencing an Evaluation Plan </vt:lpstr>
      <vt:lpstr>Stages of Readiness</vt:lpstr>
      <vt:lpstr>Example Activities in Each Stage of Readiness </vt:lpstr>
      <vt:lpstr>Key Resource!</vt:lpstr>
      <vt:lpstr>Consider Your Stage of Readiness</vt:lpstr>
      <vt:lpstr>Example Stakeholder Responsibilities</vt:lpstr>
      <vt:lpstr>Consider Your Responsibilities</vt:lpstr>
      <vt:lpstr>Define a Vision Statement and Theory of Change</vt:lpstr>
      <vt:lpstr>What Is a Theory of Change?</vt:lpstr>
      <vt:lpstr>Key Uses of a Theory of Change </vt:lpstr>
      <vt:lpstr>A Theory of Change Must Be…</vt:lpstr>
      <vt:lpstr>Key Components of a Theory of Change</vt:lpstr>
      <vt:lpstr>Setting a Vision </vt:lpstr>
      <vt:lpstr>Handout 1</vt:lpstr>
      <vt:lpstr>Example: State in the Initial Implementation Stage of Readiness </vt:lpstr>
      <vt:lpstr>Example: District in the Initial Implementation Stage of Readiness </vt:lpstr>
      <vt:lpstr>Example: District in the Innovation Stage of Readiness </vt:lpstr>
      <vt:lpstr>Consider Your Vision and Theory of Change</vt:lpstr>
      <vt:lpstr>Identify, Collect, and Analyze Data</vt:lpstr>
      <vt:lpstr>Types of Data</vt:lpstr>
      <vt:lpstr>Handout 2</vt:lpstr>
      <vt:lpstr>Example From the Field: Massachusetts</vt:lpstr>
      <vt:lpstr>Example: Massachusetts Mentor Selection and Assignment Data</vt:lpstr>
      <vt:lpstr>Example From the Field: Dallas Independent School District (DISD)</vt:lpstr>
      <vt:lpstr>Example: DISD New Teacher Professional Development</vt:lpstr>
      <vt:lpstr>Example: DISD Mentor Support Data</vt:lpstr>
      <vt:lpstr>Consider Your Data</vt:lpstr>
      <vt:lpstr>Focus on Equity</vt:lpstr>
      <vt:lpstr>Conclusion</vt:lpstr>
      <vt:lpstr>Developing an M&amp;I Evaluation Plan </vt:lpstr>
      <vt:lpstr>Evaluation Plan Template</vt:lpstr>
      <vt:lpstr>References</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Evidence of Induction Program Success</dc:title>
  <dc:subject>Mentoring and Induction Toolkit; January 2019; PowerPoint Presentation</dc:subject>
  <dc:creator>Center on Great Teachers and Leaders</dc:creator>
  <cp:keywords>Comprehensive Centers Program; Induction Program; Readiness; Stakeholder Responsibilities; Vision Statement; Theory of Change; New Teacher Professional Development; Dallas Independent School District (DISD); Equity; Mentoring and Induction; toolkit; data protocol tool</cp:keywords>
  <dc:description>Copyright © 2019 American Institutes for Research. All rights reserved.</dc:description>
  <cp:lastModifiedBy>Hayes, Lindsey</cp:lastModifiedBy>
  <cp:revision>518</cp:revision>
  <cp:lastPrinted>2017-05-02T19:30:20Z</cp:lastPrinted>
  <dcterms:created xsi:type="dcterms:W3CDTF">2017-03-31T16:18:22Z</dcterms:created>
  <dcterms:modified xsi:type="dcterms:W3CDTF">2019-02-10T17:52:19Z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