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1" r:id="rId12"/>
    <p:sldMasterId id="2147484364" r:id="rId13"/>
    <p:sldMasterId id="2147484369" r:id="rId14"/>
    <p:sldMasterId id="2147484372" r:id="rId15"/>
    <p:sldMasterId id="2147484379" r:id="rId16"/>
    <p:sldMasterId id="2147484381" r:id="rId17"/>
    <p:sldMasterId id="2147484383" r:id="rId18"/>
    <p:sldMasterId id="2147484389" r:id="rId19"/>
  </p:sldMasterIdLst>
  <p:notesMasterIdLst>
    <p:notesMasterId r:id="rId50"/>
  </p:notesMasterIdLst>
  <p:handoutMasterIdLst>
    <p:handoutMasterId r:id="rId51"/>
  </p:handoutMasterIdLst>
  <p:sldIdLst>
    <p:sldId id="549" r:id="rId20"/>
    <p:sldId id="413" r:id="rId21"/>
    <p:sldId id="473" r:id="rId22"/>
    <p:sldId id="546" r:id="rId23"/>
    <p:sldId id="599" r:id="rId24"/>
    <p:sldId id="600" r:id="rId25"/>
    <p:sldId id="601" r:id="rId26"/>
    <p:sldId id="561" r:id="rId27"/>
    <p:sldId id="559" r:id="rId28"/>
    <p:sldId id="562" r:id="rId29"/>
    <p:sldId id="527" r:id="rId30"/>
    <p:sldId id="564" r:id="rId31"/>
    <p:sldId id="529" r:id="rId32"/>
    <p:sldId id="545" r:id="rId33"/>
    <p:sldId id="531" r:id="rId34"/>
    <p:sldId id="532" r:id="rId35"/>
    <p:sldId id="575" r:id="rId36"/>
    <p:sldId id="534" r:id="rId37"/>
    <p:sldId id="535" r:id="rId38"/>
    <p:sldId id="536" r:id="rId39"/>
    <p:sldId id="547" r:id="rId40"/>
    <p:sldId id="548" r:id="rId41"/>
    <p:sldId id="565" r:id="rId42"/>
    <p:sldId id="556" r:id="rId43"/>
    <p:sldId id="557" r:id="rId44"/>
    <p:sldId id="566" r:id="rId45"/>
    <p:sldId id="538" r:id="rId46"/>
    <p:sldId id="568" r:id="rId47"/>
    <p:sldId id="602" r:id="rId48"/>
    <p:sldId id="576" r:id="rId4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4183" userDrawn="1">
          <p15:clr>
            <a:srgbClr val="A4A3A4"/>
          </p15:clr>
        </p15:guide>
        <p15:guide id="3" orient="horz" pos="3602" userDrawn="1">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os="5496" userDrawn="1">
          <p15:clr>
            <a:srgbClr val="A4A3A4"/>
          </p15:clr>
        </p15:guide>
        <p15:guide id="10" pos="561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Hayes" initials="LH" lastIdx="3" clrIdx="0">
    <p:extLst/>
  </p:cmAuthor>
  <p:cmAuthor id="2" name="Lindsey Hayes" initials="LH [2]" lastIdx="1" clrIdx="1">
    <p:extLst/>
  </p:cmAuthor>
  <p:cmAuthor id="3" name="Lindsey Hayes" initials="LH [3]" lastIdx="1" clrIdx="2">
    <p:extLst/>
  </p:cmAuthor>
  <p:cmAuthor id="4" name="Lindsey Hayes" initials="LH [4]" lastIdx="1" clrIdx="3">
    <p:extLst/>
  </p:cmAuthor>
  <p:cmAuthor id="5" name="Lindsey Hayes" initials="LH [5]" lastIdx="1" clrIdx="4">
    <p:extLst/>
  </p:cmAuthor>
  <p:cmAuthor id="6" name="Lindsey Hayes" initials="LH [6]" lastIdx="1" clrIdx="5">
    <p:extLst/>
  </p:cmAuthor>
  <p:cmAuthor id="7" name="Lindsey Hayes" initials="LH [7]" lastIdx="1" clrIdx="6">
    <p:extLst/>
  </p:cmAuthor>
  <p:cmAuthor id="8" name="Lindsey Hayes" initials="LH [8]" lastIdx="1" clrIdx="7">
    <p:extLst/>
  </p:cmAuthor>
  <p:cmAuthor id="9" name="Lindsey Hayes" initials="LH [9]" lastIdx="1" clrIdx="8">
    <p:extLst/>
  </p:cmAuthor>
  <p:cmAuthor id="10" name="Lisa Lachlan" initials="" lastIdx="8" clrIdx="9"/>
  <p:cmAuthor id="11" name="Microsoft Office User" initials="Office" lastIdx="1" clrIdx="10">
    <p:extLst/>
  </p:cmAuthor>
  <p:cmAuthor id="12" name="Microsoft Office User" initials="Office [2]" lastIdx="1" clrIdx="11">
    <p:extLst/>
  </p:cmAuthor>
  <p:cmAuthor id="13" name="Microsoft Office User" initials="Office [3]" lastIdx="1" clrIdx="12">
    <p:extLst/>
  </p:cmAuthor>
  <p:cmAuthor id="14" name="Morton, David" initials="MD" lastIdx="5" clrIdx="13">
    <p:extLst>
      <p:ext uri="{19B8F6BF-5375-455C-9EA6-DF929625EA0E}">
        <p15:presenceInfo xmlns:p15="http://schemas.microsoft.com/office/powerpoint/2012/main" userId="S-1-5-21-1472932569-214068005-926709054-41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6429" autoAdjust="0"/>
  </p:normalViewPr>
  <p:slideViewPr>
    <p:cSldViewPr snapToGrid="0">
      <p:cViewPr varScale="1">
        <p:scale>
          <a:sx n="65" d="100"/>
          <a:sy n="65" d="100"/>
        </p:scale>
        <p:origin x="846" y="78"/>
      </p:cViewPr>
      <p:guideLst>
        <p:guide orient="horz" pos="568"/>
        <p:guide orient="horz" pos="4183"/>
        <p:guide orient="horz" pos="3602"/>
        <p:guide orient="horz" pos="1010"/>
        <p:guide orient="horz" pos="1154"/>
        <p:guide orient="horz" pos="712"/>
        <p:guide orient="horz" pos="88"/>
        <p:guide pos="5496"/>
        <p:guide pos="5614"/>
      </p:guideLst>
    </p:cSldViewPr>
  </p:slideViewPr>
  <p:outlineViewPr>
    <p:cViewPr>
      <p:scale>
        <a:sx n="33" d="100"/>
        <a:sy n="33" d="100"/>
      </p:scale>
      <p:origin x="0" y="-4314"/>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416429"/>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All materials within the GTL Mentoring and Induction Toolkit 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865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Handout #1: A New Vision for Mentor Professional Learning, Development, and Assessment. Discuss the reflection questions on the slide with your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93615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Mentor professional standards provide guidance for what effective mentors must know and be able to do. They describe the knowledge, skills, abilities, and dispositions that mentors must have in order to advance beginning teacher professional practice and impact student learning. Mentor standards are used to guide mentors’ growth, self-assessment, and accountability. Mentors can use the standards as a self-assessment and then develop a set of goals focused on their strengths and areas of growth. Mentors can also share these goals with the induction program lead and review the goals throughout the year to assess their growth.</a:t>
            </a:r>
          </a:p>
          <a:p>
            <a:endParaRPr lang="en-US" baseline="0" dirty="0"/>
          </a:p>
          <a:p>
            <a:r>
              <a:rPr lang="en-US" baseline="0" dirty="0"/>
              <a:t>Many states or districts have their own professional standards for mentors. The mentor standards highlighted as an example on this slide were developed by the </a:t>
            </a:r>
            <a:r>
              <a:rPr lang="en-US" b="0" baseline="0" dirty="0"/>
              <a:t>New Teacher Center, </a:t>
            </a:r>
            <a:r>
              <a:rPr lang="en-US" baseline="0" dirty="0"/>
              <a:t>an organization focused on advancing teaching effectiveness and student learning by building district capacity to implement high-quality professional learning for teacher leaders, including mentors. NTC’s Mentor Practice Standards were refreshed in 2018 to include an increased focus on equitable outcomes for all students. The standards have been summarized on this slide. For a full version of the standards, please visit NTC’s website: http://info.newteachercenter.org/l/576393/2018-08-14/346x78b.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622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Discuss the reflection questions on the slide with your team.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Tip: The </a:t>
            </a:r>
            <a:r>
              <a:rPr lang="en-US" b="1" dirty="0"/>
              <a:t>Root Cause Analysis Workbook </a:t>
            </a:r>
            <a:r>
              <a:rPr lang="en-US" b="0" dirty="0"/>
              <a:t>in the </a:t>
            </a:r>
            <a:r>
              <a:rPr lang="en-US" i="1" dirty="0"/>
              <a:t>Mentoring and Induction Toolkit </a:t>
            </a:r>
            <a:r>
              <a:rPr lang="en-US" dirty="0"/>
              <a:t>may help teams determine priorities for induction program focus. Also consider connections with school, district, or state strategic plans when prioritizing mentor standards.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4629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structures that support the development and professional learning of mentors. The following slides will describe and provide examples of each of the structures.</a:t>
            </a: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8841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Being an effective teacher does not necessarily translate to being an effective instructional coach. Mentors need professional learning experiences that specifically develop their coaching and </a:t>
            </a:r>
            <a:r>
              <a:rPr lang="en-US" b="0" dirty="0"/>
              <a:t>instructional leadership skills.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71971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 and induction research suggests that the </a:t>
            </a:r>
            <a:r>
              <a:rPr lang="en-US" baseline="0" dirty="0"/>
              <a:t>following items are essential content for mentor professional learning. You will see these items echoed in the following slide which gives example topics from a mentor professional learning series developed by the New Teacher Center.</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73923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This slide gives examples of the topics of a professional learning series for mentors developed by the New Teacher Center. The professional learning series lasts two years and is delivered in four, two-day sessions per year.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62910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rPr>
              <a:t>See the following links for more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ITC Franklin Gothic Std Bk Cd"/>
                <a:ea typeface="ＭＳ Ｐゴシック" pitchFamily="-48" charset="-128"/>
              </a:rPr>
              <a:t>Universal Design for Learning (UDL): </a:t>
            </a:r>
            <a:r>
              <a:rPr lang="en-US" sz="1200" kern="1200" dirty="0">
                <a:solidFill>
                  <a:schemeClr val="tx1"/>
                </a:solidFill>
                <a:effectLst/>
                <a:latin typeface="ITC Franklin Gothic Std Bk Cd"/>
                <a:ea typeface="ＭＳ Ｐゴシック" pitchFamily="-48" charset="-128"/>
              </a:rPr>
              <a:t>http://www.cast.org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ITC Franklin Gothic Std Bk Cd"/>
                <a:ea typeface="ＭＳ Ｐゴシック" pitchFamily="-48" charset="-128"/>
              </a:rPr>
              <a:t>Multitiered Systems of Support (MTSS): </a:t>
            </a:r>
            <a:r>
              <a:rPr lang="en-US" sz="1200" kern="1200" dirty="0">
                <a:solidFill>
                  <a:schemeClr val="tx1"/>
                </a:solidFill>
                <a:effectLst/>
                <a:latin typeface="ITC Franklin Gothic Std Bk Cd"/>
                <a:ea typeface="ＭＳ Ｐゴシック" pitchFamily="-48" charset="-128"/>
              </a:rPr>
              <a:t>https://rti4success.org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ITC Franklin Gothic Std Bk Cd"/>
                <a:ea typeface="ＭＳ Ｐゴシック" pitchFamily="-48" charset="-128"/>
              </a:rPr>
              <a:t>Differentiated Instruction: </a:t>
            </a:r>
            <a:r>
              <a:rPr lang="en-US" sz="1200" kern="1200" dirty="0">
                <a:solidFill>
                  <a:schemeClr val="tx1"/>
                </a:solidFill>
                <a:effectLst/>
                <a:latin typeface="ITC Franklin Gothic Std Bk Cd"/>
                <a:ea typeface="ＭＳ Ｐゴシック" pitchFamily="-48" charset="-128"/>
              </a:rPr>
              <a:t>http://differentiationcentral.com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01147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an additional resource on mentor forums please see </a:t>
            </a:r>
            <a:r>
              <a:rPr lang="en-US" i="1" dirty="0"/>
              <a:t>How to Support Ongoing Learning: Mentor Forums </a:t>
            </a:r>
            <a:r>
              <a:rPr lang="en-US" dirty="0"/>
              <a:t>from the New Teacher Center </a:t>
            </a:r>
            <a:r>
              <a:rPr lang="en-US" i="0" dirty="0"/>
              <a:t>(https://newteachercenter.org/wp-content/uploads/How-to-Support-Ongoing-Learning-Mentor-Forums.pdf).</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6978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 content.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83399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9326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 should engage in a cycle of ongoing formative assessment to improve their professional practice that parallels that of beginning teachers.</a:t>
            </a:r>
          </a:p>
          <a:p>
            <a:endParaRPr lang="en-US" dirty="0"/>
          </a:p>
          <a:p>
            <a:r>
              <a:rPr lang="en-US" b="1" dirty="0"/>
              <a:t>1. Goal Setting: </a:t>
            </a:r>
            <a:r>
              <a:rPr lang="en-US" dirty="0"/>
              <a:t>Using state or local mentor professional standards, mentors work with their coach to set goals that reflect a continuum of mentor development and growth.</a:t>
            </a:r>
          </a:p>
          <a:p>
            <a:r>
              <a:rPr lang="en-US" b="1" dirty="0"/>
              <a:t>2. Coaching: </a:t>
            </a:r>
            <a:r>
              <a:rPr lang="en-US" b="0" dirty="0"/>
              <a:t>Coac</a:t>
            </a:r>
            <a:r>
              <a:rPr lang="en-US" dirty="0"/>
              <a:t>hes provide support to mentors through activities like in-field coaching and observations of mentor conversations.</a:t>
            </a:r>
          </a:p>
          <a:p>
            <a:r>
              <a:rPr lang="en-US" b="1" dirty="0"/>
              <a:t>3. Feedback: </a:t>
            </a:r>
            <a:r>
              <a:rPr lang="en-US" b="0" dirty="0"/>
              <a:t>Coaches provide ongoing, formative feedback to mentors on their performance.</a:t>
            </a:r>
          </a:p>
          <a:p>
            <a:r>
              <a:rPr lang="en-US" b="1" dirty="0"/>
              <a:t>4. Reflection: </a:t>
            </a:r>
            <a:r>
              <a:rPr lang="en-US" b="0" dirty="0"/>
              <a:t>Mentors and coaches reflect together to problem-solve and adjust goals.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100876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beginning teachers, mentors grow and develop into their role as coaches and teacher leaders. Mentor goal setting and ongoing self-assessment should reflect that mentor development occurs in stages (see graphic) and that new mentors may need different types of support based on whether they are at the emerging, applying, integrating, or innovating stage of their development as a coach and instructional leader.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23074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professional development is seldom applied unless there is some</a:t>
            </a:r>
            <a:r>
              <a:rPr lang="en-US" baseline="0" dirty="0"/>
              <a:t> form of</a:t>
            </a:r>
            <a:r>
              <a:rPr lang="en-US" dirty="0"/>
              <a:t> peer-coaching support (Joyce</a:t>
            </a:r>
            <a:r>
              <a:rPr lang="en-US" baseline="0" dirty="0"/>
              <a:t> &amp; Showers, 1996). Mentors will ideally meet with a coach to debrief observations, self-assess progress, and problem-solve. Feedback from these meetings can help ensure program quality and the professional growth of mentors.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006467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content.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96509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an additional resource on mentor formative assessment see </a:t>
            </a:r>
            <a:r>
              <a:rPr lang="en-US" i="1" dirty="0"/>
              <a:t>Mentor Formative Assessment and Support: Promoting Growth </a:t>
            </a:r>
            <a:r>
              <a:rPr lang="en-US" dirty="0"/>
              <a:t>from the New Teacher Center </a:t>
            </a:r>
            <a:r>
              <a:rPr lang="en-US" i="0" dirty="0"/>
              <a:t>(https://newteachercenter.org/wp-content/uploads/mentor-formative-assessment_practice-brief.pdf).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352934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For an additional resource on the role of school leaders please see </a:t>
            </a:r>
            <a:r>
              <a:rPr lang="en-US" i="1" dirty="0"/>
              <a:t>Role of the Principal in Beginning Teacher Induction </a:t>
            </a:r>
            <a:r>
              <a:rPr lang="en-US" dirty="0"/>
              <a:t>from the New Teacher Center </a:t>
            </a:r>
            <a:r>
              <a:rPr lang="en-US" i="0" dirty="0"/>
              <a:t>(https://newteachercenter.org/wp-content/uploads/Role-of-Principal-in-Teacher-Induction.pdf).</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62910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262184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73393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1911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98308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GTL Center’s </a:t>
            </a:r>
            <a:r>
              <a:rPr lang="en-US" i="1" dirty="0"/>
              <a:t>Mentoring and Induction Toolkit </a:t>
            </a:r>
            <a:r>
              <a:rPr lang="en-US" dirty="0"/>
              <a:t>is divided into seven modules. This presentation is part of Module 3: “</a:t>
            </a:r>
            <a:r>
              <a:rPr lang="en-US" sz="1200" b="0" dirty="0"/>
              <a:t>Mentor Professional Learning, Development, and Assessment</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8301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49988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1675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objectives.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02393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mentor training see pages 12-17 of the New Teacher Center’s report </a:t>
            </a:r>
            <a:r>
              <a:rPr lang="en-US" i="1" dirty="0"/>
              <a:t>Support from the Start: A 50-State Review of Policies on New Educator Induction and Mentoring</a:t>
            </a:r>
            <a:r>
              <a:rPr lang="en-US" dirty="0"/>
              <a:t>. The full report can be accessed at https://newteachercenter.org/wp-content/uploads/2016CompleteReportStatePolicies.pdf.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9849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2480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566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198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0688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198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169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77042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42578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665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07261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66430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B948D842-3A27-4F99-89C4-6987F40BB70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278843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47.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444541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66862042"/>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785286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2273855"/>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D8FCDBC1-3A03-487C-94B0-9E209BEC7588}"/>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dirty="0"/>
              <a:t>Click to edit Master title style</a:t>
            </a:r>
          </a:p>
        </p:txBody>
      </p:sp>
    </p:spTree>
    <p:extLst>
      <p:ext uri="{BB962C8B-B14F-4D97-AF65-F5344CB8AC3E}">
        <p14:creationId xmlns:p14="http://schemas.microsoft.com/office/powerpoint/2010/main" val="3298267272"/>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11276696"/>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8F1FB3C-50C6-4964-8241-3F7F0A7DDC1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1692227642"/>
      </p:ext>
    </p:extLst>
  </p:cSld>
  <p:clrMap bg1="lt1" tx1="dk1" bg2="lt2" tx2="dk2" accent1="accent1" accent2="accent2" accent3="accent3" accent4="accent4" accent5="accent5" accent6="accent6" hlink="hlink" folHlink="folHlink"/>
  <p:sldLayoutIdLst>
    <p:sldLayoutId id="214748439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50A2C87B-DBF5-49E7-9DFA-22894DB6BC9A}"/>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dirty="0"/>
              <a:t>Click to edit Master title style</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261974"/>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32163789"/>
      </p:ext>
    </p:extLst>
  </p:cSld>
  <p:clrMap bg1="lt1" tx1="dk1" bg2="lt2" tx2="dk2" accent1="accent1" accent2="accent2" accent3="accent3" accent4="accent4" accent5="accent5" accent6="accent6" hlink="hlink" folHlink="folHlink"/>
  <p:sldLayoutIdLst>
    <p:sldLayoutId id="2147484362" r:id="rId1"/>
    <p:sldLayoutId id="214748436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hyperlink" Target="https://newteachercenter.org/wp-content/uploads/state-teacher-induction-2016-exec-summ-only-final-version-v3.pdf"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hyperlink" Target="http://info.newteachercenter.org/l/576393/2018-08-14/346x78b"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9"/>
            <a:ext cx="7877321" cy="1477328"/>
          </a:xfrm>
        </p:spPr>
        <p:txBody>
          <a:bodyPr/>
          <a:lstStyle/>
          <a:p>
            <a:r>
              <a:rPr lang="en-US" dirty="0"/>
              <a:t>Mentor Professional Learning, Development, and Assessment</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Narrow" pitchFamily="34" charset="0"/>
                <a:ea typeface="ＭＳ Ｐゴシック"/>
              </a:rPr>
              <a:t>Copyright © 2018 American Institutes for Research. All rights reserved.</a:t>
            </a:r>
          </a:p>
        </p:txBody>
      </p:sp>
    </p:spTree>
    <p:extLst>
      <p:ext uri="{BB962C8B-B14F-4D97-AF65-F5344CB8AC3E}">
        <p14:creationId xmlns:p14="http://schemas.microsoft.com/office/powerpoint/2010/main" val="24018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New Vision of Mentoring</a:t>
            </a:r>
          </a:p>
        </p:txBody>
      </p:sp>
      <p:sp>
        <p:nvSpPr>
          <p:cNvPr id="2" name="Content Placeholder 1"/>
          <p:cNvSpPr>
            <a:spLocks noGrp="1"/>
          </p:cNvSpPr>
          <p:nvPr>
            <p:ph idx="1"/>
          </p:nvPr>
        </p:nvSpPr>
        <p:spPr/>
        <p:txBody>
          <a:bodyPr/>
          <a:lstStyle/>
          <a:p>
            <a:r>
              <a:rPr lang="en-US" dirty="0"/>
              <a:t>Review Handout 1—“A New Vision for Mentor Professional Learning, Development, and Assessment.”</a:t>
            </a:r>
          </a:p>
          <a:p>
            <a:r>
              <a:rPr lang="en-US" dirty="0"/>
              <a:t>Where does your district or school team fall in the implementation of these practices? Is your team using “old school” practices or comprehensive practices?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Tree>
    <p:extLst>
      <p:ext uri="{BB962C8B-B14F-4D97-AF65-F5344CB8AC3E}">
        <p14:creationId xmlns:p14="http://schemas.microsoft.com/office/powerpoint/2010/main" val="247136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New Teacher Center Mentor Practice Standards</a:t>
            </a:r>
          </a:p>
        </p:txBody>
      </p:sp>
      <p:sp>
        <p:nvSpPr>
          <p:cNvPr id="2" name="Content Placeholder 1"/>
          <p:cNvSpPr>
            <a:spLocks noGrp="1"/>
          </p:cNvSpPr>
          <p:nvPr>
            <p:ph idx="1"/>
          </p:nvPr>
        </p:nvSpPr>
        <p:spPr>
          <a:xfrm>
            <a:off x="687526" y="1831975"/>
            <a:ext cx="8224699" cy="3722636"/>
          </a:xfrm>
        </p:spPr>
        <p:txBody>
          <a:bodyPr/>
          <a:lstStyle/>
          <a:p>
            <a:r>
              <a:rPr lang="en-US" sz="1800" dirty="0"/>
              <a:t>Standard 1.0—Develops as an instructional leader to advance mentoring, the teaching profession, and equitable outcomes for every student.  </a:t>
            </a:r>
          </a:p>
          <a:p>
            <a:r>
              <a:rPr lang="en-US" sz="1800" dirty="0"/>
              <a:t>Standard 2.0—Deepens own knowledge of rigorous content standards, social and emotional learning, learner variability, and culturally responsive pedagogy. </a:t>
            </a:r>
          </a:p>
          <a:p>
            <a:r>
              <a:rPr lang="en-US" sz="1800" dirty="0"/>
              <a:t>Standard 3.0—Creates and maintains collaborative, respectful, instructionally-focused mentoring partnerships.</a:t>
            </a:r>
          </a:p>
          <a:p>
            <a:r>
              <a:rPr lang="en-US" sz="1800" dirty="0"/>
              <a:t>Standard 4.0—Engages school and instructional leaders to advance beginning teacher effectiveness and the learning of every student.</a:t>
            </a:r>
          </a:p>
          <a:p>
            <a:r>
              <a:rPr lang="en-US" sz="1800" dirty="0"/>
              <a:t>Standard 5.0—Builds beginning teacher capacity to advance equitable learning by providing rigorous, standards-aligned instruction.</a:t>
            </a:r>
          </a:p>
          <a:p>
            <a:r>
              <a:rPr lang="en-US" sz="1800" dirty="0"/>
              <a:t>Standard 6.0—Builds beginning teacher capacity to advance equitable and inclusive learning environments.</a:t>
            </a:r>
          </a:p>
        </p:txBody>
      </p:sp>
      <p:sp>
        <p:nvSpPr>
          <p:cNvPr id="5" name="TextBox 33">
            <a:extLst>
              <a:ext uri="{FF2B5EF4-FFF2-40B4-BE49-F238E27FC236}">
                <a16:creationId xmlns:a16="http://schemas.microsoft.com/office/drawing/2014/main" id="{2719D3E9-5F7A-5D46-8558-73D590F97A73}"/>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2018.</a:t>
            </a:r>
          </a:p>
        </p:txBody>
      </p:sp>
      <p:sp>
        <p:nvSpPr>
          <p:cNvPr id="4" name="Slide Number Placeholder 3"/>
          <p:cNvSpPr>
            <a:spLocks noGrp="1"/>
          </p:cNvSpPr>
          <p:nvPr>
            <p:ph type="sldNum" sz="quarter" idx="10"/>
          </p:nvPr>
        </p:nvSpPr>
        <p:spPr>
          <a:xfrm>
            <a:off x="8755131" y="6523358"/>
            <a:ext cx="157094" cy="153888"/>
          </a:xfrm>
        </p:spPr>
        <p:txBody>
          <a:body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spTree>
    <p:extLst>
      <p:ext uri="{BB962C8B-B14F-4D97-AF65-F5344CB8AC3E}">
        <p14:creationId xmlns:p14="http://schemas.microsoft.com/office/powerpoint/2010/main" val="142914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8AE8FE-696D-6E47-91CF-1DAA5AEE1AFF}"/>
              </a:ext>
            </a:extLst>
          </p:cNvPr>
          <p:cNvSpPr>
            <a:spLocks noGrp="1"/>
          </p:cNvSpPr>
          <p:nvPr>
            <p:ph type="title"/>
          </p:nvPr>
        </p:nvSpPr>
        <p:spPr/>
        <p:txBody>
          <a:bodyPr/>
          <a:lstStyle/>
          <a:p>
            <a:r>
              <a:rPr lang="en-US" dirty="0"/>
              <a:t>Prioritizing Mentor Standards</a:t>
            </a:r>
          </a:p>
        </p:txBody>
      </p:sp>
      <p:sp>
        <p:nvSpPr>
          <p:cNvPr id="2" name="Content Placeholder 1">
            <a:extLst>
              <a:ext uri="{FF2B5EF4-FFF2-40B4-BE49-F238E27FC236}">
                <a16:creationId xmlns:a16="http://schemas.microsoft.com/office/drawing/2014/main" id="{A26B9A33-887E-974A-91C4-D3879B01678D}"/>
              </a:ext>
            </a:extLst>
          </p:cNvPr>
          <p:cNvSpPr>
            <a:spLocks noGrp="1"/>
          </p:cNvSpPr>
          <p:nvPr>
            <p:ph idx="1"/>
          </p:nvPr>
        </p:nvSpPr>
        <p:spPr>
          <a:xfrm>
            <a:off x="687526" y="1831975"/>
            <a:ext cx="8224699" cy="4075844"/>
          </a:xfrm>
        </p:spPr>
        <p:txBody>
          <a:bodyPr/>
          <a:lstStyle/>
          <a:p>
            <a:r>
              <a:rPr lang="en-US" dirty="0"/>
              <a:t>Locate a copy of your state or district professional standards for mentors.</a:t>
            </a:r>
          </a:p>
          <a:p>
            <a:pPr lvl="1"/>
            <a:r>
              <a:rPr lang="en-US" dirty="0"/>
              <a:t>If your state or district does not have professional standards for mentors, use the New Teacher Center’s standards from the previous slide.</a:t>
            </a:r>
          </a:p>
          <a:p>
            <a:r>
              <a:rPr lang="en-US" dirty="0"/>
              <a:t>Which standard(s) are the most important for your team to focus on when planning professional learning structures and activities for mentors?</a:t>
            </a:r>
          </a:p>
          <a:p>
            <a:r>
              <a:rPr lang="en-US" dirty="0"/>
              <a:t>Why are these standard(s) the most important?</a:t>
            </a:r>
          </a:p>
          <a:p>
            <a:r>
              <a:rPr lang="en-US" dirty="0"/>
              <a:t>What specific needs in your school or district are addressed (or not addressed) in the standards?</a:t>
            </a:r>
          </a:p>
        </p:txBody>
      </p:sp>
      <p:sp>
        <p:nvSpPr>
          <p:cNvPr id="4" name="Slide Number Placeholder 3">
            <a:extLst>
              <a:ext uri="{FF2B5EF4-FFF2-40B4-BE49-F238E27FC236}">
                <a16:creationId xmlns:a16="http://schemas.microsoft.com/office/drawing/2014/main" id="{518430EA-DBAF-F047-B4D3-E9BC4B87E53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extLst>
      <p:ext uri="{BB962C8B-B14F-4D97-AF65-F5344CB8AC3E}">
        <p14:creationId xmlns:p14="http://schemas.microsoft.com/office/powerpoint/2010/main" val="321077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Mentor Development Structures</a:t>
            </a:r>
          </a:p>
        </p:txBody>
      </p:sp>
      <p:sp>
        <p:nvSpPr>
          <p:cNvPr id="6" name="Content Placeholder 5"/>
          <p:cNvSpPr>
            <a:spLocks noGrp="1"/>
          </p:cNvSpPr>
          <p:nvPr>
            <p:ph idx="1"/>
          </p:nvPr>
        </p:nvSpPr>
        <p:spPr/>
        <p:txBody>
          <a:bodyPr/>
          <a:lstStyle/>
          <a:p>
            <a:pPr marL="457200" indent="-457200">
              <a:buFont typeface="+mj-lt"/>
              <a:buAutoNum type="arabicPeriod"/>
            </a:pPr>
            <a:r>
              <a:rPr lang="en-US" dirty="0"/>
              <a:t>Mentor professional learning series</a:t>
            </a:r>
          </a:p>
          <a:p>
            <a:pPr marL="457200" indent="-457200">
              <a:buFont typeface="+mj-lt"/>
              <a:buAutoNum type="arabicPeriod"/>
            </a:pPr>
            <a:r>
              <a:rPr lang="en-US" dirty="0"/>
              <a:t>Mentor professional learning communities</a:t>
            </a:r>
          </a:p>
          <a:p>
            <a:pPr marL="457200" indent="-457200">
              <a:buFont typeface="+mj-lt"/>
              <a:buAutoNum type="arabicPeriod"/>
            </a:pPr>
            <a:r>
              <a:rPr lang="en-US" dirty="0"/>
              <a:t>Mentor coaching and ongoing formative assessment</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13</a:t>
            </a:fld>
            <a:endParaRPr dirty="0">
              <a:solidFill>
                <a:srgbClr val="FFFFFF">
                  <a:lumMod val="75000"/>
                </a:srgbClr>
              </a:solidFill>
            </a:endParaRPr>
          </a:p>
        </p:txBody>
      </p:sp>
    </p:spTree>
    <p:extLst>
      <p:ext uri="{BB962C8B-B14F-4D97-AF65-F5344CB8AC3E}">
        <p14:creationId xmlns:p14="http://schemas.microsoft.com/office/powerpoint/2010/main" val="194586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B2C3-58FA-9549-9514-9E5D2E1C4332}"/>
              </a:ext>
            </a:extLst>
          </p:cNvPr>
          <p:cNvSpPr>
            <a:spLocks noGrp="1"/>
          </p:cNvSpPr>
          <p:nvPr>
            <p:ph type="title"/>
          </p:nvPr>
        </p:nvSpPr>
        <p:spPr/>
        <p:txBody>
          <a:bodyPr/>
          <a:lstStyle/>
          <a:p>
            <a:r>
              <a:rPr lang="en-US" dirty="0"/>
              <a:t>1. Mentor Professional Learning Series</a:t>
            </a:r>
          </a:p>
        </p:txBody>
      </p:sp>
      <p:sp>
        <p:nvSpPr>
          <p:cNvPr id="2" name="Content Placeholder 1">
            <a:extLst>
              <a:ext uri="{FF2B5EF4-FFF2-40B4-BE49-F238E27FC236}">
                <a16:creationId xmlns:a16="http://schemas.microsoft.com/office/drawing/2014/main" id="{722B515B-AFD4-0F43-8D5C-8632BD6FD156}"/>
              </a:ext>
            </a:extLst>
          </p:cNvPr>
          <p:cNvSpPr>
            <a:spLocks noGrp="1"/>
          </p:cNvSpPr>
          <p:nvPr>
            <p:ph idx="1"/>
          </p:nvPr>
        </p:nvSpPr>
        <p:spPr/>
        <p:txBody>
          <a:bodyPr/>
          <a:lstStyle/>
          <a:p>
            <a:r>
              <a:rPr lang="en-US" b="1" dirty="0"/>
              <a:t>Mentor professional learning series </a:t>
            </a:r>
            <a:r>
              <a:rPr lang="en-US" dirty="0"/>
              <a:t>advance the skills and knowledge of mentors through a sequence of courses focused on instructional leadership skills and advancing the instructional practices of beginning teachers.</a:t>
            </a:r>
          </a:p>
          <a:p>
            <a:r>
              <a:rPr lang="en-US" b="1" dirty="0"/>
              <a:t>Instructional coaching strategies </a:t>
            </a:r>
            <a:r>
              <a:rPr lang="en-US" dirty="0"/>
              <a:t>must be explicitly taught to new mentors, practiced, and refined through continual feedback and reflection.</a:t>
            </a:r>
          </a:p>
        </p:txBody>
      </p:sp>
      <p:sp>
        <p:nvSpPr>
          <p:cNvPr id="4" name="Slide Number Placeholder 3">
            <a:extLst>
              <a:ext uri="{FF2B5EF4-FFF2-40B4-BE49-F238E27FC236}">
                <a16:creationId xmlns:a16="http://schemas.microsoft.com/office/drawing/2014/main" id="{9B64F13D-9A35-334A-8B31-C9733970580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Tree>
    <p:extLst>
      <p:ext uri="{BB962C8B-B14F-4D97-AF65-F5344CB8AC3E}">
        <p14:creationId xmlns:p14="http://schemas.microsoft.com/office/powerpoint/2010/main" val="358502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Essential Content for Mentor Professional Learning</a:t>
            </a:r>
          </a:p>
        </p:txBody>
      </p:sp>
      <p:sp>
        <p:nvSpPr>
          <p:cNvPr id="3" name="Content Placeholder 2"/>
          <p:cNvSpPr>
            <a:spLocks noGrp="1"/>
          </p:cNvSpPr>
          <p:nvPr>
            <p:ph idx="1"/>
          </p:nvPr>
        </p:nvSpPr>
        <p:spPr>
          <a:xfrm>
            <a:off x="687526" y="1831975"/>
            <a:ext cx="7805545" cy="3778412"/>
          </a:xfrm>
        </p:spPr>
        <p:txBody>
          <a:bodyPr>
            <a:normAutofit fontScale="85000" lnSpcReduction="20000"/>
          </a:bodyPr>
          <a:lstStyle/>
          <a:p>
            <a:pPr>
              <a:lnSpc>
                <a:spcPct val="120000"/>
              </a:lnSpc>
            </a:pPr>
            <a:r>
              <a:rPr lang="en-US" dirty="0"/>
              <a:t>Research on the needs of new teachers and implications for the mentor role</a:t>
            </a:r>
          </a:p>
          <a:p>
            <a:pPr>
              <a:lnSpc>
                <a:spcPct val="120000"/>
              </a:lnSpc>
            </a:pPr>
            <a:r>
              <a:rPr lang="en-US" dirty="0"/>
              <a:t>Roles and responsibilities of participants in the mentoring program (mentors, new teachers, administrators, other colleagues)</a:t>
            </a:r>
          </a:p>
          <a:p>
            <a:pPr>
              <a:lnSpc>
                <a:spcPct val="120000"/>
              </a:lnSpc>
            </a:pPr>
            <a:r>
              <a:rPr lang="en-US" dirty="0"/>
              <a:t>Communication and collaboration skills</a:t>
            </a:r>
          </a:p>
          <a:p>
            <a:pPr>
              <a:lnSpc>
                <a:spcPct val="120000"/>
              </a:lnSpc>
            </a:pPr>
            <a:r>
              <a:rPr lang="en-US" dirty="0"/>
              <a:t>Cultural competence</a:t>
            </a:r>
          </a:p>
          <a:p>
            <a:pPr>
              <a:lnSpc>
                <a:spcPct val="120000"/>
              </a:lnSpc>
            </a:pPr>
            <a:r>
              <a:rPr lang="en-US" dirty="0"/>
              <a:t>Collaborative coaching skills, including questioning and facilitation techniques</a:t>
            </a:r>
          </a:p>
          <a:p>
            <a:pPr>
              <a:lnSpc>
                <a:spcPct val="120000"/>
              </a:lnSpc>
            </a:pPr>
            <a:r>
              <a:rPr lang="en-US" dirty="0"/>
              <a:t>Coaching observation approaches and data-gathering strategies</a:t>
            </a:r>
          </a:p>
          <a:p>
            <a:pPr>
              <a:lnSpc>
                <a:spcPct val="120000"/>
              </a:lnSpc>
            </a:pPr>
            <a:r>
              <a:rPr lang="en-US" dirty="0"/>
              <a:t>Frameworks for examining teaching, learning, and assessing</a:t>
            </a:r>
          </a:p>
        </p:txBody>
      </p:sp>
      <p:sp>
        <p:nvSpPr>
          <p:cNvPr id="7" name="TextBox 33">
            <a:extLst>
              <a:ext uri="{FF2B5EF4-FFF2-40B4-BE49-F238E27FC236}">
                <a16:creationId xmlns:a16="http://schemas.microsoft.com/office/drawing/2014/main" id="{0E447919-F7B9-664C-82B2-3B1CA324AF73}"/>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Dunne &amp; Villani, 2007.</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15</a:t>
            </a:fld>
            <a:endParaRPr dirty="0">
              <a:solidFill>
                <a:srgbClr val="FFFFFF">
                  <a:lumMod val="75000"/>
                </a:srgbClr>
              </a:solidFill>
            </a:endParaRPr>
          </a:p>
        </p:txBody>
      </p:sp>
    </p:spTree>
    <p:extLst>
      <p:ext uri="{BB962C8B-B14F-4D97-AF65-F5344CB8AC3E}">
        <p14:creationId xmlns:p14="http://schemas.microsoft.com/office/powerpoint/2010/main" val="96588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Mentor Professional Learning Series—New Teacher Center Example</a:t>
            </a:r>
          </a:p>
        </p:txBody>
      </p:sp>
      <p:sp>
        <p:nvSpPr>
          <p:cNvPr id="2" name="Content Placeholder 1"/>
          <p:cNvSpPr>
            <a:spLocks noGrp="1"/>
          </p:cNvSpPr>
          <p:nvPr>
            <p:ph idx="1"/>
          </p:nvPr>
        </p:nvSpPr>
        <p:spPr/>
        <p:txBody>
          <a:bodyPr/>
          <a:lstStyle/>
          <a:p>
            <a:pPr marL="457200" indent="-457200">
              <a:buAutoNum type="arabicPeriod"/>
            </a:pPr>
            <a:r>
              <a:rPr lang="en-US" dirty="0"/>
              <a:t>Instructional mentoring for equitable learning </a:t>
            </a:r>
          </a:p>
          <a:p>
            <a:pPr marL="457200" indent="-457200">
              <a:buAutoNum type="arabicPeriod"/>
            </a:pPr>
            <a:r>
              <a:rPr lang="en-US" dirty="0"/>
              <a:t>Using data to inform instruction</a:t>
            </a:r>
          </a:p>
          <a:p>
            <a:pPr marL="457200" indent="-457200">
              <a:buAutoNum type="arabicPeriod"/>
            </a:pPr>
            <a:r>
              <a:rPr lang="en-US" dirty="0"/>
              <a:t>Observing and giving feedback</a:t>
            </a:r>
          </a:p>
          <a:p>
            <a:pPr marL="457200" indent="-457200">
              <a:buAutoNum type="arabicPeriod"/>
            </a:pPr>
            <a:r>
              <a:rPr lang="en-US" dirty="0"/>
              <a:t>Assessing growth and deepening practice</a:t>
            </a:r>
          </a:p>
          <a:p>
            <a:pPr marL="457200" indent="-457200">
              <a:buAutoNum type="arabicPeriod"/>
            </a:pPr>
            <a:r>
              <a:rPr lang="en-US" dirty="0"/>
              <a:t>Creating conditions for equitable instruction</a:t>
            </a:r>
          </a:p>
          <a:p>
            <a:pPr marL="457200" indent="-457200">
              <a:buAutoNum type="arabicPeriod"/>
            </a:pPr>
            <a:r>
              <a:rPr lang="en-US" dirty="0"/>
              <a:t>Differentiating instruction to support diverse learners</a:t>
            </a:r>
          </a:p>
          <a:p>
            <a:pPr marL="457200" indent="-457200">
              <a:buAutoNum type="arabicPeriod"/>
            </a:pPr>
            <a:r>
              <a:rPr lang="en-US" dirty="0"/>
              <a:t>Advancing instruction to support language development</a:t>
            </a:r>
          </a:p>
          <a:p>
            <a:pPr marL="457200" indent="-457200">
              <a:buAutoNum type="arabicPeriod"/>
            </a:pPr>
            <a:r>
              <a:rPr lang="en-US" dirty="0"/>
              <a:t>Mentoring as leadership</a:t>
            </a:r>
          </a:p>
        </p:txBody>
      </p:sp>
      <p:sp>
        <p:nvSpPr>
          <p:cNvPr id="5" name="TextBox 33">
            <a:extLst>
              <a:ext uri="{FF2B5EF4-FFF2-40B4-BE49-F238E27FC236}">
                <a16:creationId xmlns:a16="http://schemas.microsoft.com/office/drawing/2014/main" id="{30A26345-5A6D-F14A-A811-3CAD0458ECA5}"/>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2017.</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16</a:t>
            </a:fld>
            <a:endParaRPr dirty="0">
              <a:solidFill>
                <a:srgbClr val="FFFFFF">
                  <a:lumMod val="75000"/>
                </a:srgbClr>
              </a:solidFill>
            </a:endParaRPr>
          </a:p>
        </p:txBody>
      </p:sp>
    </p:spTree>
    <p:extLst>
      <p:ext uri="{BB962C8B-B14F-4D97-AF65-F5344CB8AC3E}">
        <p14:creationId xmlns:p14="http://schemas.microsoft.com/office/powerpoint/2010/main" val="105729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C9E3C-A261-F440-9B90-E5CD95170F9B}"/>
              </a:ext>
            </a:extLst>
          </p:cNvPr>
          <p:cNvSpPr>
            <a:spLocks noGrp="1"/>
          </p:cNvSpPr>
          <p:nvPr>
            <p:ph type="title"/>
          </p:nvPr>
        </p:nvSpPr>
        <p:spPr/>
        <p:txBody>
          <a:bodyPr/>
          <a:lstStyle/>
          <a:p>
            <a:r>
              <a:rPr lang="en-US" dirty="0"/>
              <a:t>Instructional Content for Diverse Learners</a:t>
            </a:r>
          </a:p>
        </p:txBody>
      </p:sp>
      <p:sp>
        <p:nvSpPr>
          <p:cNvPr id="2" name="Content Placeholder 1">
            <a:extLst>
              <a:ext uri="{FF2B5EF4-FFF2-40B4-BE49-F238E27FC236}">
                <a16:creationId xmlns:a16="http://schemas.microsoft.com/office/drawing/2014/main" id="{AC5A5273-6258-024F-95E2-1F799FFFA9AD}"/>
              </a:ext>
            </a:extLst>
          </p:cNvPr>
          <p:cNvSpPr>
            <a:spLocks noGrp="1"/>
          </p:cNvSpPr>
          <p:nvPr>
            <p:ph idx="1"/>
          </p:nvPr>
        </p:nvSpPr>
        <p:spPr/>
        <p:txBody>
          <a:bodyPr/>
          <a:lstStyle/>
          <a:p>
            <a:r>
              <a:rPr lang="en-US" dirty="0"/>
              <a:t>Mentors must be instructional strategy experts who are able to address the needs of each and every learner, including those with diverse learning needs.</a:t>
            </a:r>
          </a:p>
          <a:p>
            <a:r>
              <a:rPr lang="en-US" dirty="0"/>
              <a:t>Mentor professional learning may include advanced topics related to:</a:t>
            </a:r>
          </a:p>
          <a:p>
            <a:pPr lvl="1"/>
            <a:r>
              <a:rPr lang="en-US" sz="2400" dirty="0"/>
              <a:t>Universally-designed instruction</a:t>
            </a:r>
          </a:p>
          <a:p>
            <a:pPr lvl="1"/>
            <a:r>
              <a:rPr lang="en-US" sz="2400" dirty="0"/>
              <a:t>Multitiered systems of support</a:t>
            </a:r>
          </a:p>
          <a:p>
            <a:pPr lvl="1"/>
            <a:r>
              <a:rPr lang="en-US" sz="2400" dirty="0"/>
              <a:t>Differentiated instruction</a:t>
            </a:r>
          </a:p>
        </p:txBody>
      </p:sp>
      <p:sp>
        <p:nvSpPr>
          <p:cNvPr id="4" name="Slide Number Placeholder 3">
            <a:extLst>
              <a:ext uri="{FF2B5EF4-FFF2-40B4-BE49-F238E27FC236}">
                <a16:creationId xmlns:a16="http://schemas.microsoft.com/office/drawing/2014/main" id="{0F26C0B7-A9AA-9840-9591-EED8D6291217}"/>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17</a:t>
            </a:fld>
            <a:endParaRPr lang="en-US" dirty="0">
              <a:solidFill>
                <a:srgbClr val="FFFFFF">
                  <a:lumMod val="75000"/>
                </a:srgbClr>
              </a:solidFill>
            </a:endParaRPr>
          </a:p>
        </p:txBody>
      </p:sp>
    </p:spTree>
    <p:extLst>
      <p:ext uri="{BB962C8B-B14F-4D97-AF65-F5344CB8AC3E}">
        <p14:creationId xmlns:p14="http://schemas.microsoft.com/office/powerpoint/2010/main" val="261103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Mentor Professional Learning Communities</a:t>
            </a:r>
          </a:p>
        </p:txBody>
      </p:sp>
      <p:sp>
        <p:nvSpPr>
          <p:cNvPr id="5" name="Content Placeholder 4"/>
          <p:cNvSpPr>
            <a:spLocks noGrp="1"/>
          </p:cNvSpPr>
          <p:nvPr>
            <p:ph idx="1"/>
          </p:nvPr>
        </p:nvSpPr>
        <p:spPr/>
        <p:txBody>
          <a:bodyPr/>
          <a:lstStyle/>
          <a:p>
            <a:r>
              <a:rPr lang="en-US" b="1" dirty="0"/>
              <a:t>Mentor professional learning communities </a:t>
            </a:r>
            <a:r>
              <a:rPr lang="en-US" dirty="0"/>
              <a:t>(also called communities of practice) foster a peer-to-peer, inquiry-based approach to learning new mentoring strategies, skills, and techniques.</a:t>
            </a:r>
          </a:p>
          <a:p>
            <a:r>
              <a:rPr lang="en-US" b="1" dirty="0"/>
              <a:t>Mentor forums</a:t>
            </a:r>
            <a:r>
              <a:rPr lang="en-US" dirty="0"/>
              <a:t>, typically led by experienced mentors or instructional coaches, are another venue for mentors to develop their skills and understanding of adult learning. </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18</a:t>
            </a:fld>
            <a:endParaRPr dirty="0">
              <a:solidFill>
                <a:srgbClr val="FFFFFF">
                  <a:lumMod val="75000"/>
                </a:srgbClr>
              </a:solidFill>
            </a:endParaRPr>
          </a:p>
        </p:txBody>
      </p:sp>
    </p:spTree>
    <p:extLst>
      <p:ext uri="{BB962C8B-B14F-4D97-AF65-F5344CB8AC3E}">
        <p14:creationId xmlns:p14="http://schemas.microsoft.com/office/powerpoint/2010/main" val="212348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of Mentor Professional Learning Communities</a:t>
            </a:r>
          </a:p>
        </p:txBody>
      </p:sp>
      <p:sp>
        <p:nvSpPr>
          <p:cNvPr id="2" name="Content Placeholder 1"/>
          <p:cNvSpPr>
            <a:spLocks noGrp="1"/>
          </p:cNvSpPr>
          <p:nvPr>
            <p:ph idx="1"/>
          </p:nvPr>
        </p:nvSpPr>
        <p:spPr/>
        <p:txBody>
          <a:bodyPr/>
          <a:lstStyle/>
          <a:p>
            <a:r>
              <a:rPr lang="en-US" sz="2200" dirty="0"/>
              <a:t>Build content knowledge.</a:t>
            </a:r>
          </a:p>
          <a:p>
            <a:pPr lvl="1"/>
            <a:r>
              <a:rPr lang="en-US" sz="1600" dirty="0"/>
              <a:t>Grow mentors’ ability to help beginning teachers in addressing content standards, lesson planning, and best practices to support all learners.</a:t>
            </a:r>
          </a:p>
          <a:p>
            <a:r>
              <a:rPr lang="en-US" sz="2200" dirty="0"/>
              <a:t>Expand understanding of important skills and concepts. </a:t>
            </a:r>
          </a:p>
          <a:p>
            <a:pPr lvl="1"/>
            <a:r>
              <a:rPr lang="en-US" sz="1600" dirty="0"/>
              <a:t>Build trust, partnerships with principals, and leadership capacity.</a:t>
            </a:r>
          </a:p>
          <a:p>
            <a:r>
              <a:rPr lang="en-US" sz="2200" dirty="0"/>
              <a:t>Develop skills in using performance rubrics and student data for improved practice.</a:t>
            </a:r>
          </a:p>
          <a:p>
            <a:pPr lvl="1"/>
            <a:r>
              <a:rPr lang="en-US" sz="1600" dirty="0"/>
              <a:t>Use data to inform mentoring conversations relative to supporting differentiated instruction and formative assessment in beginning teachers’ classrooms.</a:t>
            </a:r>
          </a:p>
          <a:p>
            <a:r>
              <a:rPr lang="en-US" sz="2200" dirty="0"/>
              <a:t>Offer collegial support for challenging mentoring situations.</a:t>
            </a:r>
          </a:p>
          <a:p>
            <a:r>
              <a:rPr lang="en-US" sz="2200" dirty="0"/>
              <a:t>Provide dedicated space for reflection</a:t>
            </a:r>
            <a:r>
              <a:rPr lang="en-US" sz="2200" dirty="0" smtClean="0"/>
              <a: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19</a:t>
            </a:fld>
            <a:endParaRPr dirty="0">
              <a:solidFill>
                <a:srgbClr val="FFFFFF">
                  <a:lumMod val="75000"/>
                </a:srgbClr>
              </a:solidFill>
            </a:endParaRPr>
          </a:p>
        </p:txBody>
      </p:sp>
    </p:spTree>
    <p:extLst>
      <p:ext uri="{BB962C8B-B14F-4D97-AF65-F5344CB8AC3E}">
        <p14:creationId xmlns:p14="http://schemas.microsoft.com/office/powerpoint/2010/main" val="12450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2722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 Mentor Coaching and Ongoing Formative Assessment</a:t>
            </a:r>
          </a:p>
        </p:txBody>
      </p:sp>
      <p:pic>
        <p:nvPicPr>
          <p:cNvPr id="6" name="Content Placeholder 5" descr="Diagram showing that the cycle of ongoing formative assessment begins with goal setting followed by coaching, feedback, and reflection."/>
          <p:cNvPicPr>
            <a:picLocks noGrp="1" noChangeAspect="1"/>
          </p:cNvPicPr>
          <p:nvPr>
            <p:ph idx="1"/>
          </p:nvPr>
        </p:nvPicPr>
        <p:blipFill>
          <a:blip r:embed="rId3"/>
          <a:stretch>
            <a:fillRect/>
          </a:stretch>
        </p:blipFill>
        <p:spPr>
          <a:xfrm>
            <a:off x="709533" y="1831975"/>
            <a:ext cx="8180547" cy="4075113"/>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20</a:t>
            </a:fld>
            <a:endParaRPr dirty="0">
              <a:solidFill>
                <a:srgbClr val="FFFFFF">
                  <a:lumMod val="75000"/>
                </a:srgbClr>
              </a:solidFill>
            </a:endParaRPr>
          </a:p>
        </p:txBody>
      </p:sp>
    </p:spTree>
    <p:extLst>
      <p:ext uri="{BB962C8B-B14F-4D97-AF65-F5344CB8AC3E}">
        <p14:creationId xmlns:p14="http://schemas.microsoft.com/office/powerpoint/2010/main" val="26161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9ED22-1783-764C-84C0-A19F22D6D068}"/>
              </a:ext>
            </a:extLst>
          </p:cNvPr>
          <p:cNvSpPr>
            <a:spLocks noGrp="1"/>
          </p:cNvSpPr>
          <p:nvPr>
            <p:ph type="title"/>
          </p:nvPr>
        </p:nvSpPr>
        <p:spPr/>
        <p:txBody>
          <a:bodyPr/>
          <a:lstStyle/>
          <a:p>
            <a:r>
              <a:rPr lang="en-US" dirty="0"/>
              <a:t>Mentor Goal Setting</a:t>
            </a:r>
          </a:p>
        </p:txBody>
      </p:sp>
      <p:sp>
        <p:nvSpPr>
          <p:cNvPr id="2" name="Content Placeholder 1" title="Continuum of Mentor Development">
            <a:extLst>
              <a:ext uri="{FF2B5EF4-FFF2-40B4-BE49-F238E27FC236}">
                <a16:creationId xmlns:a16="http://schemas.microsoft.com/office/drawing/2014/main" id="{B220A025-BC62-7C46-B85F-6572E0888C3D}"/>
              </a:ext>
            </a:extLst>
          </p:cNvPr>
          <p:cNvSpPr>
            <a:spLocks noGrp="1"/>
          </p:cNvSpPr>
          <p:nvPr>
            <p:ph idx="1"/>
          </p:nvPr>
        </p:nvSpPr>
        <p:spPr/>
        <p:txBody>
          <a:bodyPr/>
          <a:lstStyle/>
          <a:p>
            <a:r>
              <a:rPr lang="en-US" dirty="0"/>
              <a:t>State or local </a:t>
            </a:r>
            <a:r>
              <a:rPr lang="en-US" b="1" dirty="0"/>
              <a:t>mentor standards </a:t>
            </a:r>
            <a:r>
              <a:rPr lang="en-US" dirty="0"/>
              <a:t>can be used to guide mentor goal setting and ongoing self-assessment.</a:t>
            </a:r>
          </a:p>
          <a:p>
            <a:r>
              <a:rPr lang="en-US" dirty="0"/>
              <a:t>Mentor goals should reflect a </a:t>
            </a:r>
            <a:r>
              <a:rPr lang="en-US" b="1" dirty="0"/>
              <a:t>continuum of mentor development</a:t>
            </a:r>
            <a:r>
              <a:rPr lang="en-US" b="1" dirty="0" smtClean="0"/>
              <a:t>.</a:t>
            </a:r>
            <a:endParaRPr lang="en-US" dirty="0"/>
          </a:p>
        </p:txBody>
      </p:sp>
      <p:pic>
        <p:nvPicPr>
          <p:cNvPr id="7" name="Picture 6" descr="Diagram of a continuum of mentor development: Emerging leads to Applying leads to Integrating and finally, Innovating."/>
          <p:cNvPicPr>
            <a:picLocks noChangeAspect="1"/>
          </p:cNvPicPr>
          <p:nvPr/>
        </p:nvPicPr>
        <p:blipFill>
          <a:blip r:embed="rId3"/>
          <a:stretch>
            <a:fillRect/>
          </a:stretch>
        </p:blipFill>
        <p:spPr>
          <a:xfrm>
            <a:off x="449553" y="3021110"/>
            <a:ext cx="8559526" cy="2810500"/>
          </a:xfrm>
          <a:prstGeom prst="rect">
            <a:avLst/>
          </a:prstGeom>
        </p:spPr>
      </p:pic>
      <p:sp>
        <p:nvSpPr>
          <p:cNvPr id="6" name="TextBox 33">
            <a:extLst>
              <a:ext uri="{FF2B5EF4-FFF2-40B4-BE49-F238E27FC236}">
                <a16:creationId xmlns:a16="http://schemas.microsoft.com/office/drawing/2014/main" id="{01AE2DFA-8A82-0443-B01C-D2BA85362E82}"/>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2011.</a:t>
            </a:r>
          </a:p>
        </p:txBody>
      </p:sp>
      <p:sp>
        <p:nvSpPr>
          <p:cNvPr id="4" name="Slide Number Placeholder 3">
            <a:extLst>
              <a:ext uri="{FF2B5EF4-FFF2-40B4-BE49-F238E27FC236}">
                <a16:creationId xmlns:a16="http://schemas.microsoft.com/office/drawing/2014/main" id="{3569C6FC-9B04-084A-89BA-4808ED90CDA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21</a:t>
            </a:fld>
            <a:endParaRPr lang="en-US" dirty="0">
              <a:solidFill>
                <a:srgbClr val="FFFFFF">
                  <a:lumMod val="75000"/>
                </a:srgbClr>
              </a:solidFill>
            </a:endParaRPr>
          </a:p>
        </p:txBody>
      </p:sp>
    </p:spTree>
    <p:extLst>
      <p:ext uri="{BB962C8B-B14F-4D97-AF65-F5344CB8AC3E}">
        <p14:creationId xmlns:p14="http://schemas.microsoft.com/office/powerpoint/2010/main" val="339166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6616E-679D-CC4F-8C52-00F95D77CD90}"/>
              </a:ext>
            </a:extLst>
          </p:cNvPr>
          <p:cNvSpPr>
            <a:spLocks noGrp="1"/>
          </p:cNvSpPr>
          <p:nvPr>
            <p:ph type="title"/>
          </p:nvPr>
        </p:nvSpPr>
        <p:spPr/>
        <p:txBody>
          <a:bodyPr/>
          <a:lstStyle/>
          <a:p>
            <a:r>
              <a:rPr lang="en-US" dirty="0"/>
              <a:t>Mentor Coaching</a:t>
            </a:r>
          </a:p>
        </p:txBody>
      </p:sp>
      <p:sp>
        <p:nvSpPr>
          <p:cNvPr id="2" name="Content Placeholder 1">
            <a:extLst>
              <a:ext uri="{FF2B5EF4-FFF2-40B4-BE49-F238E27FC236}">
                <a16:creationId xmlns:a16="http://schemas.microsoft.com/office/drawing/2014/main" id="{BEB0230B-C9A3-A347-83D9-DE50E90539F4}"/>
              </a:ext>
            </a:extLst>
          </p:cNvPr>
          <p:cNvSpPr>
            <a:spLocks noGrp="1"/>
          </p:cNvSpPr>
          <p:nvPr>
            <p:ph idx="1"/>
          </p:nvPr>
        </p:nvSpPr>
        <p:spPr/>
        <p:txBody>
          <a:bodyPr/>
          <a:lstStyle/>
          <a:p>
            <a:pPr marL="0" indent="0">
              <a:buNone/>
            </a:pPr>
            <a:r>
              <a:rPr lang="en-US" dirty="0"/>
              <a:t>Mentor coaches work with mentors to:</a:t>
            </a:r>
          </a:p>
          <a:p>
            <a:r>
              <a:rPr lang="en-US" sz="2000" dirty="0"/>
              <a:t>Co-construct and/or process learning. </a:t>
            </a:r>
          </a:p>
          <a:p>
            <a:r>
              <a:rPr lang="en-US" sz="2000" dirty="0"/>
              <a:t>Support and advance leadership and coaching skills. </a:t>
            </a:r>
          </a:p>
          <a:p>
            <a:r>
              <a:rPr lang="en-US" sz="2000" dirty="0"/>
              <a:t>Problem solve and reflect on mentoring skills and teacher needs.</a:t>
            </a:r>
          </a:p>
          <a:p>
            <a:r>
              <a:rPr lang="en-US" sz="2000" dirty="0"/>
              <a:t>Review mentor self-assessment results and support development of a mentor’s individual learning plans. </a:t>
            </a:r>
          </a:p>
          <a:p>
            <a:r>
              <a:rPr lang="en-US" sz="2000" dirty="0"/>
              <a:t>Support mentors with peer observations. Using the plan-teach-reflect cycle, this peer observation provides validation and encouragement in reaching a higher level of mentoring skills.</a:t>
            </a:r>
          </a:p>
          <a:p>
            <a:r>
              <a:rPr lang="en-US" sz="2000" dirty="0"/>
              <a:t>Assess progress of mentors at mid-year and support year-end reflection.</a:t>
            </a:r>
          </a:p>
        </p:txBody>
      </p:sp>
      <p:sp>
        <p:nvSpPr>
          <p:cNvPr id="4" name="Slide Number Placeholder 3">
            <a:extLst>
              <a:ext uri="{FF2B5EF4-FFF2-40B4-BE49-F238E27FC236}">
                <a16:creationId xmlns:a16="http://schemas.microsoft.com/office/drawing/2014/main" id="{EF2C1E1E-6A27-0E4E-84AA-2430BC8AD3D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22</a:t>
            </a:fld>
            <a:endParaRPr lang="en-US" dirty="0">
              <a:solidFill>
                <a:srgbClr val="FFFFFF">
                  <a:lumMod val="75000"/>
                </a:srgbClr>
              </a:solidFill>
            </a:endParaRPr>
          </a:p>
        </p:txBody>
      </p:sp>
    </p:spTree>
    <p:extLst>
      <p:ext uri="{BB962C8B-B14F-4D97-AF65-F5344CB8AC3E}">
        <p14:creationId xmlns:p14="http://schemas.microsoft.com/office/powerpoint/2010/main" val="188572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6616E-679D-CC4F-8C52-00F95D77CD90}"/>
              </a:ext>
            </a:extLst>
          </p:cNvPr>
          <p:cNvSpPr>
            <a:spLocks noGrp="1"/>
          </p:cNvSpPr>
          <p:nvPr>
            <p:ph type="title"/>
          </p:nvPr>
        </p:nvSpPr>
        <p:spPr/>
        <p:txBody>
          <a:bodyPr/>
          <a:lstStyle/>
          <a:p>
            <a:r>
              <a:rPr lang="en-US" dirty="0"/>
              <a:t>Mentor Coaching Examples</a:t>
            </a:r>
          </a:p>
        </p:txBody>
      </p:sp>
      <p:sp>
        <p:nvSpPr>
          <p:cNvPr id="2" name="Content Placeholder 1">
            <a:extLst>
              <a:ext uri="{FF2B5EF4-FFF2-40B4-BE49-F238E27FC236}">
                <a16:creationId xmlns:a16="http://schemas.microsoft.com/office/drawing/2014/main" id="{BEB0230B-C9A3-A347-83D9-DE50E90539F4}"/>
              </a:ext>
            </a:extLst>
          </p:cNvPr>
          <p:cNvSpPr>
            <a:spLocks noGrp="1"/>
          </p:cNvSpPr>
          <p:nvPr>
            <p:ph idx="1"/>
          </p:nvPr>
        </p:nvSpPr>
        <p:spPr/>
        <p:txBody>
          <a:bodyPr/>
          <a:lstStyle/>
          <a:p>
            <a:r>
              <a:rPr lang="en-US" dirty="0"/>
              <a:t>Coaches hold </a:t>
            </a:r>
            <a:r>
              <a:rPr lang="en-US" b="1" dirty="0"/>
              <a:t>one-on-one meetings </a:t>
            </a:r>
            <a:r>
              <a:rPr lang="en-US" dirty="0"/>
              <a:t>with mentors to reflect on strengths, areas of improvement, and resources needed to support beginning teachers.</a:t>
            </a:r>
          </a:p>
          <a:p>
            <a:r>
              <a:rPr lang="en-US" dirty="0"/>
              <a:t>Coaches </a:t>
            </a:r>
            <a:r>
              <a:rPr lang="en-US" b="1" dirty="0"/>
              <a:t>observe and provide feedback on coaching conversations </a:t>
            </a:r>
            <a:r>
              <a:rPr lang="en-US" dirty="0"/>
              <a:t>between mentors and beginning teachers. </a:t>
            </a:r>
          </a:p>
          <a:p>
            <a:r>
              <a:rPr lang="en-US" dirty="0"/>
              <a:t>Coaches provide </a:t>
            </a:r>
            <a:r>
              <a:rPr lang="en-US" b="1" dirty="0"/>
              <a:t>in-field support </a:t>
            </a:r>
            <a:r>
              <a:rPr lang="en-US" dirty="0"/>
              <a:t>to mentors as they observe and coach beginning teachers in the classroom. </a:t>
            </a:r>
          </a:p>
        </p:txBody>
      </p:sp>
      <p:sp>
        <p:nvSpPr>
          <p:cNvPr id="4" name="Slide Number Placeholder 3">
            <a:extLst>
              <a:ext uri="{FF2B5EF4-FFF2-40B4-BE49-F238E27FC236}">
                <a16:creationId xmlns:a16="http://schemas.microsoft.com/office/drawing/2014/main" id="{EF2C1E1E-6A27-0E4E-84AA-2430BC8AD3D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23</a:t>
            </a:fld>
            <a:endParaRPr lang="en-US" dirty="0">
              <a:solidFill>
                <a:srgbClr val="FFFFFF">
                  <a:lumMod val="75000"/>
                </a:srgbClr>
              </a:solidFill>
            </a:endParaRPr>
          </a:p>
        </p:txBody>
      </p:sp>
    </p:spTree>
    <p:extLst>
      <p:ext uri="{BB962C8B-B14F-4D97-AF65-F5344CB8AC3E}">
        <p14:creationId xmlns:p14="http://schemas.microsoft.com/office/powerpoint/2010/main" val="408932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6616E-679D-CC4F-8C52-00F95D77CD90}"/>
              </a:ext>
            </a:extLst>
          </p:cNvPr>
          <p:cNvSpPr>
            <a:spLocks noGrp="1"/>
          </p:cNvSpPr>
          <p:nvPr>
            <p:ph type="title"/>
          </p:nvPr>
        </p:nvSpPr>
        <p:spPr/>
        <p:txBody>
          <a:bodyPr/>
          <a:lstStyle/>
          <a:p>
            <a:r>
              <a:rPr lang="en-US" dirty="0"/>
              <a:t>Mentor Feedback and Reflection</a:t>
            </a:r>
          </a:p>
        </p:txBody>
      </p:sp>
      <p:sp>
        <p:nvSpPr>
          <p:cNvPr id="2" name="Content Placeholder 1">
            <a:extLst>
              <a:ext uri="{FF2B5EF4-FFF2-40B4-BE49-F238E27FC236}">
                <a16:creationId xmlns:a16="http://schemas.microsoft.com/office/drawing/2014/main" id="{BEB0230B-C9A3-A347-83D9-DE50E90539F4}"/>
              </a:ext>
            </a:extLst>
          </p:cNvPr>
          <p:cNvSpPr>
            <a:spLocks noGrp="1"/>
          </p:cNvSpPr>
          <p:nvPr>
            <p:ph idx="1"/>
          </p:nvPr>
        </p:nvSpPr>
        <p:spPr/>
        <p:txBody>
          <a:bodyPr/>
          <a:lstStyle/>
          <a:p>
            <a:r>
              <a:rPr lang="en-US" dirty="0"/>
              <a:t>Mentors need ongoing, formative feedback on their performance as coaches and instructional leaders.</a:t>
            </a:r>
          </a:p>
          <a:p>
            <a:r>
              <a:rPr lang="en-US" dirty="0"/>
              <a:t>Feedback can be provided by mentor coaches, principals, and/or induction program leaders.</a:t>
            </a:r>
          </a:p>
          <a:p>
            <a:r>
              <a:rPr lang="en-US" dirty="0"/>
              <a:t>If available, consider the use of self-assessment rubrics aligned to mentor professional standards to guide these conversations.</a:t>
            </a:r>
          </a:p>
        </p:txBody>
      </p:sp>
      <p:sp>
        <p:nvSpPr>
          <p:cNvPr id="4" name="Slide Number Placeholder 3">
            <a:extLst>
              <a:ext uri="{FF2B5EF4-FFF2-40B4-BE49-F238E27FC236}">
                <a16:creationId xmlns:a16="http://schemas.microsoft.com/office/drawing/2014/main" id="{EF2C1E1E-6A27-0E4E-84AA-2430BC8AD3D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24</a:t>
            </a:fld>
            <a:endParaRPr lang="en-US" dirty="0">
              <a:solidFill>
                <a:srgbClr val="FFFFFF">
                  <a:lumMod val="75000"/>
                </a:srgbClr>
              </a:solidFill>
            </a:endParaRPr>
          </a:p>
        </p:txBody>
      </p:sp>
    </p:spTree>
    <p:extLst>
      <p:ext uri="{BB962C8B-B14F-4D97-AF65-F5344CB8AC3E}">
        <p14:creationId xmlns:p14="http://schemas.microsoft.com/office/powerpoint/2010/main" val="41184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B4A33-4349-444B-9555-9511977C80A5}"/>
              </a:ext>
            </a:extLst>
          </p:cNvPr>
          <p:cNvSpPr>
            <a:spLocks noGrp="1"/>
          </p:cNvSpPr>
          <p:nvPr>
            <p:ph type="title"/>
          </p:nvPr>
        </p:nvSpPr>
        <p:spPr/>
        <p:txBody>
          <a:bodyPr/>
          <a:lstStyle/>
          <a:p>
            <a:r>
              <a:rPr lang="en-US" dirty="0"/>
              <a:t>Role of the School Leader</a:t>
            </a:r>
          </a:p>
        </p:txBody>
      </p:sp>
      <p:sp>
        <p:nvSpPr>
          <p:cNvPr id="2" name="Content Placeholder 1">
            <a:extLst>
              <a:ext uri="{FF2B5EF4-FFF2-40B4-BE49-F238E27FC236}">
                <a16:creationId xmlns:a16="http://schemas.microsoft.com/office/drawing/2014/main" id="{BF5382FF-B5A6-6D4D-A43F-27757FB993B6}"/>
              </a:ext>
            </a:extLst>
          </p:cNvPr>
          <p:cNvSpPr>
            <a:spLocks noGrp="1"/>
          </p:cNvSpPr>
          <p:nvPr>
            <p:ph idx="1"/>
          </p:nvPr>
        </p:nvSpPr>
        <p:spPr/>
        <p:txBody>
          <a:bodyPr/>
          <a:lstStyle/>
          <a:p>
            <a:pPr marL="0" indent="0">
              <a:buNone/>
            </a:pPr>
            <a:r>
              <a:rPr lang="en-US" dirty="0"/>
              <a:t>Principals support the development of mentors by:</a:t>
            </a:r>
          </a:p>
          <a:p>
            <a:r>
              <a:rPr lang="en-US" dirty="0"/>
              <a:t>Promoting communication and collaborative relationships among site administrators, mentors, and mentors coaches;</a:t>
            </a:r>
          </a:p>
          <a:p>
            <a:r>
              <a:rPr lang="en-US" dirty="0"/>
              <a:t>Creating a culture that values growth, reflection, and ongoing feedback; and </a:t>
            </a:r>
          </a:p>
          <a:p>
            <a:r>
              <a:rPr lang="en-US" dirty="0"/>
              <a:t>Providing the resources to implement the organizational structures and policies that enhance mentor effectiveness, such as professional learning series and mentor coaching. </a:t>
            </a:r>
          </a:p>
        </p:txBody>
      </p:sp>
      <p:sp>
        <p:nvSpPr>
          <p:cNvPr id="4" name="Slide Number Placeholder 3">
            <a:extLst>
              <a:ext uri="{FF2B5EF4-FFF2-40B4-BE49-F238E27FC236}">
                <a16:creationId xmlns:a16="http://schemas.microsoft.com/office/drawing/2014/main" id="{9A680F06-516B-B948-BA31-67ED66CD3BF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extLst>
      <p:ext uri="{BB962C8B-B14F-4D97-AF65-F5344CB8AC3E}">
        <p14:creationId xmlns:p14="http://schemas.microsoft.com/office/powerpoint/2010/main" val="261867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Workbook</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related to mentor professional learning, development, and assessment? Try this toolkit resource!</a:t>
            </a:r>
          </a:p>
          <a:p>
            <a:r>
              <a:rPr lang="en-US" b="1" dirty="0"/>
              <a:t>Mentor Professional Learning, Development, and Assessment Design Workbook: </a:t>
            </a:r>
            <a:r>
              <a:rPr lang="en-US" dirty="0"/>
              <a:t>Helps teams incorporate research-based best practices into the design of their programs, including:</a:t>
            </a:r>
          </a:p>
          <a:p>
            <a:pPr lvl="1"/>
            <a:r>
              <a:rPr lang="en-US" dirty="0"/>
              <a:t>Mentor development standards and practices</a:t>
            </a:r>
          </a:p>
          <a:p>
            <a:pPr lvl="1"/>
            <a:r>
              <a:rPr lang="en-US" dirty="0"/>
              <a:t>Content and format of mentor professional learning</a:t>
            </a:r>
          </a:p>
          <a:p>
            <a:pPr lvl="1"/>
            <a:r>
              <a:rPr lang="en-US" dirty="0"/>
              <a:t>Methods of feedback and ongoing formative assessment</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102757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2" name="Content Placeholder 1"/>
          <p:cNvSpPr>
            <a:spLocks noGrp="1"/>
          </p:cNvSpPr>
          <p:nvPr>
            <p:ph idx="1"/>
          </p:nvPr>
        </p:nvSpPr>
        <p:spPr/>
        <p:txBody>
          <a:bodyPr/>
          <a:lstStyle/>
          <a:p>
            <a:pPr marL="457200" indent="-457200">
              <a:spcBef>
                <a:spcPts val="1200"/>
              </a:spcBef>
              <a:buNone/>
            </a:pPr>
            <a:r>
              <a:rPr lang="en-US" sz="2100" dirty="0"/>
              <a:t>Dunne, K., &amp; Villani, S. (2007).  </a:t>
            </a:r>
            <a:r>
              <a:rPr lang="en-US" sz="2100" i="1" dirty="0"/>
              <a:t>Mentoring new teachers through collaborative coaching: Linking student and teacher learning.</a:t>
            </a:r>
            <a:r>
              <a:rPr lang="en-US" sz="2100" dirty="0"/>
              <a:t> San Francisco, CA: </a:t>
            </a:r>
            <a:r>
              <a:rPr lang="en-US" sz="2100" dirty="0"/>
              <a:t>WestEd</a:t>
            </a:r>
            <a:r>
              <a:rPr lang="en-US" sz="2100" dirty="0"/>
              <a:t>. </a:t>
            </a:r>
          </a:p>
          <a:p>
            <a:pPr marL="457200" indent="-457200">
              <a:spcBef>
                <a:spcPts val="1200"/>
              </a:spcBef>
              <a:buNone/>
            </a:pPr>
            <a:r>
              <a:rPr lang="en-US" sz="2100" dirty="0"/>
              <a:t>Joyce, B., &amp; Showers, B. (2002). Student achievement through professional development. In B. Joyce &amp; B. Showers (Eds.), </a:t>
            </a:r>
            <a:r>
              <a:rPr lang="en-US" sz="2100" i="1" dirty="0"/>
              <a:t>Designing training and peer coaching: Our need for learning. </a:t>
            </a:r>
            <a:r>
              <a:rPr lang="en-US" sz="2100" dirty="0"/>
              <a:t>Alexandria, VA: ASCD. </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27</a:t>
            </a:fld>
            <a:endParaRPr dirty="0">
              <a:solidFill>
                <a:srgbClr val="FFFFFF">
                  <a:lumMod val="75000"/>
                </a:srgbClr>
              </a:solidFill>
            </a:endParaRPr>
          </a:p>
        </p:txBody>
      </p:sp>
    </p:spTree>
    <p:extLst>
      <p:ext uri="{BB962C8B-B14F-4D97-AF65-F5344CB8AC3E}">
        <p14:creationId xmlns:p14="http://schemas.microsoft.com/office/powerpoint/2010/main" val="129208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03F24-E063-1748-B8DD-DAE22C6D40C9}"/>
              </a:ext>
            </a:extLst>
          </p:cNvPr>
          <p:cNvSpPr>
            <a:spLocks noGrp="1"/>
          </p:cNvSpPr>
          <p:nvPr>
            <p:ph type="title"/>
          </p:nvPr>
        </p:nvSpPr>
        <p:spPr/>
        <p:txBody>
          <a:bodyPr/>
          <a:lstStyle/>
          <a:p>
            <a:r>
              <a:rPr lang="en-US" dirty="0"/>
              <a:t>References (continued</a:t>
            </a:r>
            <a:r>
              <a:rPr lang="en-US" dirty="0" smtClean="0"/>
              <a:t>) </a:t>
            </a:r>
            <a:endParaRPr lang="en-US" dirty="0"/>
          </a:p>
        </p:txBody>
      </p:sp>
      <p:sp>
        <p:nvSpPr>
          <p:cNvPr id="2" name="Content Placeholder 1">
            <a:extLst>
              <a:ext uri="{FF2B5EF4-FFF2-40B4-BE49-F238E27FC236}">
                <a16:creationId xmlns:a16="http://schemas.microsoft.com/office/drawing/2014/main" id="{0D57C604-D51D-5A4D-987E-5E32B27FF0CB}"/>
              </a:ext>
            </a:extLst>
          </p:cNvPr>
          <p:cNvSpPr>
            <a:spLocks noGrp="1"/>
          </p:cNvSpPr>
          <p:nvPr>
            <p:ph idx="1"/>
          </p:nvPr>
        </p:nvSpPr>
        <p:spPr/>
        <p:txBody>
          <a:bodyPr/>
          <a:lstStyle/>
          <a:p>
            <a:pPr marL="457200" lvl="0" indent="-457200">
              <a:spcAft>
                <a:spcPts val="1200"/>
              </a:spcAft>
              <a:buClr>
                <a:srgbClr val="FFFFFF">
                  <a:lumMod val="65000"/>
                </a:srgbClr>
              </a:buClr>
              <a:buNone/>
            </a:pPr>
            <a:r>
              <a:rPr lang="en-US" sz="2100" dirty="0">
                <a:solidFill>
                  <a:srgbClr val="326295">
                    <a:lumMod val="75000"/>
                  </a:srgbClr>
                </a:solidFill>
              </a:rPr>
              <a:t>New Teacher Center. (2016). </a:t>
            </a:r>
            <a:r>
              <a:rPr lang="en-US" sz="2100" i="1" dirty="0">
                <a:solidFill>
                  <a:srgbClr val="326295">
                    <a:lumMod val="75000"/>
                  </a:srgbClr>
                </a:solidFill>
              </a:rPr>
              <a:t>Support from the start: A 50-state review of policies on new educator induction and mentoring.</a:t>
            </a:r>
            <a:r>
              <a:rPr lang="en-US" sz="2100" dirty="0">
                <a:solidFill>
                  <a:srgbClr val="326295">
                    <a:lumMod val="75000"/>
                  </a:srgbClr>
                </a:solidFill>
              </a:rPr>
              <a:t> Santa Cruz, CA: Author. Retrieved from </a:t>
            </a:r>
            <a:r>
              <a:rPr lang="en-US" sz="2100" u="sng" dirty="0">
                <a:solidFill>
                  <a:srgbClr val="326295">
                    <a:lumMod val="75000"/>
                  </a:srgbClr>
                </a:solidFill>
                <a:hlinkClick r:id="rId2" tooltip="https://newteachercenter.org/wp-content/uploads/state-teacher-induction-2016-exec-summ-only-final-version-v3.pdf"/>
              </a:rPr>
              <a:t>https://newteachercenter.org/wp-content/uploads/state-teacher-induction-2016-exec-summ-only-final-version-v3.pdf</a:t>
            </a:r>
            <a:r>
              <a:rPr lang="en-US" sz="2100" u="sng" dirty="0">
                <a:solidFill>
                  <a:srgbClr val="326295">
                    <a:lumMod val="75000"/>
                  </a:srgbClr>
                </a:solidFill>
              </a:rPr>
              <a:t> </a:t>
            </a:r>
          </a:p>
          <a:p>
            <a:pPr marL="457200" indent="-457200">
              <a:spcAft>
                <a:spcPts val="1200"/>
              </a:spcAft>
              <a:buClr>
                <a:srgbClr val="FFFFFF">
                  <a:lumMod val="65000"/>
                </a:srgbClr>
              </a:buClr>
              <a:buNone/>
            </a:pPr>
            <a:r>
              <a:rPr lang="en-US" sz="2100" dirty="0">
                <a:solidFill>
                  <a:srgbClr val="326295">
                    <a:lumMod val="75000"/>
                  </a:srgbClr>
                </a:solidFill>
              </a:rPr>
              <a:t>New Teacher Center. (2017). </a:t>
            </a:r>
            <a:r>
              <a:rPr lang="en-US" sz="2100" i="1" dirty="0"/>
              <a:t>NTC’s induction program and professional learning overview 2017-2018. </a:t>
            </a:r>
            <a:r>
              <a:rPr lang="en-US" sz="2100" dirty="0">
                <a:solidFill>
                  <a:srgbClr val="326295">
                    <a:lumMod val="75000"/>
                  </a:srgbClr>
                </a:solidFill>
              </a:rPr>
              <a:t>Santa Cruz, CA: New Teacher Center.</a:t>
            </a:r>
          </a:p>
        </p:txBody>
      </p:sp>
      <p:sp>
        <p:nvSpPr>
          <p:cNvPr id="4" name="Slide Number Placeholder 3">
            <a:extLst>
              <a:ext uri="{FF2B5EF4-FFF2-40B4-BE49-F238E27FC236}">
                <a16:creationId xmlns:a16="http://schemas.microsoft.com/office/drawing/2014/main" id="{00CC688F-113F-C34B-89EA-EE436A61C27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spTree>
    <p:extLst>
      <p:ext uri="{BB962C8B-B14F-4D97-AF65-F5344CB8AC3E}">
        <p14:creationId xmlns:p14="http://schemas.microsoft.com/office/powerpoint/2010/main" val="1231493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003F24-E063-1748-B8DD-DAE22C6D40C9}"/>
              </a:ext>
            </a:extLst>
          </p:cNvPr>
          <p:cNvSpPr>
            <a:spLocks noGrp="1"/>
          </p:cNvSpPr>
          <p:nvPr>
            <p:ph type="title"/>
          </p:nvPr>
        </p:nvSpPr>
        <p:spPr/>
        <p:txBody>
          <a:bodyPr/>
          <a:lstStyle/>
          <a:p>
            <a:r>
              <a:rPr lang="en-US" dirty="0" smtClean="0"/>
              <a:t>References (continued)</a:t>
            </a:r>
            <a:endParaRPr lang="en-US" dirty="0"/>
          </a:p>
        </p:txBody>
      </p:sp>
      <p:sp>
        <p:nvSpPr>
          <p:cNvPr id="2" name="Content Placeholder 1">
            <a:extLst>
              <a:ext uri="{FF2B5EF4-FFF2-40B4-BE49-F238E27FC236}">
                <a16:creationId xmlns:a16="http://schemas.microsoft.com/office/drawing/2014/main" id="{0D57C604-D51D-5A4D-987E-5E32B27FF0CB}"/>
              </a:ext>
            </a:extLst>
          </p:cNvPr>
          <p:cNvSpPr>
            <a:spLocks noGrp="1"/>
          </p:cNvSpPr>
          <p:nvPr>
            <p:ph idx="1"/>
          </p:nvPr>
        </p:nvSpPr>
        <p:spPr/>
        <p:txBody>
          <a:bodyPr/>
          <a:lstStyle/>
          <a:p>
            <a:pPr marL="457200" indent="-457200">
              <a:spcAft>
                <a:spcPts val="1200"/>
              </a:spcAft>
              <a:buClr>
                <a:srgbClr val="FFFFFF">
                  <a:lumMod val="65000"/>
                </a:srgbClr>
              </a:buClr>
              <a:buNone/>
            </a:pPr>
            <a:r>
              <a:rPr lang="en-US" sz="2100" dirty="0" smtClean="0">
                <a:solidFill>
                  <a:srgbClr val="326295">
                    <a:lumMod val="75000"/>
                  </a:srgbClr>
                </a:solidFill>
              </a:rPr>
              <a:t>New Teacher Center. (2018). </a:t>
            </a:r>
            <a:r>
              <a:rPr lang="en-US" sz="2100" i="1" dirty="0" smtClean="0">
                <a:solidFill>
                  <a:srgbClr val="326295">
                    <a:lumMod val="75000"/>
                  </a:srgbClr>
                </a:solidFill>
              </a:rPr>
              <a:t>Mentor practice standards.</a:t>
            </a:r>
            <a:r>
              <a:rPr lang="en-US" sz="2100" dirty="0" smtClean="0">
                <a:solidFill>
                  <a:srgbClr val="326295">
                    <a:lumMod val="75000"/>
                  </a:srgbClr>
                </a:solidFill>
              </a:rPr>
              <a:t> Santa Cruz, CA: Author. Retrieved from </a:t>
            </a:r>
            <a:r>
              <a:rPr lang="en-US" sz="2100" u="sng" dirty="0" smtClean="0">
                <a:solidFill>
                  <a:srgbClr val="326295">
                    <a:lumMod val="75000"/>
                  </a:srgbClr>
                </a:solidFill>
                <a:hlinkClick r:id="rId2" tooltip="http://info.newteachercenter.org/l/576393/2018-08-14/346x78b "/>
              </a:rPr>
              <a:t>http://info.newteachercenter.org/l/576393/2018-08-14/346x78b </a:t>
            </a:r>
          </a:p>
        </p:txBody>
      </p:sp>
      <p:sp>
        <p:nvSpPr>
          <p:cNvPr id="4" name="Slide Number Placeholder 3">
            <a:extLst>
              <a:ext uri="{FF2B5EF4-FFF2-40B4-BE49-F238E27FC236}">
                <a16:creationId xmlns:a16="http://schemas.microsoft.com/office/drawing/2014/main" id="{00CC688F-113F-C34B-89EA-EE436A61C27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9725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Comprehensive Centers Program</a:t>
            </a:r>
            <a:endParaRPr lang="en-US" sz="3200" dirty="0"/>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4646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FF0F-804C-4E5C-8B19-0F7984AD6918}"/>
              </a:ext>
            </a:extLst>
          </p:cNvPr>
          <p:cNvSpPr>
            <a:spLocks noGrp="1"/>
          </p:cNvSpPr>
          <p:nvPr>
            <p:ph type="title"/>
          </p:nvPr>
        </p:nvSpPr>
        <p:spPr>
          <a:xfrm>
            <a:off x="778475" y="358172"/>
            <a:ext cx="7537861" cy="40011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kern="1200" dirty="0" smtClean="0">
                <a:solidFill>
                  <a:schemeClr val="bg1"/>
                </a:solidFill>
                <a:effectLst/>
                <a:latin typeface="+mn-lt"/>
              </a:rPr>
              <a:t>More questions?</a:t>
            </a:r>
            <a:endParaRPr lang="en-US" sz="2000" dirty="0">
              <a:latin typeface="+mn-lt"/>
            </a:endParaRPr>
          </a:p>
        </p:txBody>
      </p:sp>
      <p:sp>
        <p:nvSpPr>
          <p:cNvPr id="3" name="Content Placeholder 2">
            <a:extLst>
              <a:ext uri="{FF2B5EF4-FFF2-40B4-BE49-F238E27FC236}">
                <a16:creationId xmlns:a16="http://schemas.microsoft.com/office/drawing/2014/main" id="{94B8D04D-91C0-46A4-824A-2F9F7518D88D}"/>
              </a:ext>
            </a:extLst>
          </p:cNvPr>
          <p:cNvSpPr>
            <a:spLocks noGrp="1"/>
          </p:cNvSpPr>
          <p:nvPr>
            <p:ph idx="1"/>
          </p:nvPr>
        </p:nvSpPr>
        <p:spPr>
          <a:xfrm>
            <a:off x="687388" y="758282"/>
            <a:ext cx="7322684" cy="2831442"/>
          </a:xfrm>
        </p:spPr>
        <p:txBody>
          <a:bodyPr/>
          <a:lstStyle/>
          <a:p>
            <a:pPr lvl="0">
              <a:spcAft>
                <a:spcPts val="2000"/>
              </a:spcAft>
            </a:pPr>
            <a:r>
              <a:rPr lang="en-US" dirty="0" smtClean="0"/>
              <a:t>Contact the GTL Center!</a:t>
            </a:r>
          </a:p>
          <a:p>
            <a:pPr lvl="0"/>
            <a:r>
              <a:rPr lang="en-US" dirty="0" smtClean="0"/>
              <a:t>1000 </a:t>
            </a:r>
            <a:r>
              <a:rPr lang="en-US" dirty="0"/>
              <a:t>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2" name="Slide Number Placeholder 1">
            <a:extLst>
              <a:ext uri="{FF2B5EF4-FFF2-40B4-BE49-F238E27FC236}">
                <a16:creationId xmlns:a16="http://schemas.microsoft.com/office/drawing/2014/main" id="{DF02567D-6775-4231-9953-DCEF8393ECB8}"/>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7327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5412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Overview of the Toolkit </a:t>
            </a:r>
          </a:p>
        </p:txBody>
      </p:sp>
      <p:sp>
        <p:nvSpPr>
          <p:cNvPr id="9" name="Content Placeholder 2"/>
          <p:cNvSpPr>
            <a:spLocks noGrp="1"/>
          </p:cNvSpPr>
          <p:nvPr>
            <p:ph idx="1"/>
          </p:nvPr>
        </p:nvSpPr>
        <p:spPr/>
        <p:txBody>
          <a:bodyPr/>
          <a:lstStyle/>
          <a:p>
            <a:r>
              <a:rPr lang="en-US" sz="2100" dirty="0"/>
              <a:t>Module 1: Introduction to the GTL Mentoring and Induction Toolkit</a:t>
            </a:r>
          </a:p>
          <a:p>
            <a:r>
              <a:rPr lang="en-US" sz="2100" dirty="0"/>
              <a:t>Module 2: Mentor Recruitment, Selection, and Assignment</a:t>
            </a:r>
          </a:p>
          <a:p>
            <a:r>
              <a:rPr lang="en-US" sz="2100" b="1" dirty="0"/>
              <a:t>Module 3: Mentor Professional Learning, Development, and Assessment</a:t>
            </a:r>
          </a:p>
          <a:p>
            <a:r>
              <a:rPr lang="en-US" sz="2100" dirty="0"/>
              <a:t>Module 4: Beginning Teacher Professional Learning and Development</a:t>
            </a:r>
          </a:p>
          <a:p>
            <a:r>
              <a:rPr lang="en-US" sz="2100" dirty="0"/>
              <a:t>Module 5: The Role of the Principal in Mentoring and Induction</a:t>
            </a:r>
          </a:p>
          <a:p>
            <a:r>
              <a:rPr lang="en-US" sz="2100" dirty="0"/>
              <a:t>Module 6: Mentoring and Induction for Educators of Students with Disabilities</a:t>
            </a:r>
          </a:p>
          <a:p>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7608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r>
              <a:rPr lang="en-US" b="1" dirty="0"/>
              <a:t>Anchor Presentation: </a:t>
            </a:r>
            <a:r>
              <a:rPr lang="en-US" dirty="0"/>
              <a:t>Summarizes research and best practices related to the topic.</a:t>
            </a:r>
          </a:p>
          <a:p>
            <a:r>
              <a:rPr lang="en-US" b="1" dirty="0"/>
              <a:t>Handouts: </a:t>
            </a:r>
            <a:r>
              <a:rPr lang="en-US" dirty="0"/>
              <a:t>Provide information to supplement the anchor presentation.</a:t>
            </a:r>
          </a:p>
          <a:p>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37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r>
              <a:rPr lang="en-US" dirty="0"/>
              <a:t>Anchor presentations, handouts, and team tools are available on the GTL Center </a:t>
            </a:r>
            <a:r>
              <a:rPr lang="en-US" dirty="0">
                <a:hlinkClick r:id="rId3" tooltip="https://gtlcenter.org/"/>
              </a:rPr>
              <a:t>website</a:t>
            </a:r>
            <a:r>
              <a:rPr lang="en-US" dirty="0"/>
              <a:t>.</a:t>
            </a:r>
            <a:endParaRPr lang="en-US" dirty="0">
              <a:solidFill>
                <a:srgbClr val="FF0000"/>
              </a:solidFill>
            </a:endParaRPr>
          </a:p>
          <a:p>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154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Module 3 Objectives</a:t>
            </a:r>
          </a:p>
        </p:txBody>
      </p:sp>
      <p:sp>
        <p:nvSpPr>
          <p:cNvPr id="9218" name="Content Placeholder 2"/>
          <p:cNvSpPr>
            <a:spLocks noGrp="1"/>
          </p:cNvSpPr>
          <p:nvPr>
            <p:ph idx="1"/>
          </p:nvPr>
        </p:nvSpPr>
        <p:spPr/>
        <p:txBody>
          <a:bodyPr/>
          <a:lstStyle/>
          <a:p>
            <a:r>
              <a:rPr lang="en-US" dirty="0"/>
              <a:t>Participants will:</a:t>
            </a:r>
          </a:p>
          <a:p>
            <a:pPr marL="342900" indent="-342900">
              <a:buFont typeface="Wingdings" charset="2"/>
              <a:buChar char="§"/>
            </a:pPr>
            <a:r>
              <a:rPr lang="en-US" dirty="0"/>
              <a:t>Learn research-based strategies and best practices for mentor professional learning, development, and assessment.</a:t>
            </a:r>
          </a:p>
          <a:p>
            <a:pPr marL="342900" indent="-342900">
              <a:buFont typeface="Wingdings" charset="2"/>
              <a:buChar char="§"/>
            </a:pPr>
            <a:r>
              <a:rPr lang="en-US" dirty="0"/>
              <a:t>Explore resources developed by the GTL Center to support mentor professional learning, development, and assessment.</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0058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4E86C-AA08-B340-A103-497319501270}"/>
              </a:ext>
            </a:extLst>
          </p:cNvPr>
          <p:cNvSpPr>
            <a:spLocks noGrp="1"/>
          </p:cNvSpPr>
          <p:nvPr>
            <p:ph type="title"/>
          </p:nvPr>
        </p:nvSpPr>
        <p:spPr/>
        <p:txBody>
          <a:bodyPr>
            <a:normAutofit/>
          </a:bodyPr>
          <a:lstStyle/>
          <a:p>
            <a:r>
              <a:rPr lang="en-US" dirty="0"/>
              <a:t>National Landscape</a:t>
            </a:r>
          </a:p>
        </p:txBody>
      </p:sp>
      <p:sp>
        <p:nvSpPr>
          <p:cNvPr id="2" name="Content Placeholder 1">
            <a:extLst>
              <a:ext uri="{FF2B5EF4-FFF2-40B4-BE49-F238E27FC236}">
                <a16:creationId xmlns:a16="http://schemas.microsoft.com/office/drawing/2014/main" id="{88B4B684-7D7A-5E42-AF5E-6E9A331FC895}"/>
              </a:ext>
            </a:extLst>
          </p:cNvPr>
          <p:cNvSpPr>
            <a:spLocks noGrp="1"/>
          </p:cNvSpPr>
          <p:nvPr>
            <p:ph idx="1"/>
          </p:nvPr>
        </p:nvSpPr>
        <p:spPr/>
        <p:txBody>
          <a:bodyPr/>
          <a:lstStyle/>
          <a:p>
            <a:r>
              <a:rPr lang="en-US" dirty="0"/>
              <a:t>Although more than 30 states provide or require initial training for mentors, only 18 states also require ongoing professional learning for mentors.</a:t>
            </a:r>
          </a:p>
          <a:p>
            <a:r>
              <a:rPr lang="en-US" dirty="0"/>
              <a:t>Most state policies do not provide specifics about the content or delivery of mentor professional learning.</a:t>
            </a:r>
          </a:p>
        </p:txBody>
      </p:sp>
      <p:sp>
        <p:nvSpPr>
          <p:cNvPr id="5" name="TextBox 33">
            <a:extLst>
              <a:ext uri="{FF2B5EF4-FFF2-40B4-BE49-F238E27FC236}">
                <a16:creationId xmlns:a16="http://schemas.microsoft.com/office/drawing/2014/main" id="{FA0A69E1-B116-B44E-AF4F-79EE965A3F87}"/>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2016.</a:t>
            </a:r>
          </a:p>
        </p:txBody>
      </p:sp>
      <p:sp>
        <p:nvSpPr>
          <p:cNvPr id="4" name="Slide Number Placeholder 3">
            <a:extLst>
              <a:ext uri="{FF2B5EF4-FFF2-40B4-BE49-F238E27FC236}">
                <a16:creationId xmlns:a16="http://schemas.microsoft.com/office/drawing/2014/main" id="{DE07A75C-AEEC-7146-862E-4955CDB2CEF2}"/>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2193285631"/>
      </p:ext>
    </p:extLst>
  </p:cSld>
  <p:clrMapOvr>
    <a:masterClrMapping/>
  </p:clrMapOvr>
</p:sld>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0.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11.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ppt/theme/theme12.xml><?xml version="1.0" encoding="utf-8"?>
<a:theme xmlns:a="http://schemas.openxmlformats.org/drawingml/2006/main" name="1_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7717BD3B-E237-4EE0-9B96-3279F10C56F9}"/>
    </a:ext>
  </a:ext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AC9453-E3D0-4439-A6DE-B0063F9FD489}"/>
    </a:ext>
  </a:extLst>
</a:theme>
</file>

<file path=ppt/theme/theme14.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16.xml><?xml version="1.0" encoding="utf-8"?>
<a:theme xmlns:a="http://schemas.openxmlformats.org/drawingml/2006/main" name="4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401A590B-0B83-4E2F-8012-0CE2E61639E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3049E9AD-67B6-4D76-910E-E69610D7C251}"/>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8A2A418-D142-4FFA-A983-137B1FB99A50}"/>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56870C0-711B-490A-B970-FE95AA3033F3}"/>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785F9B6-80BB-4BA1-95F2-5665D39712FA}"/>
    </a:ext>
  </a:ext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Comprehensive Systems of Beginning Teacher Support</TermName>
          <TermId xmlns="http://schemas.microsoft.com/office/infopath/2007/PartnerControls">11111111-1111-1111-1111-111111111111</TermId>
        </TermInfo>
        <TermInfo xmlns="http://schemas.microsoft.com/office/infopath/2007/PartnerControls">
          <TermName xmlns="http://schemas.microsoft.com/office/infopath/2007/PartnerControls">1. Onboarding Program</TermName>
          <TermId xmlns="http://schemas.microsoft.com/office/infopath/2007/PartnerControls">11111111-1111-1111-1111-111111111111</TermId>
        </TermInfo>
        <TermInfo xmlns="http://schemas.microsoft.com/office/infopath/2007/PartnerControls">
          <TermName xmlns="http://schemas.microsoft.com/office/infopath/2007/PartnerControls">2. Beginning Teacher Learning Communities</TermName>
          <TermId xmlns="http://schemas.microsoft.com/office/infopath/2007/PartnerControls">11111111-1111-1111-1111-111111111111</TermId>
        </TermInfo>
        <TermInfo xmlns="http://schemas.microsoft.com/office/infopath/2007/PartnerControls">
          <TermName xmlns="http://schemas.microsoft.com/office/infopath/2007/PartnerControls">3. Ongoing Professional Learning Opportunities</TermName>
          <TermId xmlns="http://schemas.microsoft.com/office/infopath/2007/PartnerControls">11111111-1111-1111-1111-111111111111</TermId>
        </TermInfo>
        <TermInfo xmlns="http://schemas.microsoft.com/office/infopath/2007/PartnerControls">
          <TermName xmlns="http://schemas.microsoft.com/office/infopath/2007/PartnerControls">4. Mentor Guidance</TermName>
          <TermId xmlns="http://schemas.microsoft.com/office/infopath/2007/PartnerControls">11111111-1111-1111-1111-111111111111</TermId>
        </TermInfo>
        <TermInfo xmlns="http://schemas.microsoft.com/office/infopath/2007/PartnerControls">
          <TermName xmlns="http://schemas.microsoft.com/office/infopath/2007/PartnerControls">Five Principles of Instructionally Focused Formative Assessment</TermName>
          <TermId xmlns="http://schemas.microsoft.com/office/infopath/2007/PartnerControls">11111111-1111-1111-1111-111111111111</TermId>
        </TermInfo>
      </Terms>
    </TaxKeywordTaxHTField>
    <TaxCatchAll xmlns="1709d302-aa1c-49f7-a43d-f13e34b813dc"/>
  </documentManagement>
</p:propertie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8DE03-1B1E-4BB3-BFB8-1FE8E8D90566}">
  <ds:schemaRefs>
    <ds:schemaRef ds:uri="6a44d00f-12d8-4625-9d23-7790e8b8f83b"/>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9714abc1-815c-4960-b75e-546bf8732ca3"/>
    <ds:schemaRef ds:uri="1709d302-aa1c-49f7-a43d-f13e34b813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MY PART</Template>
  <TotalTime>2017</TotalTime>
  <Words>2855</Words>
  <Application>Microsoft Office PowerPoint</Application>
  <PresentationFormat>On-screen Show (4:3)</PresentationFormat>
  <Paragraphs>235</Paragraphs>
  <Slides>30</Slides>
  <Notes>27</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30</vt:i4>
      </vt:variant>
    </vt:vector>
  </HeadingPairs>
  <TitlesOfParts>
    <vt:vector size="55" baseType="lpstr">
      <vt:lpstr>ＭＳ Ｐゴシック</vt:lpstr>
      <vt:lpstr>Arial</vt:lpstr>
      <vt:lpstr>Arial Narrow</vt:lpstr>
      <vt:lpstr>Courier New</vt:lpstr>
      <vt:lpstr>Franklin Gothic Book</vt:lpstr>
      <vt:lpstr>Franklin Gothic Demi</vt:lpstr>
      <vt:lpstr>FranklinGothic</vt:lpstr>
      <vt:lpstr>ITC Franklin Gothic Std Bk Cd</vt:lpstr>
      <vt:lpstr>Wingdings</vt:lpstr>
      <vt:lpstr>GTL_PowerPoint_Template_w-graphics_4-30-13</vt:lpstr>
      <vt:lpstr>Divider Master</vt:lpstr>
      <vt:lpstr>Basic</vt:lpstr>
      <vt:lpstr>Large Graphic</vt:lpstr>
      <vt:lpstr>Graphic Options</vt:lpstr>
      <vt:lpstr>Contact</vt:lpstr>
      <vt:lpstr>1_Contact</vt:lpstr>
      <vt:lpstr>1_Basic</vt:lpstr>
      <vt:lpstr>1_Divider Master</vt:lpstr>
      <vt:lpstr>2_Basic</vt:lpstr>
      <vt:lpstr>2_Divider Master</vt:lpstr>
      <vt:lpstr>1_Large Graphic</vt:lpstr>
      <vt:lpstr>2_Contact</vt:lpstr>
      <vt:lpstr>3_Contact</vt:lpstr>
      <vt:lpstr>3_Basic</vt:lpstr>
      <vt:lpstr>4_Contact</vt:lpstr>
      <vt:lpstr>Mentor Professional Learning, Development, and Assessment</vt:lpstr>
      <vt:lpstr>Mission</vt:lpstr>
      <vt:lpstr>Comprehensive Centers Program</vt:lpstr>
      <vt:lpstr>Mentoring and Induction Toolkit</vt:lpstr>
      <vt:lpstr>Overview of the Toolkit </vt:lpstr>
      <vt:lpstr>Module Components</vt:lpstr>
      <vt:lpstr>Access to Toolkit Materials</vt:lpstr>
      <vt:lpstr>Module 3 Objectives</vt:lpstr>
      <vt:lpstr>National Landscape</vt:lpstr>
      <vt:lpstr>A New Vision of Mentoring</vt:lpstr>
      <vt:lpstr>Example: New Teacher Center Mentor Practice Standards</vt:lpstr>
      <vt:lpstr>Prioritizing Mentor Standards</vt:lpstr>
      <vt:lpstr>Mentor Development Structures</vt:lpstr>
      <vt:lpstr>1. Mentor Professional Learning Series</vt:lpstr>
      <vt:lpstr>Essential Content for Mentor Professional Learning</vt:lpstr>
      <vt:lpstr>Mentor Professional Learning Series—New Teacher Center Example</vt:lpstr>
      <vt:lpstr>Instructional Content for Diverse Learners</vt:lpstr>
      <vt:lpstr>2. Mentor Professional Learning Communities</vt:lpstr>
      <vt:lpstr>Goals of Mentor Professional Learning Communities</vt:lpstr>
      <vt:lpstr>3. Mentor Coaching and Ongoing Formative Assessment</vt:lpstr>
      <vt:lpstr>Mentor Goal Setting</vt:lpstr>
      <vt:lpstr>Mentor Coaching</vt:lpstr>
      <vt:lpstr>Mentor Coaching Examples</vt:lpstr>
      <vt:lpstr>Mentor Feedback and Reflection</vt:lpstr>
      <vt:lpstr>Role of the School Leader</vt:lpstr>
      <vt:lpstr>Toolkit Connection: Workbook</vt:lpstr>
      <vt:lpstr>References</vt:lpstr>
      <vt:lpstr>References (continued) </vt:lpstr>
      <vt:lpstr>References (continued)</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Professional Learning, Development, and Assessment</dc:title>
  <dc:subject>Mentoring and Induction Toolkit; January 2019; PowerPoint Presentation</dc:subject>
  <dc:creator>Center on Great Teachers and Leaders</dc:creator>
  <cp:keywords>Comprehensive Systems of Beginning Teacher Support; 1. Onboarding Program; 2. Beginning Teacher Learning Communities; 3. Ongoing Professional Learning Opportunities; 4. Mentor Guidance; Five Principles of Instructionally Focused Formative Assessment</cp:keywords>
  <dc:description>Copyright © 2019 American Institutes for Research. All rights reserved.</dc:description>
  <cp:lastModifiedBy>Ward, Karen</cp:lastModifiedBy>
  <cp:revision>221</cp:revision>
  <cp:lastPrinted>2017-05-02T19:30:20Z</cp:lastPrinted>
  <dcterms:created xsi:type="dcterms:W3CDTF">2017-03-31T16:18:22Z</dcterms:created>
  <dcterms:modified xsi:type="dcterms:W3CDTF">2019-01-10T02:49:04Z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