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8.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9.xml" ContentType="application/vnd.openxmlformats-officedocument.theme+xml"/>
  <Override PartName="/ppt/slideLayouts/slideLayout28.xml" ContentType="application/vnd.openxmlformats-officedocument.presentationml.slideLayout+xml"/>
  <Override PartName="/ppt/theme/theme10.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1.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324" r:id="rId4"/>
    <p:sldMasterId id="2147484321" r:id="rId5"/>
    <p:sldMasterId id="2147483674" r:id="rId6"/>
    <p:sldMasterId id="2147484326" r:id="rId7"/>
    <p:sldMasterId id="2147484346" r:id="rId8"/>
    <p:sldMasterId id="2147484042" r:id="rId9"/>
    <p:sldMasterId id="2147484352" r:id="rId10"/>
    <p:sldMasterId id="2147484354" r:id="rId11"/>
    <p:sldMasterId id="2147484359" r:id="rId12"/>
    <p:sldMasterId id="2147484362" r:id="rId13"/>
    <p:sldMasterId id="2147484364" r:id="rId14"/>
    <p:sldMasterId id="2147484369" r:id="rId15"/>
  </p:sldMasterIdLst>
  <p:notesMasterIdLst>
    <p:notesMasterId r:id="rId95"/>
  </p:notesMasterIdLst>
  <p:handoutMasterIdLst>
    <p:handoutMasterId r:id="rId96"/>
  </p:handoutMasterIdLst>
  <p:sldIdLst>
    <p:sldId id="424" r:id="rId16"/>
    <p:sldId id="413" r:id="rId17"/>
    <p:sldId id="473" r:id="rId18"/>
    <p:sldId id="546" r:id="rId19"/>
    <p:sldId id="599" r:id="rId20"/>
    <p:sldId id="600" r:id="rId21"/>
    <p:sldId id="601" r:id="rId22"/>
    <p:sldId id="434" r:id="rId23"/>
    <p:sldId id="549" r:id="rId24"/>
    <p:sldId id="528" r:id="rId25"/>
    <p:sldId id="519" r:id="rId26"/>
    <p:sldId id="520" r:id="rId27"/>
    <p:sldId id="591" r:id="rId28"/>
    <p:sldId id="593" r:id="rId29"/>
    <p:sldId id="529" r:id="rId30"/>
    <p:sldId id="524" r:id="rId31"/>
    <p:sldId id="507" r:id="rId32"/>
    <p:sldId id="564" r:id="rId33"/>
    <p:sldId id="565" r:id="rId34"/>
    <p:sldId id="592" r:id="rId35"/>
    <p:sldId id="530" r:id="rId36"/>
    <p:sldId id="572" r:id="rId37"/>
    <p:sldId id="532" r:id="rId38"/>
    <p:sldId id="617" r:id="rId39"/>
    <p:sldId id="550" r:id="rId40"/>
    <p:sldId id="535" r:id="rId41"/>
    <p:sldId id="551" r:id="rId42"/>
    <p:sldId id="537" r:id="rId43"/>
    <p:sldId id="594" r:id="rId44"/>
    <p:sldId id="552" r:id="rId45"/>
    <p:sldId id="553" r:id="rId46"/>
    <p:sldId id="539" r:id="rId47"/>
    <p:sldId id="540" r:id="rId48"/>
    <p:sldId id="541" r:id="rId49"/>
    <p:sldId id="542" r:id="rId50"/>
    <p:sldId id="629" r:id="rId51"/>
    <p:sldId id="619" r:id="rId52"/>
    <p:sldId id="544" r:id="rId53"/>
    <p:sldId id="545" r:id="rId54"/>
    <p:sldId id="554" r:id="rId55"/>
    <p:sldId id="557" r:id="rId56"/>
    <p:sldId id="618" r:id="rId57"/>
    <p:sldId id="559" r:id="rId58"/>
    <p:sldId id="631" r:id="rId59"/>
    <p:sldId id="548" r:id="rId60"/>
    <p:sldId id="606" r:id="rId61"/>
    <p:sldId id="506" r:id="rId62"/>
    <p:sldId id="568" r:id="rId63"/>
    <p:sldId id="581" r:id="rId64"/>
    <p:sldId id="580" r:id="rId65"/>
    <p:sldId id="582" r:id="rId66"/>
    <p:sldId id="584" r:id="rId67"/>
    <p:sldId id="624" r:id="rId68"/>
    <p:sldId id="586" r:id="rId69"/>
    <p:sldId id="625" r:id="rId70"/>
    <p:sldId id="577" r:id="rId71"/>
    <p:sldId id="626" r:id="rId72"/>
    <p:sldId id="576" r:id="rId73"/>
    <p:sldId id="498" r:id="rId74"/>
    <p:sldId id="627" r:id="rId75"/>
    <p:sldId id="607" r:id="rId76"/>
    <p:sldId id="608" r:id="rId77"/>
    <p:sldId id="622" r:id="rId78"/>
    <p:sldId id="623" r:id="rId79"/>
    <p:sldId id="611" r:id="rId80"/>
    <p:sldId id="612" r:id="rId81"/>
    <p:sldId id="613" r:id="rId82"/>
    <p:sldId id="614" r:id="rId83"/>
    <p:sldId id="615" r:id="rId84"/>
    <p:sldId id="616" r:id="rId85"/>
    <p:sldId id="573" r:id="rId86"/>
    <p:sldId id="471" r:id="rId87"/>
    <p:sldId id="504" r:id="rId88"/>
    <p:sldId id="526" r:id="rId89"/>
    <p:sldId id="563" r:id="rId90"/>
    <p:sldId id="620" r:id="rId91"/>
    <p:sldId id="630" r:id="rId92"/>
    <p:sldId id="621" r:id="rId93"/>
    <p:sldId id="567" r:id="rId94"/>
  </p:sldIdLst>
  <p:sldSz cx="9144000" cy="6858000" type="screen4x3"/>
  <p:notesSz cx="7102475" cy="9388475"/>
  <p:custDataLst>
    <p:tags r:id="rId97"/>
  </p:custDataLst>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568">
          <p15:clr>
            <a:srgbClr val="A4A3A4"/>
          </p15:clr>
        </p15:guide>
        <p15:guide id="2" orient="horz" pos="2414">
          <p15:clr>
            <a:srgbClr val="A4A3A4"/>
          </p15:clr>
        </p15:guide>
        <p15:guide id="3" orient="horz" pos="2270">
          <p15:clr>
            <a:srgbClr val="A4A3A4"/>
          </p15:clr>
        </p15:guide>
        <p15:guide id="4" orient="horz" pos="1010">
          <p15:clr>
            <a:srgbClr val="A4A3A4"/>
          </p15:clr>
        </p15:guide>
        <p15:guide id="5" orient="horz" pos="1154">
          <p15:clr>
            <a:srgbClr val="A4A3A4"/>
          </p15:clr>
        </p15:guide>
        <p15:guide id="6" orient="horz" pos="712">
          <p15:clr>
            <a:srgbClr val="A4A3A4"/>
          </p15:clr>
        </p15:guide>
        <p15:guide id="7" orient="horz" pos="88">
          <p15:clr>
            <a:srgbClr val="A4A3A4"/>
          </p15:clr>
        </p15:guide>
        <p15:guide id="8">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ndy Peterman" initials="AP" lastIdx="1" clrIdx="6">
    <p:extLst>
      <p:ext uri="{19B8F6BF-5375-455C-9EA6-DF929625EA0E}">
        <p15:presenceInfo xmlns:p15="http://schemas.microsoft.com/office/powerpoint/2012/main" userId="Andy Peterman" providerId="None"/>
      </p:ext>
    </p:extLst>
  </p:cmAuthor>
  <p:cmAuthor id="1" name="Lee, Katelyn" initials="LK" lastIdx="23" clrIdx="0">
    <p:extLst>
      <p:ext uri="{19B8F6BF-5375-455C-9EA6-DF929625EA0E}">
        <p15:presenceInfo xmlns:p15="http://schemas.microsoft.com/office/powerpoint/2012/main" userId="S-1-5-21-1472932569-214068005-926709054-62938" providerId="AD"/>
      </p:ext>
    </p:extLst>
  </p:cmAuthor>
  <p:cmAuthor id="8" name="Marty Leff" initials="ML [2]" lastIdx="4" clrIdx="7">
    <p:extLst>
      <p:ext uri="{19B8F6BF-5375-455C-9EA6-DF929625EA0E}">
        <p15:presenceInfo xmlns:p15="http://schemas.microsoft.com/office/powerpoint/2012/main" userId="Marty Leff" providerId="None"/>
      </p:ext>
    </p:extLst>
  </p:cmAuthor>
  <p:cmAuthor id="2" name="Lachlan, Lisa" initials="LL" lastIdx="40" clrIdx="1">
    <p:extLst>
      <p:ext uri="{19B8F6BF-5375-455C-9EA6-DF929625EA0E}">
        <p15:presenceInfo xmlns:p15="http://schemas.microsoft.com/office/powerpoint/2012/main" userId="ce65b7b9-79b6-4ad4-94d9-c07626baa1d9" providerId="Windows Live"/>
      </p:ext>
    </p:extLst>
  </p:cmAuthor>
  <p:cmAuthor id="9" name="Wallace, Sharon" initials="WS" lastIdx="2" clrIdx="8">
    <p:extLst>
      <p:ext uri="{19B8F6BF-5375-455C-9EA6-DF929625EA0E}">
        <p15:presenceInfo xmlns:p15="http://schemas.microsoft.com/office/powerpoint/2012/main" userId="S-1-5-21-1472932569-214068005-926709054-18150" providerId="AD"/>
      </p:ext>
    </p:extLst>
  </p:cmAuthor>
  <p:cmAuthor id="3" name="Chambers, Dana" initials="CD" lastIdx="16" clrIdx="2">
    <p:extLst>
      <p:ext uri="{19B8F6BF-5375-455C-9EA6-DF929625EA0E}">
        <p15:presenceInfo xmlns:p15="http://schemas.microsoft.com/office/powerpoint/2012/main" userId="S-1-5-21-1472932569-214068005-926709054-61223" providerId="AD"/>
      </p:ext>
    </p:extLst>
  </p:cmAuthor>
  <p:cmAuthor id="4" name="Dolby, Dawn" initials="DD" lastIdx="16" clrIdx="3">
    <p:extLst>
      <p:ext uri="{19B8F6BF-5375-455C-9EA6-DF929625EA0E}">
        <p15:presenceInfo xmlns:p15="http://schemas.microsoft.com/office/powerpoint/2012/main" userId="S-1-5-21-1472932569-214068005-926709054-44696" providerId="AD"/>
      </p:ext>
    </p:extLst>
  </p:cmAuthor>
  <p:cmAuthor id="5" name="Hayes, Lindsey" initials="HL" lastIdx="17" clrIdx="4">
    <p:extLst>
      <p:ext uri="{19B8F6BF-5375-455C-9EA6-DF929625EA0E}">
        <p15:presenceInfo xmlns:p15="http://schemas.microsoft.com/office/powerpoint/2012/main" userId="S-1-5-21-1472932569-214068005-926709054-58743" providerId="AD"/>
      </p:ext>
    </p:extLst>
  </p:cmAuthor>
  <p:cmAuthor id="6" name="Marty Leff" initials="ML" lastIdx="1" clrIdx="5">
    <p:extLst>
      <p:ext uri="{19B8F6BF-5375-455C-9EA6-DF929625EA0E}">
        <p15:presenceInfo xmlns:p15="http://schemas.microsoft.com/office/powerpoint/2012/main" userId="e1b2087c056d4b5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6868"/>
    <a:srgbClr val="434343"/>
    <a:srgbClr val="2C5589"/>
    <a:srgbClr val="2E8C57"/>
    <a:srgbClr val="B2AC00"/>
    <a:srgbClr val="D8D321"/>
    <a:srgbClr val="FFFFFF"/>
    <a:srgbClr val="2E4488"/>
    <a:srgbClr val="773C75"/>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0" autoAdjust="0"/>
    <p:restoredTop sz="86429" autoAdjust="0"/>
  </p:normalViewPr>
  <p:slideViewPr>
    <p:cSldViewPr snapToGrid="0">
      <p:cViewPr varScale="1">
        <p:scale>
          <a:sx n="94" d="100"/>
          <a:sy n="94" d="100"/>
        </p:scale>
        <p:origin x="220" y="64"/>
      </p:cViewPr>
      <p:guideLst>
        <p:guide orient="horz" pos="568"/>
        <p:guide orient="horz" pos="2414"/>
        <p:guide orient="horz" pos="2270"/>
        <p:guide orient="horz" pos="1010"/>
        <p:guide orient="horz" pos="1154"/>
        <p:guide orient="horz" pos="712"/>
        <p:guide orient="horz" pos="88"/>
        <p:guide/>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8664"/>
    </p:cViewPr>
  </p:sorterViewPr>
  <p:notesViewPr>
    <p:cSldViewPr snapToGrid="0">
      <p:cViewPr varScale="1">
        <p:scale>
          <a:sx n="88" d="100"/>
          <a:sy n="88" d="100"/>
        </p:scale>
        <p:origin x="-3786" y="-114"/>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slide" Target="slides/slide53.xml"/><Relationship Id="rId76" Type="http://schemas.openxmlformats.org/officeDocument/2006/relationships/slide" Target="slides/slide61.xml"/><Relationship Id="rId84" Type="http://schemas.openxmlformats.org/officeDocument/2006/relationships/slide" Target="slides/slide69.xml"/><Relationship Id="rId89" Type="http://schemas.openxmlformats.org/officeDocument/2006/relationships/slide" Target="slides/slide74.xml"/><Relationship Id="rId97" Type="http://schemas.openxmlformats.org/officeDocument/2006/relationships/tags" Target="tags/tag1.xml"/><Relationship Id="rId7" Type="http://schemas.openxmlformats.org/officeDocument/2006/relationships/slideMaster" Target="slideMasters/slideMaster4.xml"/><Relationship Id="rId71" Type="http://schemas.openxmlformats.org/officeDocument/2006/relationships/slide" Target="slides/slide56.xml"/><Relationship Id="rId92" Type="http://schemas.openxmlformats.org/officeDocument/2006/relationships/slide" Target="slides/slide77.xml"/><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87" Type="http://schemas.openxmlformats.org/officeDocument/2006/relationships/slide" Target="slides/slide72.xml"/><Relationship Id="rId102"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46.xml"/><Relationship Id="rId82" Type="http://schemas.openxmlformats.org/officeDocument/2006/relationships/slide" Target="slides/slide67.xml"/><Relationship Id="rId90" Type="http://schemas.openxmlformats.org/officeDocument/2006/relationships/slide" Target="slides/slide75.xml"/><Relationship Id="rId95" Type="http://schemas.openxmlformats.org/officeDocument/2006/relationships/notesMaster" Target="notesMasters/notesMaster1.xml"/><Relationship Id="rId19" Type="http://schemas.openxmlformats.org/officeDocument/2006/relationships/slide" Target="slides/slide4.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100"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93" Type="http://schemas.openxmlformats.org/officeDocument/2006/relationships/slide" Target="slides/slide78.xml"/><Relationship Id="rId98"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7.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slide" Target="slides/slide79.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3.xml"/><Relationship Id="rId39"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4" y="2"/>
            <a:ext cx="3078382" cy="329805"/>
          </a:xfrm>
          <a:prstGeom prst="rect">
            <a:avLst/>
          </a:prstGeom>
          <a:noFill/>
          <a:ln w="9525">
            <a:noFill/>
            <a:miter lim="800000"/>
            <a:headEnd/>
            <a:tailEnd/>
          </a:ln>
        </p:spPr>
        <p:txBody>
          <a:bodyPr vert="horz" wrap="square" lIns="95061" tIns="47527" rIns="95061" bIns="47527"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3" name="Rectangle 3"/>
          <p:cNvSpPr>
            <a:spLocks noGrp="1" noChangeArrowheads="1"/>
          </p:cNvSpPr>
          <p:nvPr>
            <p:ph type="dt" sz="quarter" idx="1"/>
          </p:nvPr>
        </p:nvSpPr>
        <p:spPr bwMode="auto">
          <a:xfrm>
            <a:off x="4024094" y="2"/>
            <a:ext cx="3078382" cy="329805"/>
          </a:xfrm>
          <a:prstGeom prst="rect">
            <a:avLst/>
          </a:prstGeom>
          <a:noFill/>
          <a:ln w="9525">
            <a:noFill/>
            <a:miter lim="800000"/>
            <a:headEnd/>
            <a:tailEnd/>
          </a:ln>
        </p:spPr>
        <p:txBody>
          <a:bodyPr vert="horz" wrap="square" lIns="95061" tIns="47527" rIns="95061" bIns="47527"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20484" name="Rectangle 4"/>
          <p:cNvSpPr>
            <a:spLocks noGrp="1" noChangeArrowheads="1"/>
          </p:cNvSpPr>
          <p:nvPr>
            <p:ph type="ftr" sz="quarter" idx="2"/>
          </p:nvPr>
        </p:nvSpPr>
        <p:spPr bwMode="auto">
          <a:xfrm>
            <a:off x="4" y="9113637"/>
            <a:ext cx="3078382" cy="274839"/>
          </a:xfrm>
          <a:prstGeom prst="rect">
            <a:avLst/>
          </a:prstGeom>
          <a:noFill/>
          <a:ln w="9525">
            <a:noFill/>
            <a:miter lim="800000"/>
            <a:headEnd/>
            <a:tailEnd/>
          </a:ln>
        </p:spPr>
        <p:txBody>
          <a:bodyPr vert="horz" wrap="square" lIns="95061" tIns="47527" rIns="95061" bIns="47527"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5" name="Rectangle 5"/>
          <p:cNvSpPr>
            <a:spLocks noGrp="1" noChangeArrowheads="1"/>
          </p:cNvSpPr>
          <p:nvPr>
            <p:ph type="sldNum" sz="quarter" idx="3"/>
          </p:nvPr>
        </p:nvSpPr>
        <p:spPr bwMode="auto">
          <a:xfrm>
            <a:off x="4024094" y="9113637"/>
            <a:ext cx="3078382" cy="274839"/>
          </a:xfrm>
          <a:prstGeom prst="rect">
            <a:avLst/>
          </a:prstGeom>
          <a:noFill/>
          <a:ln w="9525">
            <a:noFill/>
            <a:miter lim="800000"/>
            <a:headEnd/>
            <a:tailEnd/>
          </a:ln>
        </p:spPr>
        <p:txBody>
          <a:bodyPr vert="horz" wrap="square" lIns="95061" tIns="47527" rIns="95061" bIns="47527"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7BCAE3DC-170E-4613-A0CC-4BE6EC59C3DC}" type="slidenum">
              <a:rPr lang="en-US"/>
              <a:pPr>
                <a:defRPr/>
              </a:pPr>
              <a:t>‹#›</a:t>
            </a:fld>
            <a:endParaRPr lang="en-US" dirty="0"/>
          </a:p>
        </p:txBody>
      </p:sp>
    </p:spTree>
    <p:extLst>
      <p:ext uri="{BB962C8B-B14F-4D97-AF65-F5344CB8AC3E}">
        <p14:creationId xmlns:p14="http://schemas.microsoft.com/office/powerpoint/2010/main" val="240476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 y="0"/>
            <a:ext cx="3078382" cy="469745"/>
          </a:xfrm>
          <a:prstGeom prst="rect">
            <a:avLst/>
          </a:prstGeom>
          <a:noFill/>
          <a:ln w="9525">
            <a:noFill/>
            <a:miter lim="800000"/>
            <a:headEnd/>
            <a:tailEnd/>
          </a:ln>
        </p:spPr>
        <p:txBody>
          <a:bodyPr vert="horz" wrap="square" lIns="95061" tIns="47527" rIns="95061" bIns="47527"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5" name="Rectangle 3"/>
          <p:cNvSpPr>
            <a:spLocks noGrp="1" noChangeArrowheads="1"/>
          </p:cNvSpPr>
          <p:nvPr>
            <p:ph type="dt" idx="1"/>
          </p:nvPr>
        </p:nvSpPr>
        <p:spPr bwMode="auto">
          <a:xfrm>
            <a:off x="4024094" y="0"/>
            <a:ext cx="3078382" cy="469745"/>
          </a:xfrm>
          <a:prstGeom prst="rect">
            <a:avLst/>
          </a:prstGeom>
          <a:noFill/>
          <a:ln w="9525">
            <a:noFill/>
            <a:miter lim="800000"/>
            <a:headEnd/>
            <a:tailEnd/>
          </a:ln>
        </p:spPr>
        <p:txBody>
          <a:bodyPr vert="horz" wrap="square" lIns="95061" tIns="47527" rIns="95061" bIns="47527"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1204913" y="703263"/>
            <a:ext cx="4694237" cy="352107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47320" y="4460170"/>
            <a:ext cx="5207839" cy="4224494"/>
          </a:xfrm>
          <a:prstGeom prst="rect">
            <a:avLst/>
          </a:prstGeom>
          <a:noFill/>
          <a:ln w="9525">
            <a:noFill/>
            <a:miter lim="800000"/>
            <a:headEnd/>
            <a:tailEnd/>
          </a:ln>
        </p:spPr>
        <p:txBody>
          <a:bodyPr vert="horz" wrap="square" lIns="95061" tIns="47527" rIns="95061" bIns="47527"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078" name="Rectangle 6"/>
          <p:cNvSpPr>
            <a:spLocks noGrp="1" noChangeArrowheads="1"/>
          </p:cNvSpPr>
          <p:nvPr>
            <p:ph type="ftr" sz="quarter" idx="4"/>
          </p:nvPr>
        </p:nvSpPr>
        <p:spPr bwMode="auto">
          <a:xfrm>
            <a:off x="4" y="8918735"/>
            <a:ext cx="3078382" cy="469744"/>
          </a:xfrm>
          <a:prstGeom prst="rect">
            <a:avLst/>
          </a:prstGeom>
          <a:noFill/>
          <a:ln w="9525">
            <a:noFill/>
            <a:miter lim="800000"/>
            <a:headEnd/>
            <a:tailEnd/>
          </a:ln>
        </p:spPr>
        <p:txBody>
          <a:bodyPr vert="horz" wrap="square" lIns="95061" tIns="47527" rIns="95061" bIns="47527"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4024094" y="8918735"/>
            <a:ext cx="3078382" cy="469744"/>
          </a:xfrm>
          <a:prstGeom prst="rect">
            <a:avLst/>
          </a:prstGeom>
          <a:noFill/>
          <a:ln w="9525">
            <a:noFill/>
            <a:miter lim="800000"/>
            <a:headEnd/>
            <a:tailEnd/>
          </a:ln>
        </p:spPr>
        <p:txBody>
          <a:bodyPr vert="horz" wrap="square" lIns="95061" tIns="47527" rIns="95061" bIns="47527"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DBA2C2E2-0E08-480B-A22D-C2F2EBF6A27D}" type="slidenum">
              <a:rPr lang="en-US"/>
              <a:pPr>
                <a:defRPr/>
              </a:pPr>
              <a:t>‹#›</a:t>
            </a:fld>
            <a:endParaRPr lang="en-US" dirty="0"/>
          </a:p>
        </p:txBody>
      </p:sp>
    </p:spTree>
    <p:extLst>
      <p:ext uri="{BB962C8B-B14F-4D97-AF65-F5344CB8AC3E}">
        <p14:creationId xmlns:p14="http://schemas.microsoft.com/office/powerpoint/2010/main" val="1399549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washingtonpost.com/news/local/wp/2015/04/30/study-new-teacher-attrition-is-lower-than-previously-thought/?utm_term=.a06d439244a4"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learningpolicyinstitute.org/sites/default/files/product-files/A_Coming_Crisis_in_Teaching_REPORT.pdf"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info.newteachercenter.org/2018-program-standard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k12.wa.us/BEST/InductionStandards/?_sm_au_=iMVHg7wVR4rJ0P5M"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district.bluevalleyk12.org/employment/Pages/NewTeacherAcademy.aspx"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bvnta2017.sched.com/"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k12.wa.us/BEST/default.aspx?_sm_au_=iMVHg7wVR4rJ0P5M"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lesleyntc.blogspot.com/?_sm_au_=iMVt12qcq6tTv7Zr"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www.torsh.co/" TargetMode="External"/><Relationship Id="rId5" Type="http://schemas.openxmlformats.org/officeDocument/2006/relationships/hyperlink" Target="http://www.maine.gov/doe/cbp/" TargetMode="External"/><Relationship Id="rId4" Type="http://schemas.openxmlformats.org/officeDocument/2006/relationships/hyperlink" Target="http://www.nitc.ne.gov/education_council/meetings/documents/2013.02.20/BlendEdFlyer_DRAFT.pdf"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ies.ed.gov/ncee/edlabs/regions/southwest/pdf/REL_2007033.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learningpolicyinstitute.org/sites/default/files/product-files/Effective_Teacher_Professional_Development_REPORT.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frontlineeducation.com/uploads/2018/01/ESSA_Bridging_the_Gap.pdf" TargetMode="External"/><Relationship Id="rId2" Type="http://schemas.openxmlformats.org/officeDocument/2006/relationships/slide" Target="../slides/slide36.xml"/><Relationship Id="rId1" Type="http://schemas.openxmlformats.org/officeDocument/2006/relationships/notesMaster" Target="../notesMasters/notesMaster1.xml"/><Relationship Id="rId5" Type="http://schemas.openxmlformats.org/officeDocument/2006/relationships/hyperlink" Target="https://learningpolicyinstitute.org/event/webinar-leveraging-essas-title-ii-job-embedded-professional-development" TargetMode="External"/><Relationship Id="rId4" Type="http://schemas.openxmlformats.org/officeDocument/2006/relationships/hyperlink" Target="https://learningforward.org/docs/default-source/getinvolved/essa/essanewvisiontoolkit"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learningforward.org/docs/default-source/getinvolved/essa/essanewvisiontoolkit"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newteachercenter.org/wp-content/uploads/NewTeacherDevelopmentEveryInning.pdf"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nctq.org/dmsView/4-1"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newteachercenter.org/wp-content/uploads/2016CompleteReportStatePolicies.pdf"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420">
              <a:defRPr/>
            </a:pPr>
            <a:r>
              <a:rPr lang="en-US" sz="1200" kern="1200" dirty="0">
                <a:solidFill>
                  <a:schemeClr val="tx1"/>
                </a:solidFill>
                <a:effectLst/>
                <a:latin typeface="ITC Franklin Gothic Std Bk Cd"/>
                <a:ea typeface="ＭＳ Ｐゴシック" pitchFamily="-48" charset="-128"/>
                <a:cs typeface="ＭＳ Ｐゴシック"/>
              </a:rPr>
              <a:t>All materials within the Center on Great Teachers and Leaders (GTL Center) </a:t>
            </a:r>
            <a:r>
              <a:rPr lang="en-US" sz="1200" i="1" kern="1200" dirty="0">
                <a:solidFill>
                  <a:schemeClr val="tx1"/>
                </a:solidFill>
                <a:effectLst/>
                <a:latin typeface="ITC Franklin Gothic Std Bk Cd"/>
                <a:ea typeface="ＭＳ Ｐゴシック" pitchFamily="-48" charset="-128"/>
                <a:cs typeface="ＭＳ Ｐゴシック"/>
              </a:rPr>
              <a:t>Mentoring and Induction Toolkit </a:t>
            </a:r>
            <a:r>
              <a:rPr lang="en-US" sz="1200" kern="1200" dirty="0">
                <a:solidFill>
                  <a:schemeClr val="tx1"/>
                </a:solidFill>
                <a:effectLst/>
                <a:latin typeface="ITC Franklin Gothic Std Bk Cd"/>
                <a:ea typeface="ＭＳ Ｐゴシック" pitchFamily="-48" charset="-128"/>
                <a:cs typeface="ＭＳ Ｐゴシック"/>
              </a:rPr>
              <a:t>may be used and adapted to fit the needs of the state or local context. If modifications are made to content, please use the following statement: </a:t>
            </a:r>
            <a:r>
              <a:rPr lang="en-US" sz="1200" i="1" kern="1200" dirty="0">
                <a:solidFill>
                  <a:schemeClr val="tx1"/>
                </a:solidFill>
                <a:effectLst/>
                <a:latin typeface="ITC Franklin Gothic Std Bk Cd"/>
                <a:ea typeface="ＭＳ Ｐゴシック" pitchFamily="-48" charset="-128"/>
                <a:cs typeface="ＭＳ Ｐゴシック"/>
              </a:rPr>
              <a:t>These materials have been adapted in whole or in part with permission from the Center on Great Teachers and Leaders</a:t>
            </a:r>
            <a:r>
              <a:rPr lang="en-US" sz="1200" kern="1200" dirty="0">
                <a:solidFill>
                  <a:schemeClr val="tx1"/>
                </a:solidFill>
                <a:effectLst/>
                <a:latin typeface="ITC Franklin Gothic Std Bk Cd"/>
                <a:ea typeface="ＭＳ Ｐゴシック" pitchFamily="-48" charset="-128"/>
                <a:cs typeface="ＭＳ Ｐゴシック"/>
              </a:rPr>
              <a:t>.</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3862190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The next section of the module will review research related to the retention and development of beginning teachers.</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10</a:t>
            </a:fld>
            <a:endParaRPr lang="en-US" dirty="0"/>
          </a:p>
        </p:txBody>
      </p:sp>
    </p:spTree>
    <p:extLst>
      <p:ext uri="{BB962C8B-B14F-4D97-AF65-F5344CB8AC3E}">
        <p14:creationId xmlns:p14="http://schemas.microsoft.com/office/powerpoint/2010/main" val="2324041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A common perception of the teaching profession is that there is a revolving door of beginning teachers . How accurate is this statement?</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The most recent data on beginning teacher attrition and mobility during the first 5 years come from a 2015 study by the National Center for Education Statistics (NCES). This 5-year longitudinal study from NCES found that roughly 70% of first year public school teachers who had begun teaching in 2007–2008 remained in the same positions as when they started by the 2011–2012 school year. Approximately 10% of teachers in this cohort were teaching in different schools. Only 17% had completely left the profession.</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Please note that the small percentages of the total group not accounted for in the 2009–2010 school year and later may be because of teachers classified as returners (defined in the study as those teaching in the year of data collection but not teaching in the previous year) or instances in which the reporting standards were not met.</a:t>
            </a:r>
          </a:p>
          <a:p>
            <a:r>
              <a:rPr lang="en-US" sz="1200" kern="1200" dirty="0">
                <a:solidFill>
                  <a:schemeClr val="tx1"/>
                </a:solidFill>
                <a:effectLst/>
                <a:latin typeface="ITC Franklin Gothic Std Bk Cd"/>
                <a:ea typeface="ＭＳ Ｐゴシック" pitchFamily="-48" charset="-128"/>
                <a:cs typeface="ＭＳ Ｐゴシック"/>
              </a:rPr>
              <a:t> </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11</a:t>
            </a:fld>
            <a:endParaRPr lang="en-US" dirty="0"/>
          </a:p>
        </p:txBody>
      </p:sp>
    </p:spTree>
    <p:extLst>
      <p:ext uri="{BB962C8B-B14F-4D97-AF65-F5344CB8AC3E}">
        <p14:creationId xmlns:p14="http://schemas.microsoft.com/office/powerpoint/2010/main" val="15529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It is important to keep in mind that every study has limitations and that defining the scope of the beginning teacher attrition is an ongoing challenge.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Some specific limitations of longitudinal studies are that they are expensive and time-consuming. These studies also encounter challenges with response rates of participants over time.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FF0000"/>
                </a:solidFill>
                <a:effectLst/>
                <a:latin typeface="ITC Franklin Gothic Std Bk Cd"/>
                <a:ea typeface="MS PGothic" panose="020B0600070205080204" pitchFamily="34" charset="-128"/>
                <a:cs typeface="ITC Franklin Gothic Std Bk Cd"/>
              </a:rPr>
              <a:t>Another limitation with research on teacher attrition more broadly is that definitions and methods of calculating attrition vary. For example, studies generally use t</a:t>
            </a:r>
            <a:r>
              <a:rPr lang="en-US" sz="1200" kern="1200" dirty="0">
                <a:solidFill>
                  <a:srgbClr val="000000"/>
                </a:solidFill>
                <a:effectLst/>
                <a:latin typeface="ITC Franklin Gothic Std Bk Cd"/>
                <a:ea typeface="MS PGothic" panose="020B0600070205080204" pitchFamily="34" charset="-128"/>
                <a:cs typeface="ITC Franklin Gothic Std Bk Cd"/>
              </a:rPr>
              <a:t>he term </a:t>
            </a:r>
            <a:r>
              <a:rPr lang="en-US" sz="1200" i="1" kern="1200" dirty="0">
                <a:solidFill>
                  <a:srgbClr val="000000"/>
                </a:solidFill>
                <a:effectLst/>
                <a:latin typeface="ITC Franklin Gothic Std Bk Cd"/>
                <a:ea typeface="MS PGothic" panose="020B0600070205080204" pitchFamily="34" charset="-128"/>
                <a:cs typeface="ITC Franklin Gothic Std Bk Cd"/>
              </a:rPr>
              <a:t>turnover</a:t>
            </a:r>
            <a:r>
              <a:rPr lang="en-US" sz="1200" kern="1200" dirty="0">
                <a:solidFill>
                  <a:srgbClr val="000000"/>
                </a:solidFill>
                <a:effectLst/>
                <a:latin typeface="ITC Franklin Gothic Std Bk Cd"/>
                <a:ea typeface="MS PGothic" panose="020B0600070205080204" pitchFamily="34" charset="-128"/>
                <a:cs typeface="ITC Franklin Gothic Std Bk Cd"/>
              </a:rPr>
              <a:t> to denote the rate at which teachers leave a school, whether to teach elsewhere (movers) or to leave the profession entirely (leavers). Some studies differentiate between movers and leavers, but not all. Also, studies inconsistently factor in the role of returners to the profession and the way that influences attrition calculations.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FF0000"/>
                </a:solidFill>
                <a:effectLst/>
                <a:latin typeface="ITC Franklin Gothic Std Bk Cd"/>
                <a:ea typeface="MS PGothic" panose="020B0600070205080204" pitchFamily="34" charset="-128"/>
                <a:cs typeface="ITC Franklin Gothic Std Bk Cd"/>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FF0000"/>
                </a:solidFill>
                <a:effectLst/>
                <a:latin typeface="ITC Franklin Gothic Std Bk Cd"/>
                <a:ea typeface="MS PGothic" panose="020B0600070205080204" pitchFamily="34" charset="-128"/>
                <a:cs typeface="ITC Franklin Gothic Std Bk Cd"/>
              </a:rPr>
              <a:t>As a result of these research limitations, a number of studies have popularized the finding that nearly half of beginning teachers leave the teaching profession with the first 5 years. </a:t>
            </a:r>
            <a:r>
              <a:rPr lang="en-US" sz="1200" kern="1200" dirty="0">
                <a:solidFill>
                  <a:srgbClr val="000000"/>
                </a:solidFill>
                <a:effectLst/>
                <a:latin typeface="ITC Franklin Gothic Std Bk Cd"/>
                <a:ea typeface="MS PGothic" panose="020B0600070205080204" pitchFamily="34" charset="-128"/>
                <a:cs typeface="ITC Franklin Gothic Std Bk Cd"/>
              </a:rPr>
              <a:t>That </a:t>
            </a:r>
            <a:r>
              <a:rPr lang="en-US" sz="1200" u="none" kern="1200" dirty="0">
                <a:solidFill>
                  <a:srgbClr val="000000"/>
                </a:solidFill>
                <a:effectLst/>
                <a:latin typeface="ITC Franklin Gothic Std Bk Cd"/>
                <a:ea typeface="MS PGothic" panose="020B0600070205080204" pitchFamily="34" charset="-128"/>
                <a:cs typeface="ITC Franklin Gothic Std Bk Cd"/>
              </a:rPr>
              <a:t>statistic, which is attributed to researcher Richard Ingersoll, was in his words an </a:t>
            </a:r>
            <a:r>
              <a:rPr lang="en-US" sz="1200" u="none"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u="none" kern="1200" dirty="0">
                <a:solidFill>
                  <a:srgbClr val="000000"/>
                </a:solidFill>
                <a:effectLst/>
                <a:latin typeface="ITC Franklin Gothic Std Bk Cd"/>
                <a:ea typeface="MS PGothic" panose="020B0600070205080204" pitchFamily="34" charset="-128"/>
                <a:cs typeface="ITC Franklin Gothic Std Bk Cd"/>
              </a:rPr>
              <a:t>approximation</a:t>
            </a:r>
            <a:r>
              <a:rPr lang="en-US" sz="1200" u="none"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u="none" kern="1200" dirty="0">
                <a:solidFill>
                  <a:srgbClr val="000000"/>
                </a:solidFill>
                <a:effectLst/>
                <a:latin typeface="ITC Franklin Gothic Std Bk Cd"/>
                <a:ea typeface="MS PGothic" panose="020B0600070205080204" pitchFamily="34" charset="-128"/>
                <a:cs typeface="ITC Franklin Gothic Std Bk Cd"/>
              </a:rPr>
              <a:t> that he made because of limitations of the research. In a 2015 </a:t>
            </a:r>
            <a:r>
              <a:rPr lang="en-US" sz="1200" i="1" u="none" kern="1200" dirty="0">
                <a:solidFill>
                  <a:srgbClr val="000000"/>
                </a:solidFill>
                <a:effectLst/>
                <a:latin typeface="ITC Franklin Gothic Std Bk Cd"/>
                <a:ea typeface="MS PGothic" panose="020B0600070205080204" pitchFamily="34" charset="-128"/>
                <a:cs typeface="ITC Franklin Gothic Std Bk Cd"/>
              </a:rPr>
              <a:t>Washington Post</a:t>
            </a:r>
            <a:r>
              <a:rPr lang="en-US" sz="1200" u="none" kern="1200" dirty="0">
                <a:solidFill>
                  <a:srgbClr val="000000"/>
                </a:solidFill>
                <a:effectLst/>
                <a:latin typeface="ITC Franklin Gothic Std Bk Cd"/>
                <a:ea typeface="MS PGothic" panose="020B0600070205080204" pitchFamily="34" charset="-128"/>
                <a:cs typeface="ITC Franklin Gothic Std Bk Cd"/>
              </a:rPr>
              <a:t> article, Ingersoll </a:t>
            </a:r>
            <a:r>
              <a:rPr lang="en-US" sz="1200" kern="1200" dirty="0">
                <a:solidFill>
                  <a:srgbClr val="000000"/>
                </a:solidFill>
                <a:effectLst/>
                <a:latin typeface="ITC Franklin Gothic Std Bk Cd"/>
                <a:ea typeface="MS PGothic" panose="020B0600070205080204" pitchFamily="34" charset="-128"/>
                <a:cs typeface="ITC Franklin Gothic Std Bk Cd"/>
              </a:rPr>
              <a:t>stated that this observation was not necessarily wrong when it was first calculated; rather, there continue to be variations in the way attrition is calculated and, thus, discrepancies in attrition estimates (Brown, 2015). Please refer to the following article for more information on why attrition estimates may vary: </a:t>
            </a:r>
            <a:r>
              <a:rPr lang="en-US" sz="1200" u="sng" kern="1200" dirty="0">
                <a:solidFill>
                  <a:srgbClr val="FF0000"/>
                </a:solidFill>
                <a:effectLst/>
                <a:latin typeface="ITC Franklin Gothic Std Bk Cd"/>
                <a:ea typeface="MS PGothic" panose="020B0600070205080204" pitchFamily="34" charset="-128"/>
                <a:cs typeface="ITC Franklin Gothic Std Bk Cd"/>
                <a:hlinkClick r:id="rId3"/>
              </a:rPr>
              <a:t>https://www.washingtonpost.com/news/local/wp/2015/04/30/study-new-teacher-attrition-is-lower-than-previously-thought/?utm_term=.a06d439244a4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FF0000"/>
                </a:solidFill>
                <a:effectLst/>
                <a:latin typeface="ITC Franklin Gothic Std Bk Cd"/>
                <a:ea typeface="MS PGothic" panose="020B0600070205080204" pitchFamily="34" charset="-128"/>
                <a:cs typeface="ITC Franklin Gothic Std Bk Cd"/>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200" kern="1200" dirty="0">
                <a:solidFill>
                  <a:srgbClr val="FF0000"/>
                </a:solidFill>
                <a:effectLst/>
                <a:latin typeface="ITC Franklin Gothic Std Bk Cd"/>
                <a:ea typeface="MS PGothic" panose="020B0600070205080204" pitchFamily="34" charset="-128"/>
                <a:cs typeface="ITC Franklin Gothic Std Bk Cd"/>
              </a:rPr>
              <a:t>In addition, state and local data may paint a picture of teacher attrition outside the average, especially in high-needs, difficult-to-staff schools that rely on beginning teachers to meet their staffing needs. As noted in a recent report from the Learning Policy Institute on </a:t>
            </a:r>
            <a:r>
              <a:rPr lang="en-US" sz="1200" kern="1200" dirty="0">
                <a:solidFill>
                  <a:srgbClr val="000000"/>
                </a:solidFill>
                <a:effectLst/>
                <a:latin typeface="ITC Franklin Gothic Std Bk Cd"/>
                <a:ea typeface="MS PGothic" panose="020B0600070205080204" pitchFamily="34" charset="-128"/>
                <a:cs typeface="ITC Franklin Gothic Std Bk Cd"/>
              </a:rPr>
              <a:t>teacher supply, demand, and shortages, </a:t>
            </a:r>
            <a:r>
              <a:rPr lang="en-US" sz="1200" kern="1200" dirty="0">
                <a:solidFill>
                  <a:srgbClr val="FF0000"/>
                </a:solidFill>
                <a:effectLst/>
                <a:latin typeface="Times New Roman" panose="02020603050405020304" pitchFamily="18" charset="0"/>
                <a:ea typeface="MS PGothic" panose="020B0600070205080204" pitchFamily="34" charset="-128"/>
                <a:cs typeface="ITC Franklin Gothic Std Bk Cd"/>
              </a:rPr>
              <a:t>“</a:t>
            </a:r>
            <a:r>
              <a:rPr lang="en-US" sz="1200" kern="1200" dirty="0">
                <a:solidFill>
                  <a:srgbClr val="000000"/>
                </a:solidFill>
                <a:effectLst/>
                <a:latin typeface="ITC Franklin Gothic Std Bk Cd"/>
                <a:ea typeface="MS PGothic" panose="020B0600070205080204" pitchFamily="34" charset="-128"/>
                <a:cs typeface="ITC Franklin Gothic Std Bk Cd"/>
              </a:rPr>
              <a:t>Teachers with little preparation tend to leave at rates two to three times as high as of those of teachers who have had a comprehensive preparation before they enter. Teachers in high-poverty, high-minority schools tend to have higher rates of attrition, as do teachers of color, who are disproportionately represented in these schools</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kern="1200" dirty="0">
                <a:solidFill>
                  <a:srgbClr val="000000"/>
                </a:solidFill>
                <a:effectLst/>
                <a:latin typeface="ITC Franklin Gothic Std Bk Cd"/>
                <a:ea typeface="MS PGothic" panose="020B0600070205080204" pitchFamily="34" charset="-128"/>
                <a:cs typeface="ITC Franklin Gothic Std Bk Cd"/>
              </a:rPr>
              <a:t> (Sutcher, Darling-Hammond, and Carver-Thomas, 2016). Please refer to the following link for more information: </a:t>
            </a:r>
            <a:r>
              <a:rPr lang="en-US" sz="1200" u="sng" kern="1200" dirty="0">
                <a:solidFill>
                  <a:srgbClr val="000000"/>
                </a:solidFill>
                <a:effectLst/>
                <a:latin typeface="ITC Franklin Gothic Std Bk Cd"/>
                <a:ea typeface="MS PGothic" panose="020B0600070205080204" pitchFamily="34" charset="-128"/>
                <a:cs typeface="ITC Franklin Gothic Std Bk Cd"/>
                <a:hlinkClick r:id="rId4"/>
              </a:rPr>
              <a:t>https://learningpolicyinstitute.org/sites/default/files/product-files/A_Coming_Crisis_in_Teaching_REPORT.pdf</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12</a:t>
            </a:fld>
            <a:endParaRPr lang="en-US" dirty="0"/>
          </a:p>
        </p:txBody>
      </p:sp>
    </p:spTree>
    <p:extLst>
      <p:ext uri="{BB962C8B-B14F-4D97-AF65-F5344CB8AC3E}">
        <p14:creationId xmlns:p14="http://schemas.microsoft.com/office/powerpoint/2010/main" val="508508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Beginning teachers leave the teaching profession for a number of reasons. Research suggests that the following are some of the most prevalent reasons: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kern="1200" dirty="0">
                <a:solidFill>
                  <a:srgbClr val="000000"/>
                </a:solidFill>
                <a:effectLst/>
                <a:latin typeface="ITC Franklin Gothic Std Bk Cd"/>
                <a:ea typeface="MS PGothic" panose="020B0600070205080204" pitchFamily="34" charset="-128"/>
                <a:cs typeface="ITC Franklin Gothic Std Bk Cd"/>
              </a:rPr>
              <a:t>Teacher preparation programs do not cover everything that beginning teachers need to know and be able to do when they enter the classroom for the first time (Wong &amp; Wong, 2009). Some beginning teachers found that their teacher preparation programs did not cover certain content and skills (for example, curriculum planning or classroom management) with the depth necessary for successful teaching.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kern="1200" dirty="0">
                <a:solidFill>
                  <a:srgbClr val="000000"/>
                </a:solidFill>
                <a:effectLst/>
                <a:latin typeface="ITC Franklin Gothic Std Bk Cd"/>
                <a:ea typeface="MS PGothic" panose="020B0600070205080204" pitchFamily="34" charset="-128"/>
                <a:cs typeface="ITC Franklin Gothic Std Bk Cd"/>
              </a:rPr>
              <a:t>Beginning teachers engage in few to no field-based teaching experiences prior to running their own classrooms (Ingersoll, Merrill, &amp; May, 2014). Beginning teachers may not have sufficient opportunities to engage in field-based teaching experiences in which they can get a feel for day-to-day teaching and develop their own teaching style and strategies for running their own classrooms. Field experiences for preservice teacher candidates are often insufficient in duration and lack coherence with the rest of the preservice preparation experience.</a:t>
            </a:r>
          </a:p>
          <a:p>
            <a:pPr marL="342900" marR="0" lvl="0" indent="-342900">
              <a:lnSpc>
                <a:spcPct val="107000"/>
              </a:lnSpc>
              <a:spcBef>
                <a:spcPts val="0"/>
              </a:spcBef>
              <a:spcAft>
                <a:spcPts val="0"/>
              </a:spcAft>
              <a:buFont typeface="Symbol" panose="05050102010706020507" pitchFamily="18" charset="2"/>
              <a:buChar char=""/>
            </a:pPr>
            <a:r>
              <a:rPr lang="en-US" sz="1200" kern="1200" dirty="0">
                <a:solidFill>
                  <a:srgbClr val="000000"/>
                </a:solidFill>
                <a:effectLst/>
                <a:latin typeface="ITC Franklin Gothic Std Bk Cd"/>
                <a:ea typeface="MS PGothic" panose="020B0600070205080204" pitchFamily="34" charset="-128"/>
                <a:cs typeface="ITC Franklin Gothic Std Bk Cd"/>
              </a:rPr>
              <a:t>Beginning teachers receive inadequate support from school administrators</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 </a:t>
            </a:r>
            <a:r>
              <a:rPr lang="en-US" sz="1200" kern="1200" dirty="0">
                <a:solidFill>
                  <a:srgbClr val="000000"/>
                </a:solidFill>
                <a:effectLst/>
                <a:latin typeface="ITC Franklin Gothic Std Bk Cd"/>
                <a:ea typeface="MS PGothic" panose="020B0600070205080204" pitchFamily="34" charset="-128"/>
                <a:cs typeface="ITC Franklin Gothic Std Bk Cd"/>
              </a:rPr>
              <a:t>(Ingersoll, 2003). Lack of support from administrators is one of the most frequent reasons why teachers transfer to different schools or leave the profession altogether.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13</a:t>
            </a:fld>
            <a:endParaRPr lang="en-US" dirty="0"/>
          </a:p>
        </p:txBody>
      </p:sp>
    </p:spTree>
    <p:extLst>
      <p:ext uri="{BB962C8B-B14F-4D97-AF65-F5344CB8AC3E}">
        <p14:creationId xmlns:p14="http://schemas.microsoft.com/office/powerpoint/2010/main" val="3100972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Beginning teachers tend to remain in the classroom when they receive key supports. Research suggests that the following supports help to retain beginning teachers: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1. Comprehensive, coherent, and sustained induction programs as a part of onboarding to new schools and/or districts (Wong, 2004).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2. Ongoing access throughout the school year to interactions with peer teachers (both novice and veteran) in order to troubleshoot common obstacles and receive guidance for overcoming those challenges (Garet, Porter, Desimone, Birman, &amp; Yoon, 2001; Johnson &amp; Birkeland, 2003).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3. </a:t>
            </a:r>
            <a:r>
              <a:rPr lang="en-US" sz="1200" kern="1200" dirty="0">
                <a:solidFill>
                  <a:srgbClr val="FF0000"/>
                </a:solidFill>
                <a:effectLst/>
                <a:latin typeface="ITC Franklin Gothic Std Bk Cd"/>
                <a:ea typeface="MS PGothic" panose="020B0600070205080204" pitchFamily="34" charset="-128"/>
                <a:cs typeface="ITC Franklin Gothic Std Bk Cd"/>
              </a:rPr>
              <a:t>Support from administrators and veteran teachers (Fry, 2007).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4. Research suggests that one of the most influential supports on beginning teacher retention is mentoring. Beginning teachers benefit greatly from working closely with a mentor throughout the school year. </a:t>
            </a:r>
          </a:p>
          <a:p>
            <a:pPr marL="0" marR="0">
              <a:lnSpc>
                <a:spcPct val="107000"/>
              </a:lnSpc>
              <a:spcBef>
                <a:spcPts val="0"/>
              </a:spcBef>
              <a:spcAft>
                <a:spcPts val="0"/>
              </a:spcAft>
            </a:pPr>
            <a:endParaRPr lang="en-US" sz="1200" kern="1200" dirty="0">
              <a:solidFill>
                <a:srgbClr val="000000"/>
              </a:solidFill>
              <a:effectLst/>
              <a:latin typeface="ITC Franklin Gothic Std Bk Cd"/>
              <a:ea typeface="MS PGothic" panose="020B0600070205080204" pitchFamily="34" charset="-128"/>
              <a:cs typeface="ITC Franklin Gothic Std Bk Cd"/>
            </a:endParaRPr>
          </a:p>
          <a:p>
            <a:pPr marL="171450" marR="0" indent="-171450">
              <a:lnSpc>
                <a:spcPct val="107000"/>
              </a:lnSpc>
              <a:spcBef>
                <a:spcPts val="0"/>
              </a:spcBef>
              <a:spcAft>
                <a:spcPts val="0"/>
              </a:spcAft>
              <a:buFont typeface="Arial" panose="020B0604020202020204" pitchFamily="34" charset="0"/>
              <a:buChar char="•"/>
            </a:pPr>
            <a:r>
              <a:rPr lang="en-US" sz="1200" kern="1200" dirty="0">
                <a:solidFill>
                  <a:srgbClr val="000000"/>
                </a:solidFill>
                <a:effectLst/>
                <a:latin typeface="ITC Franklin Gothic Std Bk Cd"/>
                <a:ea typeface="MS PGothic" panose="020B0600070205080204" pitchFamily="34" charset="-128"/>
                <a:cs typeface="ITC Franklin Gothic Std Bk Cd"/>
              </a:rPr>
              <a:t>The 2015 National Center for Education Statistics study referred to earlier in this presentation (Gray &amp; Taie, 2015) found that</a:t>
            </a:r>
            <a:br>
              <a:rPr lang="en-US" sz="1200" kern="1200" dirty="0">
                <a:solidFill>
                  <a:srgbClr val="000000"/>
                </a:solidFill>
                <a:effectLst/>
                <a:latin typeface="ITC Franklin Gothic Std Bk Cd"/>
                <a:ea typeface="MS PGothic" panose="020B0600070205080204" pitchFamily="34" charset="-128"/>
                <a:cs typeface="ITC Franklin Gothic Std Bk Cd"/>
              </a:rPr>
            </a:br>
            <a:r>
              <a:rPr lang="en-US" sz="1200" kern="1200" dirty="0">
                <a:solidFill>
                  <a:srgbClr val="000000"/>
                </a:solidFill>
                <a:effectLst/>
                <a:latin typeface="ITC Franklin Gothic Std Bk Cd"/>
                <a:ea typeface="MS PGothic" panose="020B0600070205080204" pitchFamily="34" charset="-128"/>
                <a:cs typeface="ITC Franklin Gothic Std Bk Cd"/>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2865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 	“In each follow-up year, the percentage of beginning teachers who were currently </a:t>
            </a:r>
            <a:br>
              <a:rPr lang="en-US" sz="1200" kern="1200" dirty="0">
                <a:solidFill>
                  <a:srgbClr val="000000"/>
                </a:solidFill>
                <a:effectLst/>
                <a:latin typeface="ITC Franklin Gothic Std Bk Cd"/>
                <a:ea typeface="MS PGothic" panose="020B0600070205080204" pitchFamily="34" charset="-128"/>
                <a:cs typeface="ITC Franklin Gothic Std Bk Cd"/>
              </a:rPr>
            </a:br>
            <a:r>
              <a:rPr lang="en-US" sz="1200" kern="1200" dirty="0">
                <a:solidFill>
                  <a:srgbClr val="000000"/>
                </a:solidFill>
                <a:effectLst/>
                <a:latin typeface="ITC Franklin Gothic Std Bk Cd"/>
                <a:ea typeface="MS PGothic" panose="020B0600070205080204" pitchFamily="34" charset="-128"/>
                <a:cs typeface="ITC Franklin Gothic Std Bk Cd"/>
              </a:rPr>
              <a:t> 	teaching was larger among those who were assigned a first-year mentor than </a:t>
            </a:r>
            <a:br>
              <a:rPr lang="en-US" sz="1200" kern="1200" dirty="0">
                <a:solidFill>
                  <a:srgbClr val="000000"/>
                </a:solidFill>
                <a:effectLst/>
                <a:latin typeface="ITC Franklin Gothic Std Bk Cd"/>
                <a:ea typeface="MS PGothic" panose="020B0600070205080204" pitchFamily="34" charset="-128"/>
                <a:cs typeface="ITC Franklin Gothic Std Bk Cd"/>
              </a:rPr>
            </a:br>
            <a:r>
              <a:rPr lang="en-US" sz="1200" kern="1200" dirty="0">
                <a:solidFill>
                  <a:srgbClr val="000000"/>
                </a:solidFill>
                <a:effectLst/>
                <a:latin typeface="ITC Franklin Gothic Std Bk Cd"/>
                <a:ea typeface="MS PGothic" panose="020B0600070205080204" pitchFamily="34" charset="-128"/>
                <a:cs typeface="ITC Franklin Gothic Std Bk Cd"/>
              </a:rPr>
              <a:t> 	among those not assigned a first-year mentor (92 percent and 84 percent, </a:t>
            </a:r>
            <a:br>
              <a:rPr lang="en-US" sz="1200" kern="1200" dirty="0">
                <a:solidFill>
                  <a:srgbClr val="000000"/>
                </a:solidFill>
                <a:effectLst/>
                <a:latin typeface="ITC Franklin Gothic Std Bk Cd"/>
                <a:ea typeface="MS PGothic" panose="020B0600070205080204" pitchFamily="34" charset="-128"/>
                <a:cs typeface="ITC Franklin Gothic Std Bk Cd"/>
              </a:rPr>
            </a:br>
            <a:r>
              <a:rPr lang="en-US" sz="1200" kern="1200" dirty="0">
                <a:solidFill>
                  <a:srgbClr val="000000"/>
                </a:solidFill>
                <a:effectLst/>
                <a:latin typeface="ITC Franklin Gothic Std Bk Cd"/>
                <a:ea typeface="MS PGothic" panose="020B0600070205080204" pitchFamily="34" charset="-128"/>
                <a:cs typeface="ITC Franklin Gothic Std Bk Cd"/>
              </a:rPr>
              <a:t> 	respectively in 2008</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kern="1200" dirty="0">
                <a:solidFill>
                  <a:srgbClr val="000000"/>
                </a:solidFill>
                <a:effectLst/>
                <a:latin typeface="ITC Franklin Gothic Std Bk Cd"/>
                <a:ea typeface="MS PGothic" panose="020B0600070205080204" pitchFamily="34" charset="-128"/>
                <a:cs typeface="ITC Franklin Gothic Std Bk Cd"/>
              </a:rPr>
              <a:t>09; 91 percent and 77 percent, respectively in 2009</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kern="1200" dirty="0">
                <a:solidFill>
                  <a:srgbClr val="000000"/>
                </a:solidFill>
                <a:effectLst/>
                <a:latin typeface="ITC Franklin Gothic Std Bk Cd"/>
                <a:ea typeface="MS PGothic" panose="020B0600070205080204" pitchFamily="34" charset="-128"/>
                <a:cs typeface="ITC Franklin Gothic Std Bk Cd"/>
              </a:rPr>
              <a:t>10; 88 </a:t>
            </a:r>
            <a:br>
              <a:rPr lang="en-US" sz="1200" kern="1200" dirty="0">
                <a:solidFill>
                  <a:srgbClr val="000000"/>
                </a:solidFill>
                <a:effectLst/>
                <a:latin typeface="ITC Franklin Gothic Std Bk Cd"/>
                <a:ea typeface="MS PGothic" panose="020B0600070205080204" pitchFamily="34" charset="-128"/>
                <a:cs typeface="ITC Franklin Gothic Std Bk Cd"/>
              </a:rPr>
            </a:br>
            <a:r>
              <a:rPr lang="en-US" sz="1200" kern="1200" dirty="0">
                <a:solidFill>
                  <a:srgbClr val="000000"/>
                </a:solidFill>
                <a:effectLst/>
                <a:latin typeface="ITC Franklin Gothic Std Bk Cd"/>
                <a:ea typeface="MS PGothic" panose="020B0600070205080204" pitchFamily="34" charset="-128"/>
                <a:cs typeface="ITC Franklin Gothic Std Bk Cd"/>
              </a:rPr>
              <a:t> 	percent and 73 percent, respectively in 2010</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kern="1200" dirty="0">
                <a:solidFill>
                  <a:srgbClr val="000000"/>
                </a:solidFill>
                <a:effectLst/>
                <a:latin typeface="ITC Franklin Gothic Std Bk Cd"/>
                <a:ea typeface="MS PGothic" panose="020B0600070205080204" pitchFamily="34" charset="-128"/>
                <a:cs typeface="ITC Franklin Gothic Std Bk Cd"/>
              </a:rPr>
              <a:t>11; and 86 percent and 71 percent, </a:t>
            </a:r>
            <a:br>
              <a:rPr lang="en-US" sz="1200" kern="1200" dirty="0">
                <a:solidFill>
                  <a:srgbClr val="000000"/>
                </a:solidFill>
                <a:effectLst/>
                <a:latin typeface="ITC Franklin Gothic Std Bk Cd"/>
                <a:ea typeface="MS PGothic" panose="020B0600070205080204" pitchFamily="34" charset="-128"/>
                <a:cs typeface="ITC Franklin Gothic Std Bk Cd"/>
              </a:rPr>
            </a:br>
            <a:r>
              <a:rPr lang="en-US" sz="1200" kern="1200" dirty="0">
                <a:solidFill>
                  <a:srgbClr val="000000"/>
                </a:solidFill>
                <a:effectLst/>
                <a:latin typeface="ITC Franklin Gothic Std Bk Cd"/>
                <a:ea typeface="MS PGothic" panose="020B0600070205080204" pitchFamily="34" charset="-128"/>
                <a:cs typeface="ITC Franklin Gothic Std Bk Cd"/>
              </a:rPr>
              <a:t> 	respectively in 2011</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kern="1200" dirty="0">
                <a:solidFill>
                  <a:srgbClr val="000000"/>
                </a:solidFill>
                <a:effectLst/>
                <a:latin typeface="ITC Franklin Gothic Std Bk Cd"/>
                <a:ea typeface="MS PGothic" panose="020B0600070205080204" pitchFamily="34" charset="-128"/>
                <a:cs typeface="ITC Franklin Gothic Std Bk Cd"/>
              </a:rPr>
              <a:t>12)</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kern="1200" dirty="0">
                <a:solidFill>
                  <a:srgbClr val="000000"/>
                </a:solidFill>
                <a:effectLst/>
                <a:latin typeface="ITC Franklin Gothic Std Bk Cd"/>
                <a:ea typeface="MS PGothic" panose="020B0600070205080204" pitchFamily="34" charset="-128"/>
                <a:cs typeface="ITC Franklin Gothic Std Bk Cd"/>
              </a:rPr>
              <a:t> (p. 7).</a:t>
            </a:r>
            <a:br>
              <a:rPr lang="en-US" sz="1200" kern="1200" dirty="0">
                <a:solidFill>
                  <a:srgbClr val="000000"/>
                </a:solidFill>
                <a:effectLst/>
                <a:latin typeface="ITC Franklin Gothic Std Bk Cd"/>
                <a:ea typeface="MS PGothic" panose="020B0600070205080204" pitchFamily="34" charset="-128"/>
                <a:cs typeface="ITC Franklin Gothic Std Bk Cd"/>
              </a:rPr>
            </a:b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200" kern="1200" dirty="0">
                <a:solidFill>
                  <a:srgbClr val="FF0000"/>
                </a:solidFill>
                <a:effectLst/>
                <a:latin typeface="ITC Franklin Gothic Std Bk Cd"/>
                <a:ea typeface="MS PGothic" panose="020B0600070205080204" pitchFamily="34" charset="-128"/>
                <a:cs typeface="ITC Franklin Gothic Std Bk Cd"/>
              </a:rPr>
              <a:t>Mentoring alone only reduces 5-year attrition rates by one percentage point. Mentoring and guidance, along with scheduling common planning periods to plan lessons with colleagues</a:t>
            </a:r>
            <a:r>
              <a:rPr lang="en-US" sz="1200" kern="1200" dirty="0">
                <a:solidFill>
                  <a:srgbClr val="FF0000"/>
                </a:solidFill>
                <a:effectLst/>
                <a:latin typeface="Times New Roman" panose="02020603050405020304" pitchFamily="18" charset="0"/>
                <a:ea typeface="MS PGothic" panose="020B0600070205080204" pitchFamily="34" charset="-128"/>
                <a:cs typeface="ITC Franklin Gothic Std Bk Cd"/>
              </a:rPr>
              <a:t> </a:t>
            </a:r>
            <a:r>
              <a:rPr lang="en-US" sz="1200" i="1" kern="1200" dirty="0">
                <a:solidFill>
                  <a:srgbClr val="FF0000"/>
                </a:solidFill>
                <a:effectLst/>
                <a:latin typeface="ITC Franklin Gothic Std Bk Cd"/>
                <a:ea typeface="MS PGothic" panose="020B0600070205080204" pitchFamily="34" charset="-128"/>
                <a:cs typeface="ITC Franklin Gothic Std Bk Cd"/>
              </a:rPr>
              <a:t>and</a:t>
            </a:r>
            <a:r>
              <a:rPr lang="en-US" sz="1200" kern="1200" dirty="0">
                <a:solidFill>
                  <a:srgbClr val="FF0000"/>
                </a:solidFill>
                <a:effectLst/>
                <a:latin typeface="Times New Roman" panose="02020603050405020304" pitchFamily="18" charset="0"/>
                <a:ea typeface="MS PGothic" panose="020B0600070205080204" pitchFamily="34" charset="-128"/>
                <a:cs typeface="ITC Franklin Gothic Std Bk Cd"/>
              </a:rPr>
              <a:t> </a:t>
            </a:r>
            <a:r>
              <a:rPr lang="en-US" sz="1200" kern="1200" dirty="0">
                <a:solidFill>
                  <a:srgbClr val="FF0000"/>
                </a:solidFill>
                <a:effectLst/>
                <a:latin typeface="ITC Franklin Gothic Std Bk Cd"/>
                <a:ea typeface="MS PGothic" panose="020B0600070205080204" pitchFamily="34" charset="-128"/>
                <a:cs typeface="ITC Franklin Gothic Std Bk Cd"/>
              </a:rPr>
              <a:t>reducing new teachers' workloads by providing an aide in the classroom or having fewer preparations, can cut the attrition rate of beginning teachers by more than half</a:t>
            </a:r>
            <a:r>
              <a:rPr lang="en-US" sz="1200" kern="1200" dirty="0">
                <a:solidFill>
                  <a:srgbClr val="FF0000"/>
                </a:solidFill>
                <a:effectLst/>
                <a:latin typeface="Times New Roman" panose="02020603050405020304" pitchFamily="18" charset="0"/>
                <a:ea typeface="MS PGothic" panose="020B0600070205080204" pitchFamily="34" charset="-128"/>
                <a:cs typeface="ITC Franklin Gothic Std Bk Cd"/>
              </a:rPr>
              <a:t>—</a:t>
            </a:r>
            <a:r>
              <a:rPr lang="en-US" sz="1200" kern="1200" dirty="0">
                <a:solidFill>
                  <a:srgbClr val="FF0000"/>
                </a:solidFill>
                <a:effectLst/>
                <a:latin typeface="ITC Franklin Gothic Std Bk Cd"/>
                <a:ea typeface="MS PGothic" panose="020B0600070205080204" pitchFamily="34" charset="-128"/>
                <a:cs typeface="ITC Franklin Gothic Std Bk Cd"/>
              </a:rPr>
              <a:t>down to 18 percent (Smith &amp; Ingersoll, 2004).</a:t>
            </a:r>
          </a:p>
          <a:p>
            <a:pPr marL="342900" marR="0" lvl="0" indent="-342900">
              <a:lnSpc>
                <a:spcPct val="107000"/>
              </a:lnSpc>
              <a:spcBef>
                <a:spcPts val="0"/>
              </a:spcBef>
              <a:spcAft>
                <a:spcPts val="0"/>
              </a:spcAft>
              <a:buFont typeface="Arial" panose="020B0604020202020204" pitchFamily="34" charset="0"/>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200" kern="1200" dirty="0">
                <a:solidFill>
                  <a:srgbClr val="FF0000"/>
                </a:solidFill>
                <a:effectLst/>
                <a:latin typeface="ITC Franklin Gothic Std Bk Cd"/>
                <a:ea typeface="MS PGothic" panose="020B0600070205080204" pitchFamily="34" charset="-128"/>
                <a:cs typeface="ITC Franklin Gothic Std Bk Cd"/>
              </a:rPr>
              <a:t>A report from the GTL Center and the National Network of State Teachers of the Year found that </a:t>
            </a:r>
            <a:r>
              <a:rPr lang="en-US" sz="1200" kern="1200" dirty="0">
                <a:solidFill>
                  <a:srgbClr val="000000"/>
                </a:solidFill>
                <a:effectLst/>
                <a:latin typeface="ITC Franklin Gothic Std Bk Cd"/>
                <a:ea typeface="MS PGothic" panose="020B0600070205080204" pitchFamily="34" charset="-128"/>
                <a:cs typeface="ITC Franklin Gothic Std Bk Cd"/>
              </a:rPr>
              <a:t>68% of National and State Teachers of the Year who had an assigned or informal mentors ranked mentoring among their top three most important supports for developing teaching effectiveness. Respondents who had mentors ranked </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kern="1200" dirty="0">
                <a:solidFill>
                  <a:srgbClr val="000000"/>
                </a:solidFill>
                <a:effectLst/>
                <a:latin typeface="ITC Franklin Gothic Std Bk Cd"/>
                <a:ea typeface="MS PGothic" panose="020B0600070205080204" pitchFamily="34" charset="-128"/>
                <a:cs typeface="ITC Franklin Gothic Std Bk Cd"/>
              </a:rPr>
              <a:t>modeled effective teaching practices</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kern="1200" dirty="0">
                <a:solidFill>
                  <a:srgbClr val="000000"/>
                </a:solidFill>
                <a:effectLst/>
                <a:latin typeface="ITC Franklin Gothic Std Bk Cd"/>
                <a:ea typeface="MS PGothic" panose="020B0600070205080204" pitchFamily="34" charset="-128"/>
                <a:cs typeface="ITC Franklin Gothic Std Bk Cd"/>
              </a:rPr>
              <a:t> as the most important characteristic of mentors for helping beginning teachers develop effective teaching (Behrstock-Sherratt, Bassett, Olson, &amp; Jacques, 2014).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14</a:t>
            </a:fld>
            <a:endParaRPr lang="en-US" dirty="0"/>
          </a:p>
        </p:txBody>
      </p:sp>
    </p:spTree>
    <p:extLst>
      <p:ext uri="{BB962C8B-B14F-4D97-AF65-F5344CB8AC3E}">
        <p14:creationId xmlns:p14="http://schemas.microsoft.com/office/powerpoint/2010/main" val="2468895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The next section of the module will describe a theory of action for developing comprehensive systems of support for beginning teachers.</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15</a:t>
            </a:fld>
            <a:endParaRPr lang="en-US" dirty="0"/>
          </a:p>
        </p:txBody>
      </p:sp>
    </p:spTree>
    <p:extLst>
      <p:ext uri="{BB962C8B-B14F-4D97-AF65-F5344CB8AC3E}">
        <p14:creationId xmlns:p14="http://schemas.microsoft.com/office/powerpoint/2010/main" val="2407261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Teachers are expected to be learner-ready when they enter the teaching profession. The Council of Chief State School Officers (CCSSO) (2012) defines a learner-ready teacher as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“One who is ready on day one of his or her career to model and develop in students the knowledge and skills they need to succeed today, including the ability to think critically and creatively, to apply content to solving real-world problems, to be literate across the curriculum, to collaborate and work in teams, and to take ownership of their own continuous learning. More specifically, learner-ready teachers have deep knowledge of their content and how to teach it; they understand the differing needs of their students, hold them to high expectations, and personalize learning to ensure each learner is challenged; they care about, motivate, and actively engage students in learning; they collect, interpret, and use student assessment data to monitor progress and adjust instruction; they systematically reflect, continuously improve, and collaboratively problem solve; and they demonstrate leadership and shared responsibility for the learning of all students” (pp. iii-iv).</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Although first-year teachers are expected to be learner-ready, they are not expected to be experts in every aspect of their jobs. A coordinated and aligned system of professional learning supports for beginning teachers (including those mentioned on the previous slide) is an essential part of their growth and development from novices to experts. This system of professional learning supports should be at its most intensive during the first 3 years of teaching, although teachers need continued professional learning supports at all stages of their development. Coordinated and aligned systems of professional learning can help to develop expert teachers who have mastered the skills to serve all learners according to their needs and can serve as teacher-leaders who guide or mentor beginning teachers to improve their practice.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defTabSz="933420">
              <a:defRPr/>
            </a:pP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16</a:t>
            </a:fld>
            <a:endParaRPr lang="en-US" dirty="0"/>
          </a:p>
        </p:txBody>
      </p:sp>
    </p:spTree>
    <p:extLst>
      <p:ext uri="{BB962C8B-B14F-4D97-AF65-F5344CB8AC3E}">
        <p14:creationId xmlns:p14="http://schemas.microsoft.com/office/powerpoint/2010/main" val="4112690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420">
              <a:defRPr/>
            </a:pPr>
            <a:r>
              <a:rPr lang="en-US" sz="1200" i="1" kern="1200" dirty="0">
                <a:solidFill>
                  <a:srgbClr val="000000"/>
                </a:solidFill>
                <a:effectLst/>
                <a:latin typeface="ITC Franklin Gothic Std Bk Cd"/>
                <a:ea typeface="MS PGothic" panose="020B0600070205080204" pitchFamily="34" charset="-128"/>
                <a:cs typeface="ITC Franklin Gothic Std Bk Cd"/>
              </a:rPr>
              <a:t>Download the 2018 Teacher Induction Program Standards from the New Teacher Center at </a:t>
            </a:r>
            <a:r>
              <a:rPr lang="en-US" sz="1200" i="1" u="sng" kern="1200" dirty="0">
                <a:solidFill>
                  <a:srgbClr val="000000"/>
                </a:solidFill>
                <a:effectLst/>
                <a:latin typeface="ITC Franklin Gothic Std Bk Cd"/>
                <a:ea typeface="MS PGothic" panose="020B0600070205080204" pitchFamily="34" charset="-128"/>
                <a:cs typeface="ITC Franklin Gothic Std Bk Cd"/>
                <a:hlinkClick r:id="rId3"/>
              </a:rPr>
              <a:t>http://info.newteachercenter.org/2018-program-standards</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17</a:t>
            </a:fld>
            <a:endParaRPr lang="en-US" dirty="0"/>
          </a:p>
        </p:txBody>
      </p:sp>
    </p:spTree>
    <p:extLst>
      <p:ext uri="{BB962C8B-B14F-4D97-AF65-F5344CB8AC3E}">
        <p14:creationId xmlns:p14="http://schemas.microsoft.com/office/powerpoint/2010/main" val="2325993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Standard 7.0 of the 2018 Teacher Induction Program Standards</a:t>
            </a:r>
            <a:r>
              <a:rPr lang="en-US" sz="1200" i="1" kern="1200" dirty="0">
                <a:solidFill>
                  <a:srgbClr val="000000"/>
                </a:solidFill>
                <a:effectLst/>
                <a:latin typeface="ITC Franklin Gothic Std Bk Cd"/>
                <a:ea typeface="MS PGothic" panose="020B0600070205080204" pitchFamily="34" charset="-128"/>
                <a:cs typeface="ITC Franklin Gothic Std Bk Cd"/>
              </a:rPr>
              <a:t> </a:t>
            </a:r>
            <a:r>
              <a:rPr lang="en-US" sz="1200" kern="1200" dirty="0">
                <a:solidFill>
                  <a:srgbClr val="000000"/>
                </a:solidFill>
                <a:effectLst/>
                <a:latin typeface="ITC Franklin Gothic Std Bk Cd"/>
                <a:ea typeface="MS PGothic" panose="020B0600070205080204" pitchFamily="34" charset="-128"/>
                <a:cs typeface="ITC Franklin Gothic Std Bk Cd"/>
              </a:rPr>
              <a:t>from the New Teacher Center focuses on beginning teacher professional learning, learning communities, and onboarding.</a:t>
            </a:r>
            <a:br>
              <a:rPr lang="en-US" sz="1200" kern="1200" dirty="0">
                <a:solidFill>
                  <a:srgbClr val="000000"/>
                </a:solidFill>
                <a:effectLst/>
                <a:latin typeface="ITC Franklin Gothic Std Bk Cd"/>
                <a:ea typeface="MS PGothic" panose="020B0600070205080204" pitchFamily="34" charset="-128"/>
                <a:cs typeface="ITC Franklin Gothic Std Bk Cd"/>
              </a:rPr>
            </a:b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200" kern="1200" dirty="0">
                <a:solidFill>
                  <a:srgbClr val="000000"/>
                </a:solidFill>
                <a:effectLst/>
                <a:latin typeface="ITC Franklin Gothic Std Bk Cd"/>
                <a:ea typeface="MS PGothic" panose="020B0600070205080204" pitchFamily="34" charset="-128"/>
                <a:cs typeface="ITC Franklin Gothic Std Bk Cd"/>
              </a:rPr>
              <a:t>7.1</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kern="1200" dirty="0">
                <a:solidFill>
                  <a:srgbClr val="000000"/>
                </a:solidFill>
                <a:effectLst/>
                <a:latin typeface="ITC Franklin Gothic Std Bk Cd"/>
                <a:ea typeface="MS PGothic" panose="020B0600070205080204" pitchFamily="34" charset="-128"/>
                <a:cs typeface="ITC Franklin Gothic Std Bk Cd"/>
              </a:rPr>
              <a:t>Comprehensive onboarding program: School and district leaders should participate in</a:t>
            </a:r>
            <a:r>
              <a:rPr lang="en-US" sz="8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kern="1200" dirty="0">
                <a:solidFill>
                  <a:srgbClr val="000000"/>
                </a:solidFill>
                <a:effectLst/>
                <a:latin typeface="ITC Franklin Gothic Std Bk Cd"/>
                <a:ea typeface="MS PGothic" panose="020B0600070205080204" pitchFamily="34" charset="-128"/>
                <a:cs typeface="ITC Franklin Gothic Std Bk Cd"/>
              </a:rPr>
              <a:t>the development and implementation of beginning teacher onboarding programs, which help orient teachers to the school and district context as well as introduce them to mentors that they will work with for the remainder of the school year.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200" kern="1200" dirty="0">
                <a:solidFill>
                  <a:srgbClr val="000000"/>
                </a:solidFill>
                <a:effectLst/>
                <a:latin typeface="ITC Franklin Gothic Std Bk Cd"/>
                <a:ea typeface="MS PGothic" panose="020B0600070205080204" pitchFamily="34" charset="-128"/>
                <a:cs typeface="ITC Franklin Gothic Std Bk Cd"/>
              </a:rPr>
              <a:t>7.2</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kern="1200" dirty="0">
                <a:solidFill>
                  <a:srgbClr val="000000"/>
                </a:solidFill>
                <a:effectLst/>
                <a:latin typeface="ITC Franklin Gothic Std Bk Cd"/>
                <a:ea typeface="MS PGothic" panose="020B0600070205080204" pitchFamily="34" charset="-128"/>
                <a:cs typeface="ITC Franklin Gothic Std Bk Cd"/>
              </a:rPr>
              <a:t>Beginning teacher professional learning communities: Teacher learning communities must be carefully constructed, taking into account what content they will cover, what activities they will include, and how often they will meet.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200" kern="1200" dirty="0">
                <a:solidFill>
                  <a:srgbClr val="000000"/>
                </a:solidFill>
                <a:effectLst/>
                <a:latin typeface="ITC Franklin Gothic Std Bk Cd"/>
                <a:ea typeface="MS PGothic" panose="020B0600070205080204" pitchFamily="34" charset="-128"/>
                <a:cs typeface="ITC Franklin Gothic Std Bk Cd"/>
              </a:rPr>
              <a:t>7.3</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kern="1200" dirty="0">
                <a:solidFill>
                  <a:srgbClr val="000000"/>
                </a:solidFill>
                <a:effectLst/>
                <a:latin typeface="ITC Franklin Gothic Std Bk Cd"/>
                <a:ea typeface="MS PGothic" panose="020B0600070205080204" pitchFamily="34" charset="-128"/>
                <a:cs typeface="ITC Franklin Gothic Std Bk Cd"/>
              </a:rPr>
              <a:t>Ongoing professional learning opportunities: Teacher learning communities should also enhance teachers</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kern="1200" dirty="0">
                <a:solidFill>
                  <a:srgbClr val="000000"/>
                </a:solidFill>
                <a:effectLst/>
                <a:latin typeface="ITC Franklin Gothic Std Bk Cd"/>
                <a:ea typeface="MS PGothic" panose="020B0600070205080204" pitchFamily="34" charset="-128"/>
                <a:cs typeface="ITC Franklin Gothic Std Bk Cd"/>
              </a:rPr>
              <a:t> professional practice by drawing on research-based practices, teaching and content standards, district instructional priorities, and the developmental needs of beginning teachers.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200" kern="1200" dirty="0">
                <a:solidFill>
                  <a:srgbClr val="000000"/>
                </a:solidFill>
                <a:effectLst/>
                <a:latin typeface="ITC Franklin Gothic Std Bk Cd"/>
                <a:ea typeface="MS PGothic" panose="020B0600070205080204" pitchFamily="34" charset="-128"/>
                <a:cs typeface="ITC Franklin Gothic Std Bk Cd"/>
              </a:rPr>
              <a:t>7.4</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kern="1200" dirty="0">
                <a:solidFill>
                  <a:srgbClr val="000000"/>
                </a:solidFill>
                <a:effectLst/>
                <a:latin typeface="ITC Franklin Gothic Std Bk Cd"/>
                <a:ea typeface="MS PGothic" panose="020B0600070205080204" pitchFamily="34" charset="-128"/>
                <a:cs typeface="ITC Franklin Gothic Std Bk Cd"/>
              </a:rPr>
              <a:t>Mentors guide beginning teachers to apply new learning: Mentors must play an active role in helping beginning teachers apply their learning from professional development and learning communities to their practice.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200" kern="1200" dirty="0">
                <a:solidFill>
                  <a:srgbClr val="000000"/>
                </a:solidFill>
                <a:effectLst/>
                <a:latin typeface="ITC Franklin Gothic Std Bk Cd"/>
                <a:ea typeface="MS PGothic" panose="020B0600070205080204" pitchFamily="34" charset="-128"/>
                <a:cs typeface="ITC Franklin Gothic Std Bk Cd"/>
              </a:rPr>
              <a:t>7.5</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kern="1200" dirty="0">
                <a:solidFill>
                  <a:srgbClr val="000000"/>
                </a:solidFill>
                <a:effectLst/>
                <a:latin typeface="ITC Franklin Gothic Std Bk Cd"/>
                <a:ea typeface="MS PGothic" panose="020B0600070205080204" pitchFamily="34" charset="-128"/>
                <a:cs typeface="ITC Franklin Gothic Std Bk Cd"/>
              </a:rPr>
              <a:t>Evaluation of beginning teacher support structures: Teacher learning communities must strive to remain attentive and responsive to participant needs.</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18</a:t>
            </a:fld>
            <a:endParaRPr lang="en-US" dirty="0"/>
          </a:p>
        </p:txBody>
      </p:sp>
    </p:spTree>
    <p:extLst>
      <p:ext uri="{BB962C8B-B14F-4D97-AF65-F5344CB8AC3E}">
        <p14:creationId xmlns:p14="http://schemas.microsoft.com/office/powerpoint/2010/main" val="1811381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Standard 8.0 of the 2018 Teacher Induction Program Standards</a:t>
            </a:r>
            <a:r>
              <a:rPr lang="en-US" sz="1200" i="1" kern="1200" dirty="0">
                <a:solidFill>
                  <a:srgbClr val="000000"/>
                </a:solidFill>
                <a:effectLst/>
                <a:latin typeface="ITC Franklin Gothic Std Bk Cd"/>
                <a:ea typeface="MS PGothic" panose="020B0600070205080204" pitchFamily="34" charset="-128"/>
                <a:cs typeface="ITC Franklin Gothic Std Bk Cd"/>
              </a:rPr>
              <a:t> </a:t>
            </a:r>
            <a:r>
              <a:rPr lang="en-US" sz="1200" kern="1200" dirty="0">
                <a:solidFill>
                  <a:srgbClr val="000000"/>
                </a:solidFill>
                <a:effectLst/>
                <a:latin typeface="ITC Franklin Gothic Std Bk Cd"/>
                <a:ea typeface="MS PGothic" panose="020B0600070205080204" pitchFamily="34" charset="-128"/>
                <a:cs typeface="ITC Franklin Gothic Std Bk Cd"/>
              </a:rPr>
              <a:t>from the New Teacher Center focuses on instructionally focused formative assessment of beginning teachers.</a:t>
            </a:r>
            <a:br>
              <a:rPr lang="en-US" sz="1200" kern="1200" dirty="0">
                <a:solidFill>
                  <a:srgbClr val="000000"/>
                </a:solidFill>
                <a:effectLst/>
                <a:latin typeface="ITC Franklin Gothic Std Bk Cd"/>
                <a:ea typeface="MS PGothic" panose="020B0600070205080204" pitchFamily="34" charset="-128"/>
                <a:cs typeface="ITC Franklin Gothic Std Bk Cd"/>
              </a:rPr>
            </a:b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200" kern="1200" dirty="0">
                <a:solidFill>
                  <a:srgbClr val="000000"/>
                </a:solidFill>
                <a:effectLst/>
                <a:latin typeface="ITC Franklin Gothic Std Bk Cd"/>
                <a:ea typeface="MS PGothic" panose="020B0600070205080204" pitchFamily="34" charset="-128"/>
                <a:cs typeface="ITC Franklin Gothic Std Bk Cd"/>
              </a:rPr>
              <a:t>8.1</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kern="1200" dirty="0">
                <a:solidFill>
                  <a:srgbClr val="000000"/>
                </a:solidFill>
                <a:effectLst/>
                <a:latin typeface="ITC Franklin Gothic Std Bk Cd"/>
                <a:ea typeface="MS PGothic" panose="020B0600070205080204" pitchFamily="34" charset="-128"/>
                <a:cs typeface="ITC Franklin Gothic Std Bk Cd"/>
              </a:rPr>
              <a:t>Formative assessment system is research-based, standards-based, and instructionally-focused: Formative assessment systems should be grounded in research, instruction, and content and teaching standards while also remaining responsive and accessible to mentors and beginning teachers.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200" kern="1200" dirty="0">
                <a:solidFill>
                  <a:srgbClr val="000000"/>
                </a:solidFill>
                <a:effectLst/>
                <a:latin typeface="ITC Franklin Gothic Std Bk Cd"/>
                <a:ea typeface="MS PGothic" panose="020B0600070205080204" pitchFamily="34" charset="-128"/>
                <a:cs typeface="ITC Franklin Gothic Std Bk Cd"/>
              </a:rPr>
              <a:t>8.2</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kern="1200" dirty="0">
                <a:solidFill>
                  <a:srgbClr val="000000"/>
                </a:solidFill>
                <a:effectLst/>
                <a:latin typeface="ITC Franklin Gothic Std Bk Cd"/>
                <a:ea typeface="MS PGothic" panose="020B0600070205080204" pitchFamily="34" charset="-128"/>
                <a:cs typeface="ITC Franklin Gothic Std Bk Cd"/>
              </a:rPr>
              <a:t>High-leverage formative assessment tools inform ongoing teaching-coaching cycles: Formative assessment systems need to support mentors in carefully and thoughtfully implementing formative assessment strategies.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200" kern="1200" dirty="0">
                <a:solidFill>
                  <a:srgbClr val="000000"/>
                </a:solidFill>
                <a:effectLst/>
                <a:latin typeface="ITC Franklin Gothic Std Bk Cd"/>
                <a:ea typeface="MS PGothic" panose="020B0600070205080204" pitchFamily="34" charset="-128"/>
                <a:cs typeface="ITC Franklin Gothic Std Bk Cd"/>
              </a:rPr>
              <a:t>8.3</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kern="1200" dirty="0">
                <a:solidFill>
                  <a:srgbClr val="000000"/>
                </a:solidFill>
                <a:effectLst/>
                <a:latin typeface="ITC Franklin Gothic Std Bk Cd"/>
                <a:ea typeface="MS PGothic" panose="020B0600070205080204" pitchFamily="34" charset="-128"/>
                <a:cs typeface="ITC Franklin Gothic Std Bk Cd"/>
              </a:rPr>
              <a:t>Beginning teachers set instructionally-focused goals: Formative assessment systems should inform beginning teachers</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kern="1200" dirty="0">
                <a:solidFill>
                  <a:srgbClr val="000000"/>
                </a:solidFill>
                <a:effectLst/>
                <a:latin typeface="ITC Franklin Gothic Std Bk Cd"/>
                <a:ea typeface="MS PGothic" panose="020B0600070205080204" pitchFamily="34" charset="-128"/>
                <a:cs typeface="ITC Franklin Gothic Std Bk Cd"/>
              </a:rPr>
              <a:t> professional goals and action plans.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200" kern="1200" dirty="0">
                <a:solidFill>
                  <a:srgbClr val="000000"/>
                </a:solidFill>
                <a:effectLst/>
                <a:latin typeface="ITC Franklin Gothic Std Bk Cd"/>
                <a:ea typeface="MS PGothic" panose="020B0600070205080204" pitchFamily="34" charset="-128"/>
                <a:cs typeface="ITC Franklin Gothic Std Bk Cd"/>
              </a:rPr>
              <a:t>8.4</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kern="1200" dirty="0">
                <a:solidFill>
                  <a:srgbClr val="000000"/>
                </a:solidFill>
                <a:effectLst/>
                <a:latin typeface="ITC Franklin Gothic Std Bk Cd"/>
                <a:ea typeface="MS PGothic" panose="020B0600070205080204" pitchFamily="34" charset="-128"/>
                <a:cs typeface="ITC Franklin Gothic Std Bk Cd"/>
              </a:rPr>
              <a:t>Mentors support beginning teachers to prioritize the school leader</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kern="1200" dirty="0">
                <a:solidFill>
                  <a:srgbClr val="000000"/>
                </a:solidFill>
                <a:effectLst/>
                <a:latin typeface="ITC Franklin Gothic Std Bk Cd"/>
                <a:ea typeface="MS PGothic" panose="020B0600070205080204" pitchFamily="34" charset="-128"/>
                <a:cs typeface="ITC Franklin Gothic Std Bk Cd"/>
              </a:rPr>
              <a:t>s evaluation focus in ongoing formative assessment efforts: Formative assessment systems should be aligned with district instructional priorities and practices for teacher performance evaluation.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19</a:t>
            </a:fld>
            <a:endParaRPr lang="en-US" dirty="0"/>
          </a:p>
        </p:txBody>
      </p:sp>
    </p:spTree>
    <p:extLst>
      <p:ext uri="{BB962C8B-B14F-4D97-AF65-F5344CB8AC3E}">
        <p14:creationId xmlns:p14="http://schemas.microsoft.com/office/powerpoint/2010/main" val="848535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the Center on Great Teachers and Leaders (GTL Center) mission statement.</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414850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06611">
              <a:lnSpc>
                <a:spcPct val="90000"/>
              </a:lnSpc>
              <a:spcBef>
                <a:spcPct val="0"/>
              </a:spcBef>
              <a:spcAft>
                <a:spcPct val="35000"/>
              </a:spcAft>
            </a:pPr>
            <a:r>
              <a:rPr lang="en-US" sz="1200" kern="1200" dirty="0">
                <a:solidFill>
                  <a:srgbClr val="000000"/>
                </a:solidFill>
                <a:effectLst/>
                <a:latin typeface="ITC Franklin Gothic Std Bk Cd"/>
                <a:ea typeface="MS PGothic" panose="020B0600070205080204" pitchFamily="34" charset="-128"/>
                <a:cs typeface="ITC Franklin Gothic Std Bk Cd"/>
              </a:rPr>
              <a:t>This slide illustrates a theory of action for comprehensive systems of support for beginning teachers. When structures to support beginning teachers (such as onboarding, beginning teacher learning communities, ongoing professional learning opportunities, and mentoring relationships) reinforce the principles of instructionally focused formative assessment, beginning teachers are more likely to improve their instructional practice, leading to improved student outcomes. This framework is also reflected in Standards 7 and 8 of the New Teacher Center</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kern="1200" dirty="0">
                <a:solidFill>
                  <a:srgbClr val="000000"/>
                </a:solidFill>
                <a:effectLst/>
                <a:latin typeface="ITC Franklin Gothic Std Bk Cd"/>
                <a:ea typeface="MS PGothic" panose="020B0600070205080204" pitchFamily="34" charset="-128"/>
                <a:cs typeface="ITC Franklin Gothic Std Bk Cd"/>
              </a:rPr>
              <a:t>s Teacher Induction Program Standards, detailed in the notes of the previous two slides.</a:t>
            </a:r>
            <a:endParaRPr lang="en-US" kern="1200"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20</a:t>
            </a:fld>
            <a:endParaRPr lang="en-US" dirty="0"/>
          </a:p>
        </p:txBody>
      </p:sp>
    </p:spTree>
    <p:extLst>
      <p:ext uri="{BB962C8B-B14F-4D97-AF65-F5344CB8AC3E}">
        <p14:creationId xmlns:p14="http://schemas.microsoft.com/office/powerpoint/2010/main" val="3381266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The next section of the module will take a deep dive into the structures to support beginning teacher practice outlined in Standard 7.0 of the 2018 Teacher Induction Program Standards from the New Teacher Center.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defTabSz="933420">
              <a:defRPr/>
            </a:pP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21</a:t>
            </a:fld>
            <a:endParaRPr lang="en-US" dirty="0"/>
          </a:p>
        </p:txBody>
      </p:sp>
    </p:spTree>
    <p:extLst>
      <p:ext uri="{BB962C8B-B14F-4D97-AF65-F5344CB8AC3E}">
        <p14:creationId xmlns:p14="http://schemas.microsoft.com/office/powerpoint/2010/main" val="1664352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As noted in Standard 7.0 of the 2018 Teacher Induction Program Standards, comprehensive systems of beginning teacher support include the following structures: onboarding, beginning teacher learning communities, professional learning opportunities, and mentoring relationships. While each structure is important, mentoring relationships are particularly critical for helping beginning teachers apply the knowledge and skills they acquire through onboarding, professional learning communities, and ongoing professional learning, as illustrated in the graphic on this slide. Mentors also engage in ongoing cycles of observation and feedback to inform the support and development of beginning teachers.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defTabSz="933420">
              <a:defRPr/>
            </a:pP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22</a:t>
            </a:fld>
            <a:endParaRPr lang="en-US" dirty="0"/>
          </a:p>
        </p:txBody>
      </p:sp>
    </p:spTree>
    <p:extLst>
      <p:ext uri="{BB962C8B-B14F-4D97-AF65-F5344CB8AC3E}">
        <p14:creationId xmlns:p14="http://schemas.microsoft.com/office/powerpoint/2010/main" val="4062351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An onboarding program is one of the first entry points for supporting beginning teacher development. This program is an opportunity for districts and/or schools to provide new teachers (either teachers entirely new to the profession or experienced teachers new to the school or district) with information about policies and goals specific to the context. An onboarding program typically takes place during the summer or at the beginning of the school year and is often referred to as an </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kern="1200" dirty="0">
                <a:solidFill>
                  <a:srgbClr val="000000"/>
                </a:solidFill>
                <a:effectLst/>
                <a:latin typeface="ITC Franklin Gothic Std Bk Cd"/>
                <a:ea typeface="MS PGothic" panose="020B0600070205080204" pitchFamily="34" charset="-128"/>
                <a:cs typeface="ITC Franklin Gothic Std Bk Cd"/>
              </a:rPr>
              <a:t>orientation,</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kern="1200" dirty="0">
                <a:solidFill>
                  <a:srgbClr val="000000"/>
                </a:solidFill>
                <a:effectLst/>
                <a:latin typeface="ITC Franklin Gothic Std Bk Cd"/>
                <a:ea typeface="MS PGothic" panose="020B0600070205080204" pitchFamily="34" charset="-128"/>
                <a:cs typeface="ITC Franklin Gothic Std Bk Cd"/>
              </a:rPr>
              <a:t> </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kern="1200" dirty="0">
                <a:solidFill>
                  <a:srgbClr val="000000"/>
                </a:solidFill>
                <a:effectLst/>
                <a:latin typeface="ITC Franklin Gothic Std Bk Cd"/>
                <a:ea typeface="MS PGothic" panose="020B0600070205080204" pitchFamily="34" charset="-128"/>
                <a:cs typeface="ITC Franklin Gothic Std Bk Cd"/>
              </a:rPr>
              <a:t>summer academy,</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kern="1200" dirty="0">
                <a:solidFill>
                  <a:srgbClr val="000000"/>
                </a:solidFill>
                <a:effectLst/>
                <a:latin typeface="ITC Franklin Gothic Std Bk Cd"/>
                <a:ea typeface="MS PGothic" panose="020B0600070205080204" pitchFamily="34" charset="-128"/>
                <a:cs typeface="ITC Franklin Gothic Std Bk Cd"/>
              </a:rPr>
              <a:t> or </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kern="1200" dirty="0">
                <a:solidFill>
                  <a:srgbClr val="000000"/>
                </a:solidFill>
                <a:effectLst/>
                <a:latin typeface="ITC Franklin Gothic Std Bk Cd"/>
                <a:ea typeface="MS PGothic" panose="020B0600070205080204" pitchFamily="34" charset="-128"/>
                <a:cs typeface="ITC Franklin Gothic Std Bk Cd"/>
              </a:rPr>
              <a:t>new teacher institute.</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defTabSz="933420">
              <a:defRPr/>
            </a:pPr>
            <a:fld id="{DBA2C2E2-0E08-480B-A22D-C2F2EBF6A27D}" type="slidenum">
              <a:rPr lang="en-US">
                <a:solidFill>
                  <a:srgbClr val="000000"/>
                </a:solidFill>
              </a:rPr>
              <a:pPr defTabSz="933420">
                <a:defRPr/>
              </a:pPr>
              <a:t>23</a:t>
            </a:fld>
            <a:endParaRPr lang="en-US" dirty="0">
              <a:solidFill>
                <a:srgbClr val="000000"/>
              </a:solidFill>
            </a:endParaRPr>
          </a:p>
        </p:txBody>
      </p:sp>
    </p:spTree>
    <p:extLst>
      <p:ext uri="{BB962C8B-B14F-4D97-AF65-F5344CB8AC3E}">
        <p14:creationId xmlns:p14="http://schemas.microsoft.com/office/powerpoint/2010/main" val="42249305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This list summarizes key content proposed by Stansbury and Zimmerman (2000) for onboarding programs.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kern="1200" dirty="0">
                <a:solidFill>
                  <a:srgbClr val="000000"/>
                </a:solidFill>
                <a:effectLst/>
                <a:latin typeface="ITC Franklin Gothic Std Bk Cd"/>
                <a:ea typeface="MS PGothic" panose="020B0600070205080204" pitchFamily="34" charset="-128"/>
                <a:cs typeface="ITC Franklin Gothic Std Bk Cd"/>
              </a:rPr>
              <a:t>In addition, educators in Washington have found that high quality induction programs are sustained and purposeful, focusing in on the specific needs of beginning teachers. The </a:t>
            </a:r>
            <a:r>
              <a:rPr lang="en-US" sz="1200" i="1" kern="1200" dirty="0">
                <a:solidFill>
                  <a:srgbClr val="000000"/>
                </a:solidFill>
                <a:effectLst/>
                <a:latin typeface="ITC Franklin Gothic Std Bk Cd"/>
                <a:ea typeface="MS PGothic" panose="020B0600070205080204" pitchFamily="34" charset="-128"/>
                <a:cs typeface="ITC Franklin Gothic Std Bk Cd"/>
              </a:rPr>
              <a:t>Standards for Beginning Educator Induction </a:t>
            </a:r>
            <a:r>
              <a:rPr lang="en-US" sz="1200" kern="1200" dirty="0">
                <a:solidFill>
                  <a:srgbClr val="000000"/>
                </a:solidFill>
                <a:effectLst/>
                <a:latin typeface="ITC Franklin Gothic Std Bk Cd"/>
                <a:ea typeface="MS PGothic" panose="020B0600070205080204" pitchFamily="34" charset="-128"/>
                <a:cs typeface="ITC Franklin Gothic Std Bk Cd"/>
              </a:rPr>
              <a:t>developed by the state of Washington</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kern="1200" dirty="0">
                <a:solidFill>
                  <a:srgbClr val="000000"/>
                </a:solidFill>
                <a:effectLst/>
                <a:latin typeface="ITC Franklin Gothic Std Bk Cd"/>
                <a:ea typeface="MS PGothic" panose="020B0600070205080204" pitchFamily="34" charset="-128"/>
                <a:cs typeface="ITC Franklin Gothic Std Bk Cd"/>
              </a:rPr>
              <a:t>s Office of Superintendent of Public Instruction provided detailed guidance for building out a beginning teacher induction program. Visit the following link for additional information: </a:t>
            </a:r>
            <a:r>
              <a:rPr lang="en-US" sz="1200" u="sng" kern="1200" dirty="0">
                <a:solidFill>
                  <a:srgbClr val="000000"/>
                </a:solidFill>
                <a:effectLst/>
                <a:latin typeface="ITC Franklin Gothic Std Bk Cd"/>
                <a:ea typeface="MS PGothic" panose="020B0600070205080204" pitchFamily="34" charset="-128"/>
                <a:cs typeface="ITC Franklin Gothic Std Bk Cd"/>
                <a:hlinkClick r:id="rId3"/>
              </a:rPr>
              <a:t>http://www.k12.wa.us/BEST/InductionStandards/?_sm_au_=iMVHg7wVR4rJ0P5M</a:t>
            </a:r>
            <a:r>
              <a:rPr lang="en-US" sz="1200" kern="1200" dirty="0">
                <a:solidFill>
                  <a:srgbClr val="000000"/>
                </a:solidFill>
                <a:effectLst/>
                <a:latin typeface="ITC Franklin Gothic Std Bk Cd"/>
                <a:ea typeface="MS PGothic" panose="020B0600070205080204" pitchFamily="34" charset="-128"/>
                <a:cs typeface="ITC Franklin Gothic Std Bk Cd"/>
              </a:rPr>
              <a:t> </a:t>
            </a:r>
            <a:endParaRPr lang="en-US" dirty="0"/>
          </a:p>
        </p:txBody>
      </p:sp>
      <p:sp>
        <p:nvSpPr>
          <p:cNvPr id="4" name="Slide Number Placeholder 3"/>
          <p:cNvSpPr>
            <a:spLocks noGrp="1"/>
          </p:cNvSpPr>
          <p:nvPr>
            <p:ph type="sldNum" sz="quarter" idx="10"/>
          </p:nvPr>
        </p:nvSpPr>
        <p:spPr/>
        <p:txBody>
          <a:bodyPr/>
          <a:lstStyle/>
          <a:p>
            <a:pPr defTabSz="933420">
              <a:defRPr/>
            </a:pPr>
            <a:fld id="{DBA2C2E2-0E08-480B-A22D-C2F2EBF6A27D}" type="slidenum">
              <a:rPr lang="en-US">
                <a:solidFill>
                  <a:srgbClr val="000000"/>
                </a:solidFill>
              </a:rPr>
              <a:pPr defTabSz="933420">
                <a:defRPr/>
              </a:pPr>
              <a:t>24</a:t>
            </a:fld>
            <a:endParaRPr lang="en-US" dirty="0">
              <a:solidFill>
                <a:srgbClr val="000000"/>
              </a:solidFill>
            </a:endParaRPr>
          </a:p>
        </p:txBody>
      </p:sp>
    </p:spTree>
    <p:extLst>
      <p:ext uri="{BB962C8B-B14F-4D97-AF65-F5344CB8AC3E}">
        <p14:creationId xmlns:p14="http://schemas.microsoft.com/office/powerpoint/2010/main" val="868860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The New Teacher Academy in Blue Valley Schools, Kansas, is one example of a fully developed induction program that incorporates many of the types of onboarding topics described in the previous slide. Some of the broad topics for sessions include curriculum and instruction, mentoring program, and professional learning. Each topic has a number of associated sessions. Please visit the following links for more information about the Blue Valley Schools New Teacher Academy: </a:t>
            </a:r>
            <a:br>
              <a:rPr lang="en-US" sz="1200" kern="1200" dirty="0">
                <a:solidFill>
                  <a:srgbClr val="000000"/>
                </a:solidFill>
                <a:effectLst/>
                <a:latin typeface="ITC Franklin Gothic Std Bk Cd"/>
                <a:ea typeface="MS PGothic" panose="020B0600070205080204" pitchFamily="34" charset="-128"/>
                <a:cs typeface="ITC Franklin Gothic Std Bk Cd"/>
              </a:rPr>
            </a:b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200" kern="1200" dirty="0">
                <a:solidFill>
                  <a:srgbClr val="000000"/>
                </a:solidFill>
                <a:effectLst/>
                <a:latin typeface="ITC Franklin Gothic Std Bk Cd"/>
                <a:ea typeface="MS PGothic" panose="020B0600070205080204" pitchFamily="34" charset="-128"/>
                <a:cs typeface="ITC Franklin Gothic Std Bk Cd"/>
              </a:rPr>
              <a:t>Overview: </a:t>
            </a:r>
            <a:r>
              <a:rPr lang="en-US" sz="1200" u="sng" kern="1200" dirty="0">
                <a:solidFill>
                  <a:srgbClr val="000000"/>
                </a:solidFill>
                <a:effectLst/>
                <a:latin typeface="ITC Franklin Gothic Std Bk Cd"/>
                <a:ea typeface="MS PGothic" panose="020B0600070205080204" pitchFamily="34" charset="-128"/>
                <a:cs typeface="ITC Franklin Gothic Std Bk Cd"/>
                <a:hlinkClick r:id="rId3"/>
              </a:rPr>
              <a:t>https://district.bluevalleyk12.org/employment/Pages/NewTeacherAcademy.aspx</a:t>
            </a:r>
            <a:endParaRPr lang="en-US" sz="1200" u="sng" kern="1200" dirty="0">
              <a:solidFill>
                <a:srgbClr val="000000"/>
              </a:solidFill>
              <a:effectLst/>
              <a:latin typeface="ITC Franklin Gothic Std Bk Cd"/>
              <a:ea typeface="MS PGothic" panose="020B0600070205080204" pitchFamily="34" charset="-128"/>
              <a:cs typeface="ITC Franklin Gothic Std Bk Cd"/>
            </a:endParaRPr>
          </a:p>
          <a:p>
            <a:pPr marL="171450" marR="0" lvl="0" indent="-171450">
              <a:lnSpc>
                <a:spcPct val="107000"/>
              </a:lnSpc>
              <a:spcBef>
                <a:spcPts val="0"/>
              </a:spcBef>
              <a:spcAft>
                <a:spcPts val="0"/>
              </a:spcAft>
              <a:buFont typeface="Arial" panose="020B0604020202020204" pitchFamily="34" charset="0"/>
              <a:buChar char="•"/>
            </a:pPr>
            <a:r>
              <a:rPr lang="en-US" sz="1200" kern="1200" dirty="0">
                <a:solidFill>
                  <a:srgbClr val="000000"/>
                </a:solidFill>
                <a:effectLst/>
                <a:latin typeface="ITC Franklin Gothic Std Bk Cd"/>
                <a:ea typeface="MS PGothic" panose="020B0600070205080204" pitchFamily="34" charset="-128"/>
                <a:cs typeface="ITC Franklin Gothic Std Bk Cd"/>
              </a:rPr>
              <a:t>Schedule and session descriptions: </a:t>
            </a:r>
            <a:r>
              <a:rPr lang="en-US" sz="1200" u="sng" kern="1200" dirty="0">
                <a:solidFill>
                  <a:srgbClr val="000000"/>
                </a:solidFill>
                <a:effectLst/>
                <a:latin typeface="ITC Franklin Gothic Std Bk Cd"/>
                <a:ea typeface="MS PGothic" panose="020B0600070205080204" pitchFamily="34" charset="-128"/>
                <a:cs typeface="ITC Franklin Gothic Std Bk Cd"/>
                <a:hlinkClick r:id="rId4"/>
              </a:rPr>
              <a:t>https://bvnta2017.sched.com/</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25</a:t>
            </a:fld>
            <a:endParaRPr lang="en-US" dirty="0"/>
          </a:p>
        </p:txBody>
      </p:sp>
    </p:spTree>
    <p:extLst>
      <p:ext uri="{BB962C8B-B14F-4D97-AF65-F5344CB8AC3E}">
        <p14:creationId xmlns:p14="http://schemas.microsoft.com/office/powerpoint/2010/main" val="23128100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Discuss these considerations as a team.</a:t>
            </a:r>
          </a:p>
          <a:p>
            <a:endParaRPr lang="en-US" i="0" dirty="0"/>
          </a:p>
        </p:txBody>
      </p:sp>
      <p:sp>
        <p:nvSpPr>
          <p:cNvPr id="4" name="Slide Number Placeholder 3"/>
          <p:cNvSpPr>
            <a:spLocks noGrp="1"/>
          </p:cNvSpPr>
          <p:nvPr>
            <p:ph type="sldNum" sz="quarter" idx="10"/>
          </p:nvPr>
        </p:nvSpPr>
        <p:spPr/>
        <p:txBody>
          <a:bodyPr/>
          <a:lstStyle/>
          <a:p>
            <a:pPr defTabSz="933420">
              <a:defRPr/>
            </a:pPr>
            <a:fld id="{DBA2C2E2-0E08-480B-A22D-C2F2EBF6A27D}" type="slidenum">
              <a:rPr lang="en-US">
                <a:solidFill>
                  <a:srgbClr val="000000"/>
                </a:solidFill>
              </a:rPr>
              <a:pPr defTabSz="933420">
                <a:defRPr/>
              </a:pPr>
              <a:t>26</a:t>
            </a:fld>
            <a:endParaRPr lang="en-US" dirty="0">
              <a:solidFill>
                <a:srgbClr val="000000"/>
              </a:solidFill>
            </a:endParaRPr>
          </a:p>
        </p:txBody>
      </p:sp>
    </p:spTree>
    <p:extLst>
      <p:ext uri="{BB962C8B-B14F-4D97-AF65-F5344CB8AC3E}">
        <p14:creationId xmlns:p14="http://schemas.microsoft.com/office/powerpoint/2010/main" val="14356809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pitchFamily="-48" charset="-128"/>
              </a:rPr>
              <a:t>Beginning teacher learning communities are another structure for supporting beginning teacher development. The defining feature of beginning teacher learning communities is the emphasis on peer-to-peer support. Beginning teacher learning communities provide beginning teachers with opportunities to share their experiences, exchange perspectives on common problems of practice, and learn from one another in a supportive, collegial environment.</a:t>
            </a:r>
            <a:endParaRPr lang="en-US" dirty="0"/>
          </a:p>
        </p:txBody>
      </p:sp>
      <p:sp>
        <p:nvSpPr>
          <p:cNvPr id="4" name="Slide Number Placeholder 3"/>
          <p:cNvSpPr>
            <a:spLocks noGrp="1"/>
          </p:cNvSpPr>
          <p:nvPr>
            <p:ph type="sldNum" sz="quarter" idx="10"/>
          </p:nvPr>
        </p:nvSpPr>
        <p:spPr/>
        <p:txBody>
          <a:bodyPr/>
          <a:lstStyle/>
          <a:p>
            <a:pPr defTabSz="933420">
              <a:defRPr/>
            </a:pPr>
            <a:fld id="{DBA2C2E2-0E08-480B-A22D-C2F2EBF6A27D}" type="slidenum">
              <a:rPr lang="en-US">
                <a:solidFill>
                  <a:srgbClr val="000000"/>
                </a:solidFill>
              </a:rPr>
              <a:pPr defTabSz="933420">
                <a:defRPr/>
              </a:pPr>
              <a:t>27</a:t>
            </a:fld>
            <a:endParaRPr lang="en-US" dirty="0">
              <a:solidFill>
                <a:srgbClr val="000000"/>
              </a:solidFill>
            </a:endParaRPr>
          </a:p>
        </p:txBody>
      </p:sp>
    </p:spTree>
    <p:extLst>
      <p:ext uri="{BB962C8B-B14F-4D97-AF65-F5344CB8AC3E}">
        <p14:creationId xmlns:p14="http://schemas.microsoft.com/office/powerpoint/2010/main" val="39356729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rgbClr val="000000"/>
                </a:solidFill>
                <a:effectLst/>
                <a:latin typeface="ITC Franklin Gothic Std Bk Cd"/>
                <a:ea typeface="MS PGothic" panose="020B0600070205080204" pitchFamily="34" charset="-128"/>
                <a:cs typeface="ITC Franklin Gothic Std Bk Cd"/>
              </a:rPr>
              <a:t>These features of professional learning communities are compiled from the frameworks of Dufour and Eaker (1998) and Hord (2004). Although there are some similarities between these frameworks (e.g., shared purpose, collective learning, collaborative environments), there are also some slight differences. Dufour and Eaker</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kern="1200" dirty="0">
                <a:solidFill>
                  <a:srgbClr val="000000"/>
                </a:solidFill>
                <a:effectLst/>
                <a:latin typeface="ITC Franklin Gothic Std Bk Cd"/>
                <a:ea typeface="MS PGothic" panose="020B0600070205080204" pitchFamily="34" charset="-128"/>
                <a:cs typeface="ITC Franklin Gothic Std Bk Cd"/>
              </a:rPr>
              <a:t>s framework emphasizes the role of professional learning communities in producing specific results or outcomes and promoting continuous improvement, while Hord</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kern="1200" dirty="0">
                <a:solidFill>
                  <a:srgbClr val="000000"/>
                </a:solidFill>
                <a:effectLst/>
                <a:latin typeface="ITC Franklin Gothic Std Bk Cd"/>
                <a:ea typeface="MS PGothic" panose="020B0600070205080204" pitchFamily="34" charset="-128"/>
                <a:cs typeface="ITC Franklin Gothic Std Bk Cd"/>
              </a:rPr>
              <a:t>s framework focuses on the role of reflective dialogue to promote participant learning. In a school setting, Dufour and Eaker might be interested in understanding the connection between beginning teachers</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kern="1200" dirty="0">
                <a:solidFill>
                  <a:srgbClr val="000000"/>
                </a:solidFill>
                <a:effectLst/>
                <a:latin typeface="ITC Franklin Gothic Std Bk Cd"/>
                <a:ea typeface="MS PGothic" panose="020B0600070205080204" pitchFamily="34" charset="-128"/>
                <a:cs typeface="ITC Franklin Gothic Std Bk Cd"/>
              </a:rPr>
              <a:t> participation in professional learning communities and student outcomes, while Hord would be concerned with how professional learning communities enable teachers to grow in their practice.</a:t>
            </a:r>
            <a:endParaRPr lang="en-US" dirty="0"/>
          </a:p>
        </p:txBody>
      </p:sp>
      <p:sp>
        <p:nvSpPr>
          <p:cNvPr id="4" name="Slide Number Placeholder 3"/>
          <p:cNvSpPr>
            <a:spLocks noGrp="1"/>
          </p:cNvSpPr>
          <p:nvPr>
            <p:ph type="sldNum" sz="quarter" idx="10"/>
          </p:nvPr>
        </p:nvSpPr>
        <p:spPr/>
        <p:txBody>
          <a:bodyPr/>
          <a:lstStyle/>
          <a:p>
            <a:pPr defTabSz="933420">
              <a:defRPr/>
            </a:pPr>
            <a:fld id="{DBA2C2E2-0E08-480B-A22D-C2F2EBF6A27D}" type="slidenum">
              <a:rPr lang="en-US">
                <a:solidFill>
                  <a:srgbClr val="000000"/>
                </a:solidFill>
              </a:rPr>
              <a:pPr defTabSz="933420">
                <a:defRPr/>
              </a:pPr>
              <a:t>28</a:t>
            </a:fld>
            <a:endParaRPr lang="en-US" dirty="0">
              <a:solidFill>
                <a:srgbClr val="000000"/>
              </a:solidFill>
            </a:endParaRPr>
          </a:p>
        </p:txBody>
      </p:sp>
    </p:spTree>
    <p:extLst>
      <p:ext uri="{BB962C8B-B14F-4D97-AF65-F5344CB8AC3E}">
        <p14:creationId xmlns:p14="http://schemas.microsoft.com/office/powerpoint/2010/main" val="4849081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rgbClr val="000000"/>
                </a:solidFill>
                <a:effectLst/>
                <a:latin typeface="ITC Franklin Gothic Std Bk Cd"/>
                <a:ea typeface="MS PGothic" panose="020B0600070205080204" pitchFamily="34" charset="-128"/>
                <a:cs typeface="ITC Franklin Gothic Std Bk Cd"/>
              </a:rPr>
              <a:t>Washington</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kern="1200" dirty="0">
                <a:solidFill>
                  <a:srgbClr val="000000"/>
                </a:solidFill>
                <a:effectLst/>
                <a:latin typeface="ITC Franklin Gothic Std Bk Cd"/>
                <a:ea typeface="MS PGothic" panose="020B0600070205080204" pitchFamily="34" charset="-128"/>
                <a:cs typeface="ITC Franklin Gothic Std Bk Cd"/>
              </a:rPr>
              <a:t>s Office of Superintendent of Public Instruction developed the Beginning Educator Support Team (BEST) to provide ongoing supports for first- and second-year teachers throughout the school year. Beginning teachers have the opportunity to attend professional development sessions tailored to their needs as first- and second-year teachers. Beginning teachers also have the opportunity to meet with peers to share challenges and problem-solve as a group. Please visit the following link for additional information about BEST: </a:t>
            </a:r>
            <a:r>
              <a:rPr lang="en-US" sz="1200" u="sng" kern="1200" dirty="0">
                <a:solidFill>
                  <a:srgbClr val="000000"/>
                </a:solidFill>
                <a:effectLst/>
                <a:latin typeface="ITC Franklin Gothic Std Bk Cd"/>
                <a:ea typeface="MS PGothic" panose="020B0600070205080204" pitchFamily="34" charset="-128"/>
                <a:cs typeface="ITC Franklin Gothic Std Bk Cd"/>
                <a:hlinkClick r:id="rId3"/>
              </a:rPr>
              <a:t>http://www.k12.wa.us/BEST/default.aspx?_sm_au_=iMVHg7wVR4rJ0P5M</a:t>
            </a:r>
            <a:r>
              <a:rPr lang="en-US" sz="1200" kern="1200" dirty="0">
                <a:solidFill>
                  <a:srgbClr val="000000"/>
                </a:solidFill>
                <a:effectLst/>
                <a:latin typeface="ITC Franklin Gothic Std Bk Cd"/>
                <a:ea typeface="MS PGothic" panose="020B0600070205080204" pitchFamily="34" charset="-128"/>
                <a:cs typeface="ITC Franklin Gothic Std Bk Cd"/>
              </a:rPr>
              <a:t> </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29</a:t>
            </a:fld>
            <a:endParaRPr lang="en-US" dirty="0"/>
          </a:p>
        </p:txBody>
      </p:sp>
    </p:spTree>
    <p:extLst>
      <p:ext uri="{BB962C8B-B14F-4D97-AF65-F5344CB8AC3E}">
        <p14:creationId xmlns:p14="http://schemas.microsoft.com/office/powerpoint/2010/main" val="2855101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ITC Franklin Gothic Std Bk Cd"/>
                <a:ea typeface="ＭＳ Ｐゴシック" pitchFamily="-48" charset="-128"/>
                <a:cs typeface="ＭＳ Ｐゴシック"/>
              </a:rPr>
              <a:t>The U.S. Department of Education’s Comprehensive Centers program consists of seven national content centers and 15 regional centers. </a:t>
            </a:r>
            <a:r>
              <a:rPr lang="en-US" dirty="0"/>
              <a:t>The Center on Great Teachers and Leaders (GTL Center) is a national content center focused on educator quality that supports the 12 regional comprehensive centers shown on this slide. Sign up for the GTL Center mailing list at http://www.gtlcenter.org/content/sign-our-mailing-list. </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16597357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rgbClr val="000000"/>
                </a:solidFill>
                <a:effectLst/>
                <a:latin typeface="ITC Franklin Gothic Std Bk Cd"/>
                <a:ea typeface="MS PGothic" panose="020B0600070205080204" pitchFamily="34" charset="-128"/>
                <a:cs typeface="ITC Franklin Gothic Std Bk Cd"/>
              </a:rPr>
              <a:t>Virtual professional learning communities are becoming increasingly popular options for providing ongoing support to beginning teachers throughout the school year. Virtual professional learning communities utilize online platforms and tools such as those listed on the slide to connect beginning teachers to one another for joint problem sharing and solving.</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30</a:t>
            </a:fld>
            <a:endParaRPr lang="en-US" dirty="0"/>
          </a:p>
        </p:txBody>
      </p:sp>
    </p:spTree>
    <p:extLst>
      <p:ext uri="{BB962C8B-B14F-4D97-AF65-F5344CB8AC3E}">
        <p14:creationId xmlns:p14="http://schemas.microsoft.com/office/powerpoint/2010/main" val="18740918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The new teacher community at Lesley University is one example of a virtual learning community for beginning teachers. This platform offers a blend of guidance for beginning teachers and mechanisms for connecting with fellow beginning teachers. Click on the following link to view the community: </a:t>
            </a:r>
            <a:r>
              <a:rPr lang="en-US" sz="1200" u="sng" kern="1200" dirty="0">
                <a:solidFill>
                  <a:srgbClr val="000000"/>
                </a:solidFill>
                <a:effectLst/>
                <a:latin typeface="ITC Franklin Gothic Std Bk Cd"/>
                <a:ea typeface="MS PGothic" panose="020B0600070205080204" pitchFamily="34" charset="-128"/>
                <a:cs typeface="ITC Franklin Gothic Std Bk Cd"/>
                <a:hlinkClick r:id="rId3"/>
              </a:rPr>
              <a:t>http://lesleyntc.blogspot.com/?_sm_au_=iMVt12qcq6tTv7Zr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Here are a few other examples of virtual professional learning communities:</a:t>
            </a:r>
            <a:br>
              <a:rPr lang="en-US" sz="1200" kern="1200" dirty="0">
                <a:solidFill>
                  <a:srgbClr val="000000"/>
                </a:solidFill>
                <a:effectLst/>
                <a:latin typeface="ITC Franklin Gothic Std Bk Cd"/>
                <a:ea typeface="MS PGothic" panose="020B0600070205080204" pitchFamily="34" charset="-128"/>
                <a:cs typeface="ITC Franklin Gothic Std Bk Cd"/>
              </a:rPr>
            </a:b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kern="1200" dirty="0">
                <a:solidFill>
                  <a:srgbClr val="000000"/>
                </a:solidFill>
                <a:effectLst/>
                <a:latin typeface="ITC Franklin Gothic Std Bk Cd"/>
                <a:ea typeface="MS PGothic" panose="020B0600070205080204" pitchFamily="34" charset="-128"/>
                <a:cs typeface="ITC Franklin Gothic Std Bk Cd"/>
              </a:rPr>
              <a:t>BlendEd Initiative (Nebraska)—an online platform of instructional support and professional learning: </a:t>
            </a:r>
            <a:r>
              <a:rPr lang="en-US" sz="1200" u="sng" kern="1200" dirty="0">
                <a:solidFill>
                  <a:srgbClr val="000000"/>
                </a:solidFill>
                <a:effectLst/>
                <a:latin typeface="ITC Franklin Gothic Std Bk Cd"/>
                <a:ea typeface="MS PGothic" panose="020B0600070205080204" pitchFamily="34" charset="-128"/>
                <a:cs typeface="ITC Franklin Gothic Std Bk Cd"/>
                <a:hlinkClick r:id="rId4"/>
              </a:rPr>
              <a:t>http://www.nitc.ne.gov/education_council/meetings/documents/2013.02.20/BlendEdFlyer_DRAFT.pdf</a:t>
            </a:r>
            <a:r>
              <a:rPr lang="en-US" sz="1200" kern="1200" dirty="0">
                <a:solidFill>
                  <a:srgbClr val="000000"/>
                </a:solidFill>
                <a:effectLst/>
                <a:latin typeface="ITC Franklin Gothic Std Bk Cd"/>
                <a:ea typeface="MS PGothic" panose="020B0600070205080204" pitchFamily="34" charset="-128"/>
                <a:cs typeface="ITC Franklin Gothic Std Bk Cd"/>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kern="1200" dirty="0">
                <a:solidFill>
                  <a:srgbClr val="000000"/>
                </a:solidFill>
                <a:effectLst/>
                <a:latin typeface="ITC Franklin Gothic Std Bk Cd"/>
                <a:ea typeface="MS PGothic" panose="020B0600070205080204" pitchFamily="34" charset="-128"/>
                <a:cs typeface="ITC Franklin Gothic Std Bk Cd"/>
              </a:rPr>
              <a:t>Maine Center for Best Practice—a repository of resources, videos, case studies, and online communities of practice: </a:t>
            </a:r>
            <a:r>
              <a:rPr lang="en-US" sz="1200" u="sng" kern="1200" dirty="0">
                <a:solidFill>
                  <a:srgbClr val="000000"/>
                </a:solidFill>
                <a:effectLst/>
                <a:latin typeface="ITC Franklin Gothic Std Bk Cd"/>
                <a:ea typeface="MS PGothic" panose="020B0600070205080204" pitchFamily="34" charset="-128"/>
                <a:cs typeface="ITC Franklin Gothic Std Bk Cd"/>
                <a:hlinkClick r:id="rId5"/>
              </a:rPr>
              <a:t>http://www.maine.gov/doe/cbp/</a:t>
            </a:r>
            <a:endParaRPr lang="en-US" sz="1200" u="sng" kern="1200" dirty="0">
              <a:solidFill>
                <a:srgbClr val="000000"/>
              </a:solidFill>
              <a:effectLst/>
              <a:latin typeface="ITC Franklin Gothic Std Bk Cd"/>
              <a:ea typeface="MS PGothic" panose="020B0600070205080204" pitchFamily="34" charset="-128"/>
              <a:cs typeface="ITC Franklin Gothic Std Bk Cd"/>
            </a:endParaRPr>
          </a:p>
          <a:p>
            <a:pPr marL="342900" marR="0" lvl="0" indent="-342900">
              <a:lnSpc>
                <a:spcPct val="107000"/>
              </a:lnSpc>
              <a:spcBef>
                <a:spcPts val="0"/>
              </a:spcBef>
              <a:spcAft>
                <a:spcPts val="0"/>
              </a:spcAft>
              <a:buFont typeface="Symbol" panose="05050102010706020507" pitchFamily="18" charset="2"/>
              <a:buChar char=""/>
            </a:pPr>
            <a:r>
              <a:rPr lang="en-US" sz="1200" kern="1200" dirty="0">
                <a:solidFill>
                  <a:srgbClr val="000000"/>
                </a:solidFill>
                <a:effectLst/>
                <a:latin typeface="ITC Franklin Gothic Std Bk Cd"/>
                <a:ea typeface="MS PGothic" panose="020B0600070205080204" pitchFamily="34" charset="-128"/>
                <a:cs typeface="ITC Franklin Gothic Std Bk Cd"/>
              </a:rPr>
              <a:t>Torsh—online learning platform, video feedback, and coaching: </a:t>
            </a:r>
            <a:r>
              <a:rPr lang="en-US" sz="1200" u="sng" kern="1200" dirty="0">
                <a:solidFill>
                  <a:srgbClr val="000000"/>
                </a:solidFill>
                <a:effectLst/>
                <a:latin typeface="ITC Franklin Gothic Std Bk Cd"/>
                <a:ea typeface="MS PGothic" panose="020B0600070205080204" pitchFamily="34" charset="-128"/>
                <a:cs typeface="ITC Franklin Gothic Std Bk Cd"/>
                <a:hlinkClick r:id="rId6"/>
              </a:rPr>
              <a:t>http://www.torsh.co/</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31</a:t>
            </a:fld>
            <a:endParaRPr lang="en-US" dirty="0"/>
          </a:p>
        </p:txBody>
      </p:sp>
    </p:spTree>
    <p:extLst>
      <p:ext uri="{BB962C8B-B14F-4D97-AF65-F5344CB8AC3E}">
        <p14:creationId xmlns:p14="http://schemas.microsoft.com/office/powerpoint/2010/main" val="39908902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Discuss these considerations as a team.</a:t>
            </a:r>
          </a:p>
        </p:txBody>
      </p:sp>
      <p:sp>
        <p:nvSpPr>
          <p:cNvPr id="4" name="Slide Number Placeholder 3"/>
          <p:cNvSpPr>
            <a:spLocks noGrp="1"/>
          </p:cNvSpPr>
          <p:nvPr>
            <p:ph type="sldNum" sz="quarter" idx="10"/>
          </p:nvPr>
        </p:nvSpPr>
        <p:spPr/>
        <p:txBody>
          <a:bodyPr/>
          <a:lstStyle/>
          <a:p>
            <a:pPr defTabSz="933420">
              <a:defRPr/>
            </a:pPr>
            <a:fld id="{DBA2C2E2-0E08-480B-A22D-C2F2EBF6A27D}" type="slidenum">
              <a:rPr lang="en-US">
                <a:solidFill>
                  <a:srgbClr val="000000"/>
                </a:solidFill>
              </a:rPr>
              <a:pPr defTabSz="933420">
                <a:defRPr/>
              </a:pPr>
              <a:t>32</a:t>
            </a:fld>
            <a:endParaRPr lang="en-US" dirty="0">
              <a:solidFill>
                <a:srgbClr val="000000"/>
              </a:solidFill>
            </a:endParaRPr>
          </a:p>
        </p:txBody>
      </p:sp>
    </p:spTree>
    <p:extLst>
      <p:ext uri="{BB962C8B-B14F-4D97-AF65-F5344CB8AC3E}">
        <p14:creationId xmlns:p14="http://schemas.microsoft.com/office/powerpoint/2010/main" val="3346721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Ongoing professional learning opportunities are another structure for supporting beginning teacher development. It is important to note that there is very little research about the effect of teacher professional development on student achievement. For example, a 2007 study (</a:t>
            </a:r>
            <a:r>
              <a:rPr lang="en-US" sz="1200" u="none" kern="1200" dirty="0">
                <a:solidFill>
                  <a:srgbClr val="000000"/>
                </a:solidFill>
                <a:effectLst/>
                <a:latin typeface="ITC Franklin Gothic Std Bk Cd"/>
                <a:ea typeface="MS PGothic" panose="020B0600070205080204" pitchFamily="34" charset="-128"/>
                <a:cs typeface="ITC Franklin Gothic Std Bk Cd"/>
              </a:rPr>
              <a:t>Yoon, </a:t>
            </a:r>
            <a:r>
              <a:rPr lang="en-US" sz="1200" kern="1200" dirty="0">
                <a:solidFill>
                  <a:srgbClr val="000000"/>
                </a:solidFill>
                <a:effectLst/>
                <a:latin typeface="ITC Franklin Gothic Std Bk Cd"/>
                <a:ea typeface="MS PGothic" panose="020B0600070205080204" pitchFamily="34" charset="-128"/>
                <a:cs typeface="ITC Franklin Gothic Std Bk Cd"/>
              </a:rPr>
              <a:t>Duncan, Lee, Scarloss, &amp; Shapley, 2007) observed the following: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“Examining more than 1,300 studies identified as potentially addressing the effect of teacher professional development on student achievement in three key content areas, this report finds</a:t>
            </a:r>
            <a:r>
              <a:rPr lang="en-US" sz="1200" b="1" kern="1200" dirty="0">
                <a:solidFill>
                  <a:srgbClr val="000000"/>
                </a:solidFill>
                <a:effectLst/>
                <a:latin typeface="ITC Franklin Gothic Std Bk Cd"/>
                <a:ea typeface="MS PGothic" panose="020B0600070205080204" pitchFamily="34" charset="-128"/>
                <a:cs typeface="ITC Franklin Gothic Std Bk Cd"/>
              </a:rPr>
              <a:t> </a:t>
            </a:r>
            <a:r>
              <a:rPr lang="en-US" sz="1200" i="1" kern="1200" dirty="0">
                <a:solidFill>
                  <a:srgbClr val="000000"/>
                </a:solidFill>
                <a:effectLst/>
                <a:latin typeface="ITC Franklin Gothic Std Bk Cd"/>
                <a:ea typeface="MS PGothic" panose="020B0600070205080204" pitchFamily="34" charset="-128"/>
                <a:cs typeface="ITC Franklin Gothic Std Bk Cd"/>
              </a:rPr>
              <a:t>nine</a:t>
            </a:r>
            <a:r>
              <a:rPr lang="en-US" sz="1200" b="1" kern="1200" dirty="0">
                <a:solidFill>
                  <a:srgbClr val="000000"/>
                </a:solidFill>
                <a:effectLst/>
                <a:latin typeface="ITC Franklin Gothic Std Bk Cd"/>
                <a:ea typeface="MS PGothic" panose="020B0600070205080204" pitchFamily="34" charset="-128"/>
                <a:cs typeface="ITC Franklin Gothic Std Bk Cd"/>
              </a:rPr>
              <a:t> </a:t>
            </a:r>
            <a:r>
              <a:rPr lang="en-US" sz="1200" kern="1200" dirty="0">
                <a:solidFill>
                  <a:srgbClr val="000000"/>
                </a:solidFill>
                <a:effectLst/>
                <a:latin typeface="ITC Franklin Gothic Std Bk Cd"/>
                <a:ea typeface="MS PGothic" panose="020B0600070205080204" pitchFamily="34" charset="-128"/>
                <a:cs typeface="ITC Franklin Gothic Std Bk Cd"/>
              </a:rPr>
              <a:t>that meet What Works Clearinghouse evidence standards. That only nine meet standards attests to the paucity of rigorous studies that directly assess the effect of in-service teacher professional development on student achievement in mathematics, science, and reading and English/language arts. But the results of these studies</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kern="1200" dirty="0">
                <a:solidFill>
                  <a:srgbClr val="000000"/>
                </a:solidFill>
                <a:effectLst/>
                <a:latin typeface="ITC Franklin Gothic Std Bk Cd"/>
                <a:ea typeface="MS PGothic" panose="020B0600070205080204" pitchFamily="34" charset="-128"/>
                <a:cs typeface="ITC Franklin Gothic Std Bk Cd"/>
              </a:rPr>
              <a:t>that average control group students would have increased their achievement by </a:t>
            </a:r>
            <a:r>
              <a:rPr lang="en-US" sz="1200" u="sng" kern="1200" dirty="0">
                <a:solidFill>
                  <a:srgbClr val="000000"/>
                </a:solidFill>
                <a:effectLst/>
                <a:latin typeface="ITC Franklin Gothic Std Bk Cd"/>
                <a:ea typeface="MS PGothic" panose="020B0600070205080204" pitchFamily="34" charset="-128"/>
                <a:cs typeface="ITC Franklin Gothic Std Bk Cd"/>
              </a:rPr>
              <a:t>21 percentile </a:t>
            </a:r>
            <a:r>
              <a:rPr lang="en-US" sz="1200" kern="1200" dirty="0">
                <a:solidFill>
                  <a:srgbClr val="000000"/>
                </a:solidFill>
                <a:effectLst/>
                <a:latin typeface="ITC Franklin Gothic Std Bk Cd"/>
                <a:ea typeface="MS PGothic" panose="020B0600070205080204" pitchFamily="34" charset="-128"/>
                <a:cs typeface="ITC Franklin Gothic Std Bk Cd"/>
              </a:rPr>
              <a:t>points if their teacher had received substantial professional development</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kern="1200" dirty="0">
                <a:solidFill>
                  <a:srgbClr val="000000"/>
                </a:solidFill>
                <a:effectLst/>
                <a:latin typeface="ITC Franklin Gothic Std Bk Cd"/>
                <a:ea typeface="MS PGothic" panose="020B0600070205080204" pitchFamily="34" charset="-128"/>
                <a:cs typeface="ITC Franklin Gothic Std Bk Cd"/>
              </a:rPr>
              <a:t>indicated that providing professional development to teachers had a moderate effect on student achievement across the nine studies. The effect size was fairly consistent across the three content areas reviewed” </a:t>
            </a:r>
            <a:r>
              <a:rPr lang="en-US" sz="1200" u="sng" kern="1200" dirty="0">
                <a:solidFill>
                  <a:srgbClr val="FF0000"/>
                </a:solidFill>
                <a:effectLst/>
                <a:latin typeface="ITC Franklin Gothic Std Bk Cd"/>
                <a:ea typeface="MS PGothic" panose="020B0600070205080204" pitchFamily="34" charset="-128"/>
                <a:cs typeface="ITC Franklin Gothic Std Bk Cd"/>
              </a:rPr>
              <a:t>(p. iii)</a:t>
            </a:r>
            <a:r>
              <a:rPr lang="en-US" sz="1200" kern="1200" dirty="0">
                <a:solidFill>
                  <a:srgbClr val="FF0000"/>
                </a:solidFill>
                <a:effectLst/>
                <a:latin typeface="ITC Franklin Gothic Std Bk Cd"/>
                <a:ea typeface="MS PGothic" panose="020B0600070205080204" pitchFamily="34" charset="-128"/>
                <a:cs typeface="ITC Franklin Gothic Std Bk Cd"/>
              </a:rPr>
              <a:t>. </a:t>
            </a:r>
            <a:br>
              <a:rPr lang="en-US" sz="1200" kern="1200" dirty="0">
                <a:solidFill>
                  <a:srgbClr val="FF0000"/>
                </a:solidFill>
                <a:effectLst/>
                <a:latin typeface="ITC Franklin Gothic Std Bk Cd"/>
                <a:ea typeface="MS PGothic" panose="020B0600070205080204" pitchFamily="34" charset="-128"/>
                <a:cs typeface="ITC Franklin Gothic Std Bk Cd"/>
              </a:rPr>
            </a:b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200" kern="1200" dirty="0">
                <a:solidFill>
                  <a:srgbClr val="000000"/>
                </a:solidFill>
                <a:effectLst/>
                <a:latin typeface="ITC Franklin Gothic Std Bk Cd"/>
                <a:ea typeface="MS PGothic" panose="020B0600070205080204" pitchFamily="34" charset="-128"/>
                <a:cs typeface="ITC Franklin Gothic Std Bk Cd"/>
              </a:rPr>
              <a:t>For more information see </a:t>
            </a:r>
            <a:r>
              <a:rPr lang="en-US" sz="1200" u="sng" kern="1200" dirty="0">
                <a:solidFill>
                  <a:srgbClr val="000000"/>
                </a:solidFill>
                <a:effectLst/>
                <a:latin typeface="ITC Franklin Gothic Std Bk Cd"/>
                <a:ea typeface="MS PGothic" panose="020B0600070205080204" pitchFamily="34" charset="-128"/>
                <a:cs typeface="ITC Franklin Gothic Std Bk Cd"/>
                <a:hlinkClick r:id="rId3"/>
              </a:rPr>
              <a:t>https:/ies.ed.gov/ncee/edlabs/regions/southwest/pdf/REL_2007033.pdf</a:t>
            </a:r>
            <a:r>
              <a:rPr lang="en-US"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defTabSz="933420">
              <a:defRPr/>
            </a:pPr>
            <a:fld id="{DBA2C2E2-0E08-480B-A22D-C2F2EBF6A27D}" type="slidenum">
              <a:rPr lang="en-US">
                <a:solidFill>
                  <a:srgbClr val="000000"/>
                </a:solidFill>
              </a:rPr>
              <a:pPr defTabSz="933420">
                <a:defRPr/>
              </a:pPr>
              <a:t>33</a:t>
            </a:fld>
            <a:endParaRPr lang="en-US" dirty="0">
              <a:solidFill>
                <a:srgbClr val="000000"/>
              </a:solidFill>
            </a:endParaRPr>
          </a:p>
        </p:txBody>
      </p:sp>
    </p:spTree>
    <p:extLst>
      <p:ext uri="{BB962C8B-B14F-4D97-AF65-F5344CB8AC3E}">
        <p14:creationId xmlns:p14="http://schemas.microsoft.com/office/powerpoint/2010/main" val="4901797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What is the most recent available research on the impact of professional development? One of the most recent studies examining this topic was conducted by Darling-Hammond, Hyler, and Gardner (2017). The study reviewed 35 methodologically rigorous studies that demonstrated a positive link among teacher professional development, teaching practices, and student outcomes. The study found the following: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“Although research on the effectiveness of professional development has been mixed, positive findings have stimulated a consensus about typical components of high-quality professional learning for teachers. This consensus, articulated by </a:t>
            </a:r>
            <a:r>
              <a:rPr lang="en-US" sz="1200" u="none" kern="1200" dirty="0">
                <a:solidFill>
                  <a:srgbClr val="000000"/>
                </a:solidFill>
                <a:effectLst/>
                <a:latin typeface="ITC Franklin Gothic Std Bk Cd"/>
                <a:ea typeface="MS PGothic" panose="020B0600070205080204" pitchFamily="34" charset="-128"/>
                <a:cs typeface="ITC Franklin Gothic Std Bk Cd"/>
              </a:rPr>
              <a:t>Desimone (2009)</a:t>
            </a:r>
            <a:r>
              <a:rPr lang="en-US" sz="1200" kern="1200" dirty="0">
                <a:solidFill>
                  <a:srgbClr val="000000"/>
                </a:solidFill>
                <a:effectLst/>
                <a:latin typeface="ITC Franklin Gothic Std Bk Cd"/>
                <a:ea typeface="MS PGothic" panose="020B0600070205080204" pitchFamily="34" charset="-128"/>
                <a:cs typeface="ITC Franklin Gothic Std Bk Cd"/>
              </a:rPr>
              <a:t> and others, holds that effective PD possesses a robust content focus, features active learning, is collaborative and aligned with relevant curricula and policies, and provides sufficient learning time for participants. Our review confirms and expands upon this five-part framework, providing additional specificity about the types of active and collaborative practices that underlie powerful teacher </a:t>
            </a:r>
            <a:r>
              <a:rPr lang="en-US" sz="1200" u="none" kern="1200" dirty="0">
                <a:solidFill>
                  <a:srgbClr val="000000"/>
                </a:solidFill>
                <a:effectLst/>
                <a:latin typeface="ITC Franklin Gothic Std Bk Cd"/>
                <a:ea typeface="MS PGothic" panose="020B0600070205080204" pitchFamily="34" charset="-128"/>
                <a:cs typeface="ITC Franklin Gothic Std Bk Cd"/>
              </a:rPr>
              <a:t>PD”</a:t>
            </a:r>
            <a:r>
              <a:rPr lang="en-US" sz="1200" u="none" kern="1200" dirty="0">
                <a:solidFill>
                  <a:srgbClr val="000000"/>
                </a:solidFill>
                <a:effectLst/>
                <a:highlight>
                  <a:srgbClr val="FFFF00"/>
                </a:highlight>
                <a:latin typeface="ITC Franklin Gothic Std Bk Cd"/>
                <a:ea typeface="MS PGothic" panose="020B0600070205080204" pitchFamily="34" charset="-128"/>
                <a:cs typeface="ITC Franklin Gothic Std Bk Cd"/>
              </a:rPr>
              <a:t>(p. 4).</a:t>
            </a:r>
            <a:endParaRPr lang="en-US" sz="1100" u="none"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200" kern="1200" dirty="0">
                <a:solidFill>
                  <a:srgbClr val="000000"/>
                </a:solidFill>
                <a:effectLst/>
                <a:latin typeface="ITC Franklin Gothic Std Bk Cd"/>
                <a:ea typeface="MS PGothic" panose="020B0600070205080204" pitchFamily="34" charset="-128"/>
                <a:cs typeface="ITC Franklin Gothic Std Bk Cd"/>
              </a:rPr>
              <a:t>To read more about this research, click on the following link to the full report: </a:t>
            </a:r>
            <a:r>
              <a:rPr lang="en-US" sz="1200" u="sng" kern="1200" dirty="0">
                <a:solidFill>
                  <a:srgbClr val="000000"/>
                </a:solidFill>
                <a:effectLst/>
                <a:latin typeface="ITC Franklin Gothic Std Bk Cd"/>
                <a:ea typeface="MS PGothic" panose="020B0600070205080204" pitchFamily="34" charset="-128"/>
                <a:cs typeface="ITC Franklin Gothic Std Bk Cd"/>
                <a:hlinkClick r:id="rId3"/>
              </a:rPr>
              <a:t>https://learningpolicyinstitute.org/sites/default/files/product-files/Effective_Teacher_Professional_Development_REPORT.pdf</a:t>
            </a:r>
            <a:r>
              <a:rPr lang="en-US" dirty="0">
                <a:effectLst/>
              </a:rPr>
              <a:t> </a:t>
            </a:r>
            <a:endParaRPr lang="en-US" b="0" dirty="0"/>
          </a:p>
        </p:txBody>
      </p:sp>
      <p:sp>
        <p:nvSpPr>
          <p:cNvPr id="4" name="Slide Number Placeholder 3"/>
          <p:cNvSpPr>
            <a:spLocks noGrp="1"/>
          </p:cNvSpPr>
          <p:nvPr>
            <p:ph type="sldNum" sz="quarter" idx="10"/>
          </p:nvPr>
        </p:nvSpPr>
        <p:spPr/>
        <p:txBody>
          <a:bodyPr/>
          <a:lstStyle/>
          <a:p>
            <a:pPr defTabSz="933420">
              <a:defRPr/>
            </a:pPr>
            <a:fld id="{DBA2C2E2-0E08-480B-A22D-C2F2EBF6A27D}" type="slidenum">
              <a:rPr lang="en-US">
                <a:solidFill>
                  <a:srgbClr val="000000"/>
                </a:solidFill>
              </a:rPr>
              <a:pPr defTabSz="933420">
                <a:defRPr/>
              </a:pPr>
              <a:t>34</a:t>
            </a:fld>
            <a:endParaRPr lang="en-US" dirty="0">
              <a:solidFill>
                <a:srgbClr val="000000"/>
              </a:solidFill>
            </a:endParaRPr>
          </a:p>
        </p:txBody>
      </p:sp>
    </p:spTree>
    <p:extLst>
      <p:ext uri="{BB962C8B-B14F-4D97-AF65-F5344CB8AC3E}">
        <p14:creationId xmlns:p14="http://schemas.microsoft.com/office/powerpoint/2010/main" val="27854831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In addition to incorporating specific design elements, it is critical that professional development be evaluated in order to ensure that it is achieving its intended goals for beginning teachers. According to Guskey (2000), effective professional development evaluations require the collection and analysis of five critical levels of information, described below: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kern="1200" dirty="0">
                <a:solidFill>
                  <a:srgbClr val="000000"/>
                </a:solidFill>
                <a:effectLst/>
                <a:latin typeface="ITC Franklin Gothic Std Bk Cd"/>
                <a:ea typeface="MS PGothic" panose="020B0600070205080204" pitchFamily="34" charset="-128"/>
                <a:cs typeface="ITC Franklin Gothic Std Bk Cd"/>
              </a:rPr>
              <a:t>Participant</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kern="1200" dirty="0">
                <a:solidFill>
                  <a:srgbClr val="000000"/>
                </a:solidFill>
                <a:effectLst/>
                <a:latin typeface="ITC Franklin Gothic Std Bk Cd"/>
                <a:ea typeface="MS PGothic" panose="020B0600070205080204" pitchFamily="34" charset="-128"/>
                <a:cs typeface="ITC Franklin Gothic Std Bk Cd"/>
              </a:rPr>
              <a:t>s reactions: Was it worthwhile?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kern="1200" dirty="0">
                <a:solidFill>
                  <a:srgbClr val="000000"/>
                </a:solidFill>
                <a:effectLst/>
                <a:latin typeface="ITC Franklin Gothic Std Bk Cd"/>
                <a:ea typeface="MS PGothic" panose="020B0600070205080204" pitchFamily="34" charset="-128"/>
                <a:cs typeface="ITC Franklin Gothic Std Bk Cd"/>
              </a:rPr>
              <a:t>Participant</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kern="1200" dirty="0">
                <a:solidFill>
                  <a:srgbClr val="000000"/>
                </a:solidFill>
                <a:effectLst/>
                <a:latin typeface="ITC Franklin Gothic Std Bk Cd"/>
                <a:ea typeface="MS PGothic" panose="020B0600070205080204" pitchFamily="34" charset="-128"/>
                <a:cs typeface="ITC Franklin Gothic Std Bk Cd"/>
              </a:rPr>
              <a:t>s learning: Did participants acquire the intended knowledge and skills?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kern="1200" dirty="0">
                <a:solidFill>
                  <a:srgbClr val="000000"/>
                </a:solidFill>
                <a:effectLst/>
                <a:latin typeface="ITC Franklin Gothic Std Bk Cd"/>
                <a:ea typeface="MS PGothic" panose="020B0600070205080204" pitchFamily="34" charset="-128"/>
                <a:cs typeface="ITC Franklin Gothic Std Bk Cd"/>
              </a:rPr>
              <a:t>Organization support and change: Was implementation advocated, facilitated, and supported?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kern="1200" dirty="0">
                <a:solidFill>
                  <a:srgbClr val="000000"/>
                </a:solidFill>
                <a:effectLst/>
                <a:latin typeface="ITC Franklin Gothic Std Bk Cd"/>
                <a:ea typeface="MS PGothic" panose="020B0600070205080204" pitchFamily="34" charset="-128"/>
                <a:cs typeface="ITC Franklin Gothic Std Bk Cd"/>
              </a:rPr>
              <a:t>Participant</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kern="1200" dirty="0">
                <a:solidFill>
                  <a:srgbClr val="000000"/>
                </a:solidFill>
                <a:effectLst/>
                <a:latin typeface="ITC Franklin Gothic Std Bk Cd"/>
                <a:ea typeface="MS PGothic" panose="020B0600070205080204" pitchFamily="34" charset="-128"/>
                <a:cs typeface="ITC Franklin Gothic Std Bk Cd"/>
              </a:rPr>
              <a:t>s use of new knowledge and skills: Did participants effectively apply new knowledge and skills?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kern="1200" dirty="0">
                <a:solidFill>
                  <a:srgbClr val="000000"/>
                </a:solidFill>
                <a:effectLst/>
                <a:latin typeface="ITC Franklin Gothic Std Bk Cd"/>
                <a:ea typeface="MS PGothic" panose="020B0600070205080204" pitchFamily="34" charset="-128"/>
                <a:cs typeface="ITC Franklin Gothic Std Bk Cd"/>
              </a:rPr>
              <a:t>Student learning outcomes: What was the impact on students?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0" dirty="0"/>
          </a:p>
        </p:txBody>
      </p:sp>
      <p:sp>
        <p:nvSpPr>
          <p:cNvPr id="4" name="Slide Number Placeholder 3"/>
          <p:cNvSpPr>
            <a:spLocks noGrp="1"/>
          </p:cNvSpPr>
          <p:nvPr>
            <p:ph type="sldNum" sz="quarter" idx="10"/>
          </p:nvPr>
        </p:nvSpPr>
        <p:spPr/>
        <p:txBody>
          <a:bodyPr/>
          <a:lstStyle/>
          <a:p>
            <a:pPr defTabSz="933420">
              <a:defRPr/>
            </a:pPr>
            <a:fld id="{DBA2C2E2-0E08-480B-A22D-C2F2EBF6A27D}" type="slidenum">
              <a:rPr lang="en-US">
                <a:solidFill>
                  <a:srgbClr val="000000"/>
                </a:solidFill>
              </a:rPr>
              <a:pPr defTabSz="933420">
                <a:defRPr/>
              </a:pPr>
              <a:t>35</a:t>
            </a:fld>
            <a:endParaRPr lang="en-US" dirty="0">
              <a:solidFill>
                <a:srgbClr val="000000"/>
              </a:solidFill>
            </a:endParaRPr>
          </a:p>
        </p:txBody>
      </p:sp>
    </p:spTree>
    <p:extLst>
      <p:ext uri="{BB962C8B-B14F-4D97-AF65-F5344CB8AC3E}">
        <p14:creationId xmlns:p14="http://schemas.microsoft.com/office/powerpoint/2010/main" val="24913383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The Every Student Succeeds Act (ESSA) defines six criteria for high-quality professional development. A 2016 report by Combs and Silverman found that </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kern="1200" dirty="0">
                <a:solidFill>
                  <a:srgbClr val="000000"/>
                </a:solidFill>
                <a:effectLst/>
                <a:latin typeface="ITC Franklin Gothic Std Bk Cd"/>
                <a:ea typeface="MS PGothic" panose="020B0600070205080204" pitchFamily="34" charset="-128"/>
                <a:cs typeface="ITC Franklin Gothic Std Bk Cd"/>
              </a:rPr>
              <a:t>For 4 out of the 6 criteria, 80% or more of the professional development offered and participated in by teaching professionals failed to meet the federal definition.</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kern="1200" dirty="0">
                <a:solidFill>
                  <a:srgbClr val="000000"/>
                </a:solidFill>
                <a:effectLst/>
                <a:latin typeface="ITC Franklin Gothic Std Bk Cd"/>
                <a:ea typeface="MS PGothic" panose="020B0600070205080204" pitchFamily="34" charset="-128"/>
                <a:cs typeface="ITC Franklin Gothic Std Bk Cd"/>
              </a:rPr>
              <a:t> (The full report can be accessed here: </a:t>
            </a:r>
            <a:r>
              <a:rPr lang="en-US" sz="1200" u="sng" kern="1200" dirty="0">
                <a:solidFill>
                  <a:srgbClr val="000000"/>
                </a:solidFill>
                <a:effectLst/>
                <a:latin typeface="ITC Franklin Gothic Std Bk Cd"/>
                <a:ea typeface="MS PGothic" panose="020B0600070205080204" pitchFamily="34" charset="-128"/>
                <a:cs typeface="ITC Franklin Gothic Std Bk Cd"/>
                <a:hlinkClick r:id="rId3"/>
              </a:rPr>
              <a:t>https://www.frontlineeducation.com/uploads/2018/01/ESSA_Bridging_the_Gap.pdf</a:t>
            </a:r>
            <a:r>
              <a:rPr lang="en-US" sz="1200" kern="1200" dirty="0">
                <a:solidFill>
                  <a:srgbClr val="000000"/>
                </a:solidFill>
                <a:effectLst/>
                <a:latin typeface="ITC Franklin Gothic Std Bk Cd"/>
                <a:ea typeface="MS PGothic" panose="020B0600070205080204" pitchFamily="34" charset="-128"/>
                <a:cs typeface="ITC Franklin Gothic Std Bk Cd"/>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States have an opportunity to focus on the quality of teacher professional development by leveraging Title II, Part A, funds within ESSA. For more information, consider exploring the following resources: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 </a:t>
            </a:r>
            <a:endParaRPr lang="en-US" sz="1100" b="0" kern="1200" dirty="0">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US" sz="1200" b="1" kern="1200" dirty="0">
                <a:solidFill>
                  <a:srgbClr val="000000"/>
                </a:solidFill>
                <a:effectLst/>
                <a:latin typeface="ITC Franklin Gothic Std Bk Cd"/>
                <a:ea typeface="MS PGothic" panose="020B0600070205080204" pitchFamily="34" charset="-128"/>
                <a:cs typeface="ITC Franklin Gothic Std Bk Cd"/>
              </a:rPr>
              <a:t>Toolkit: </a:t>
            </a:r>
            <a:r>
              <a:rPr lang="en-US" sz="1200" i="1" kern="1200" dirty="0">
                <a:solidFill>
                  <a:srgbClr val="000000"/>
                </a:solidFill>
                <a:effectLst/>
                <a:latin typeface="ITC Franklin Gothic Std Bk Cd"/>
                <a:ea typeface="MS PGothic" panose="020B0600070205080204" pitchFamily="34" charset="-128"/>
                <a:cs typeface="ITC Franklin Gothic Std Bk Cd"/>
              </a:rPr>
              <a:t>A New Vision for Professional Learning: A Toolkit to Help States Use ESSA To Advance Learning and Improvement Systems, </a:t>
            </a:r>
            <a:r>
              <a:rPr lang="en-US" sz="1200" kern="1200" dirty="0">
                <a:solidFill>
                  <a:srgbClr val="000000"/>
                </a:solidFill>
                <a:effectLst/>
                <a:latin typeface="ITC Franklin Gothic Std Bk Cd"/>
                <a:ea typeface="MS PGothic" panose="020B0600070205080204" pitchFamily="34" charset="-128"/>
                <a:cs typeface="ITC Franklin Gothic Std Bk Cd"/>
              </a:rPr>
              <a:t>from Learning Forward and the Education Counsel: </a:t>
            </a:r>
            <a:r>
              <a:rPr lang="en-US" sz="1200" u="sng" kern="1200" dirty="0">
                <a:solidFill>
                  <a:srgbClr val="000000"/>
                </a:solidFill>
                <a:effectLst/>
                <a:latin typeface="ITC Franklin Gothic Std Bk Cd"/>
                <a:ea typeface="MS PGothic" panose="020B0600070205080204" pitchFamily="34" charset="-128"/>
                <a:cs typeface="ITC Franklin Gothic Std Bk Cd"/>
                <a:hlinkClick r:id="rId4"/>
              </a:rPr>
              <a:t>https://learningforward.org/docs/default-source/getinvolved/essa/essanewvisiontoolkit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200" b="1" kern="1200" dirty="0">
                <a:solidFill>
                  <a:srgbClr val="000000"/>
                </a:solidFill>
                <a:effectLst/>
                <a:latin typeface="ITC Franklin Gothic Std Bk Cd"/>
                <a:ea typeface="MS PGothic" panose="020B0600070205080204" pitchFamily="34" charset="-128"/>
                <a:cs typeface="ITC Franklin Gothic Std Bk Cd"/>
              </a:rPr>
              <a:t>Webinar: “</a:t>
            </a:r>
            <a:r>
              <a:rPr lang="en-US" sz="1200" kern="1200" dirty="0">
                <a:solidFill>
                  <a:srgbClr val="000000"/>
                </a:solidFill>
                <a:effectLst/>
                <a:latin typeface="ITC Franklin Gothic Std Bk Cd"/>
                <a:ea typeface="MS PGothic" panose="020B0600070205080204" pitchFamily="34" charset="-128"/>
                <a:cs typeface="ITC Franklin Gothic Std Bk Cd"/>
              </a:rPr>
              <a:t>Leveraging ESSA</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kern="1200" dirty="0">
                <a:solidFill>
                  <a:srgbClr val="000000"/>
                </a:solidFill>
                <a:effectLst/>
                <a:latin typeface="ITC Franklin Gothic Std Bk Cd"/>
                <a:ea typeface="MS PGothic" panose="020B0600070205080204" pitchFamily="34" charset="-128"/>
                <a:cs typeface="ITC Franklin Gothic Std Bk Cd"/>
              </a:rPr>
              <a:t>s Title II for Job-Embedded Professional Development,” cosponsored by the Learning Policy Institute, the</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 </a:t>
            </a:r>
            <a:r>
              <a:rPr lang="en-US" sz="1200" kern="1200" dirty="0">
                <a:solidFill>
                  <a:srgbClr val="000000"/>
                </a:solidFill>
                <a:effectLst/>
                <a:latin typeface="ITC Franklin Gothic Std Bk Cd"/>
                <a:ea typeface="MS PGothic" panose="020B0600070205080204" pitchFamily="34" charset="-128"/>
                <a:cs typeface="ITC Franklin Gothic Std Bk Cd"/>
              </a:rPr>
              <a:t>National Conference of State Legislatures,</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 </a:t>
            </a:r>
            <a:r>
              <a:rPr lang="en-US" sz="1200" kern="1200" dirty="0">
                <a:solidFill>
                  <a:srgbClr val="000000"/>
                </a:solidFill>
                <a:effectLst/>
                <a:latin typeface="ITC Franklin Gothic Std Bk Cd"/>
                <a:ea typeface="MS PGothic" panose="020B0600070205080204" pitchFamily="34" charset="-128"/>
                <a:cs typeface="ITC Franklin Gothic Std Bk Cd"/>
              </a:rPr>
              <a:t>Learning Forward, and the</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 </a:t>
            </a:r>
            <a:r>
              <a:rPr lang="en-US" sz="1200" kern="1200" dirty="0">
                <a:solidFill>
                  <a:srgbClr val="000000"/>
                </a:solidFill>
                <a:effectLst/>
                <a:latin typeface="ITC Franklin Gothic Std Bk Cd"/>
                <a:ea typeface="MS PGothic" panose="020B0600070205080204" pitchFamily="34" charset="-128"/>
                <a:cs typeface="ITC Franklin Gothic Std Bk Cd"/>
              </a:rPr>
              <a:t>National Association of State Boards of Education: </a:t>
            </a:r>
            <a:r>
              <a:rPr lang="en-US" sz="1200" u="sng" kern="1200" dirty="0">
                <a:solidFill>
                  <a:srgbClr val="000000"/>
                </a:solidFill>
                <a:effectLst/>
                <a:latin typeface="ITC Franklin Gothic Std Bk Cd"/>
                <a:ea typeface="MS PGothic" panose="020B0600070205080204" pitchFamily="34" charset="-128"/>
                <a:cs typeface="ITC Franklin Gothic Std Bk Cd"/>
                <a:hlinkClick r:id="rId5"/>
              </a:rPr>
              <a:t>https://learningpolicyinstitute.org/event/webinar-leveraging-essas-title-ii-job-embedded-professional-development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So far, a review of ESSA state plans by the GTL Center shows that 25 states plan to use funding from Title II, Part A, to support mentoring and/or induction:</a:t>
            </a: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US" sz="1200" kern="1200" dirty="0">
                <a:solidFill>
                  <a:srgbClr val="000000"/>
                </a:solidFill>
                <a:effectLst/>
                <a:latin typeface="ITC Franklin Gothic Std Bk Cd"/>
                <a:ea typeface="MS PGothic" panose="020B0600070205080204" pitchFamily="34" charset="-128"/>
                <a:cs typeface="ITC Franklin Gothic Std Bk Cd"/>
              </a:rPr>
              <a:t>Round 1 (13 states): Arizona, Connecticut, Delaware, District of Columbia, Louisiana, Maine, Massachusetts, Michigan, Nevada, New Jersey, New Mexico, Oregon, Tennessee</a:t>
            </a:r>
          </a:p>
          <a:p>
            <a:pPr marL="171450" marR="0" indent="-171450">
              <a:lnSpc>
                <a:spcPct val="107000"/>
              </a:lnSpc>
              <a:spcBef>
                <a:spcPts val="0"/>
              </a:spcBef>
              <a:spcAft>
                <a:spcPts val="0"/>
              </a:spcAft>
              <a:buFont typeface="Arial" panose="020B0604020202020204" pitchFamily="34" charset="0"/>
              <a:buChar char="•"/>
            </a:pPr>
            <a:r>
              <a:rPr lang="en-US" sz="1200" kern="1200" dirty="0">
                <a:solidFill>
                  <a:srgbClr val="000000"/>
                </a:solidFill>
                <a:effectLst/>
                <a:latin typeface="ITC Franklin Gothic Std Bk Cd"/>
                <a:ea typeface="MS PGothic" panose="020B0600070205080204" pitchFamily="34" charset="-128"/>
                <a:cs typeface="ITC Franklin Gothic Std Bk Cd"/>
              </a:rPr>
              <a:t>Round 2 (12 states): Alaska, Hawaii, Idaho, Indiana, Kansas, Mississippi, Missouri, North Dakota, Ohio, Oklahoma, Pennsylvania, Washington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36</a:t>
            </a:fld>
            <a:endParaRPr lang="en-US" dirty="0"/>
          </a:p>
        </p:txBody>
      </p:sp>
    </p:spTree>
    <p:extLst>
      <p:ext uri="{BB962C8B-B14F-4D97-AF65-F5344CB8AC3E}">
        <p14:creationId xmlns:p14="http://schemas.microsoft.com/office/powerpoint/2010/main" val="17746571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Tennessee</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kern="1200" dirty="0">
                <a:solidFill>
                  <a:srgbClr val="000000"/>
                </a:solidFill>
                <a:effectLst/>
                <a:latin typeface="ITC Franklin Gothic Std Bk Cd"/>
                <a:ea typeface="MS PGothic" panose="020B0600070205080204" pitchFamily="34" charset="-128"/>
                <a:cs typeface="ITC Franklin Gothic Std Bk Cd"/>
              </a:rPr>
              <a:t>s approach to professional development for beginning teachers is one example of the way states are using opportunities within ESSA to focus on the quality of professional development. For more information about this example see </a:t>
            </a:r>
            <a:r>
              <a:rPr lang="en-US" sz="1200" i="1" kern="1200" dirty="0">
                <a:solidFill>
                  <a:srgbClr val="000000"/>
                </a:solidFill>
                <a:effectLst/>
                <a:latin typeface="ITC Franklin Gothic Std Bk Cd"/>
                <a:ea typeface="MS PGothic" panose="020B0600070205080204" pitchFamily="34" charset="-128"/>
                <a:cs typeface="ITC Franklin Gothic Std Bk Cd"/>
              </a:rPr>
              <a:t>A New Vision for Professional Learning: A Toolkit to Help States Use ESSA to Advance Learning and Improvement Systems: </a:t>
            </a:r>
            <a:r>
              <a:rPr lang="en-US" sz="1200" u="sng" kern="1200" dirty="0">
                <a:solidFill>
                  <a:srgbClr val="000000"/>
                </a:solidFill>
                <a:effectLst/>
                <a:latin typeface="ITC Franklin Gothic Std Bk Cd"/>
                <a:ea typeface="MS PGothic" panose="020B0600070205080204" pitchFamily="34" charset="-128"/>
                <a:cs typeface="ITC Franklin Gothic Std Bk Cd"/>
                <a:hlinkClick r:id="rId3"/>
              </a:rPr>
              <a:t>https://learningforward.org/docs/default-source/getinvolved/essa/essanewvisiontoolkit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37</a:t>
            </a:fld>
            <a:endParaRPr lang="en-US" dirty="0"/>
          </a:p>
        </p:txBody>
      </p:sp>
    </p:spTree>
    <p:extLst>
      <p:ext uri="{BB962C8B-B14F-4D97-AF65-F5344CB8AC3E}">
        <p14:creationId xmlns:p14="http://schemas.microsoft.com/office/powerpoint/2010/main" val="39877980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i="1" kern="1200" dirty="0">
                <a:solidFill>
                  <a:srgbClr val="000000"/>
                </a:solidFill>
                <a:effectLst/>
                <a:latin typeface="ITC Franklin Gothic Std Bk Cd"/>
                <a:ea typeface="MS PGothic" panose="020B0600070205080204" pitchFamily="34" charset="-128"/>
                <a:cs typeface="ITC Franklin Gothic Std Bk Cd"/>
              </a:rPr>
              <a:t>Discuss these considerations as a team.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defTabSz="933420">
              <a:defRPr/>
            </a:pPr>
            <a:fld id="{DBA2C2E2-0E08-480B-A22D-C2F2EBF6A27D}" type="slidenum">
              <a:rPr lang="en-US">
                <a:solidFill>
                  <a:srgbClr val="000000"/>
                </a:solidFill>
              </a:rPr>
              <a:pPr defTabSz="933420">
                <a:defRPr/>
              </a:pPr>
              <a:t>38</a:t>
            </a:fld>
            <a:endParaRPr lang="en-US" dirty="0">
              <a:solidFill>
                <a:srgbClr val="000000"/>
              </a:solidFill>
            </a:endParaRPr>
          </a:p>
        </p:txBody>
      </p:sp>
    </p:spTree>
    <p:extLst>
      <p:ext uri="{BB962C8B-B14F-4D97-AF65-F5344CB8AC3E}">
        <p14:creationId xmlns:p14="http://schemas.microsoft.com/office/powerpoint/2010/main" val="11648228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Another structure for supporting beginning teacher development is mentor guidance. Mentors are essential for helping beginning teachers tie together and apply the knowledge and skills that they acquire through onboarding, professional learning communities, and professional learning. Mentors also provide critical, individualized support to beginning teachers with the recognition that each teacher has specific emotional needs and prior experiences.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Mentor guidance is discussed in depth in Modules 2 and 3 of the </a:t>
            </a:r>
            <a:r>
              <a:rPr lang="en-US" sz="1200" i="1" kern="1200" dirty="0">
                <a:solidFill>
                  <a:srgbClr val="000000"/>
                </a:solidFill>
                <a:effectLst/>
                <a:latin typeface="ITC Franklin Gothic Std Bk Cd"/>
                <a:ea typeface="MS PGothic" panose="020B0600070205080204" pitchFamily="34" charset="-128"/>
                <a:cs typeface="ITC Franklin Gothic Std Bk Cd"/>
              </a:rPr>
              <a:t>Mentoring and Induction Toolkit.</a:t>
            </a:r>
            <a:r>
              <a:rPr lang="en-US" sz="1200" kern="1200" dirty="0">
                <a:solidFill>
                  <a:srgbClr val="000000"/>
                </a:solidFill>
                <a:effectLst/>
                <a:latin typeface="ITC Franklin Gothic Std Bk Cd"/>
                <a:ea typeface="MS PGothic" panose="020B0600070205080204" pitchFamily="34" charset="-128"/>
                <a:cs typeface="ITC Franklin Gothic Std Bk Cd"/>
              </a:rPr>
              <a:t> Please refer to these modules for additional information on the role of mentor guidance in beginning teacher development.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defTabSz="933420">
              <a:defRPr/>
            </a:pPr>
            <a:endParaRPr lang="en-US" dirty="0"/>
          </a:p>
        </p:txBody>
      </p:sp>
      <p:sp>
        <p:nvSpPr>
          <p:cNvPr id="4" name="Slide Number Placeholder 3"/>
          <p:cNvSpPr>
            <a:spLocks noGrp="1"/>
          </p:cNvSpPr>
          <p:nvPr>
            <p:ph type="sldNum" sz="quarter" idx="10"/>
          </p:nvPr>
        </p:nvSpPr>
        <p:spPr/>
        <p:txBody>
          <a:bodyPr/>
          <a:lstStyle/>
          <a:p>
            <a:pPr defTabSz="933420">
              <a:defRPr/>
            </a:pPr>
            <a:fld id="{DBA2C2E2-0E08-480B-A22D-C2F2EBF6A27D}" type="slidenum">
              <a:rPr lang="en-US">
                <a:solidFill>
                  <a:srgbClr val="000000"/>
                </a:solidFill>
              </a:rPr>
              <a:pPr defTabSz="933420">
                <a:defRPr/>
              </a:pPr>
              <a:t>39</a:t>
            </a:fld>
            <a:endParaRPr lang="en-US" dirty="0">
              <a:solidFill>
                <a:srgbClr val="000000"/>
              </a:solidFill>
            </a:endParaRPr>
          </a:p>
        </p:txBody>
      </p:sp>
    </p:spTree>
    <p:extLst>
      <p:ext uri="{BB962C8B-B14F-4D97-AF65-F5344CB8AC3E}">
        <p14:creationId xmlns:p14="http://schemas.microsoft.com/office/powerpoint/2010/main" val="80453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presentation is part of the Mentoring and Induction Toolkit developed by the GTL Center. </a:t>
            </a:r>
            <a:r>
              <a:rPr lang="en-US" sz="1200" kern="1200" dirty="0">
                <a:solidFill>
                  <a:schemeClr val="tx1"/>
                </a:solidFill>
                <a:effectLst/>
                <a:latin typeface="ITC Franklin Gothic Std Bk Cd"/>
                <a:ea typeface="ＭＳ Ｐゴシック" pitchFamily="-48" charset="-128"/>
                <a:cs typeface="ＭＳ Ｐゴシック"/>
              </a:rPr>
              <a:t>Designed expressly to support states that are working closely with districts to build strong mentoring and induction (M&amp;I) programs, this ready-to-use toolkit guides state and district leaders through the most critical aspects of developing effective M&amp;I programs. Toolkit resources are designed to </a:t>
            </a:r>
            <a:r>
              <a:rPr lang="en-US" dirty="0"/>
              <a:t>build the mentoring and induction content knowledge of school, district, state, and regional center personnel and facilitate the design and implementation of high-quality mentoring and induction programs at the district and school levels.</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25373005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Mentors and school leaders can use a variety of strategies to assess the needs of beginning teachers.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Classroom observations enable mentors and school leaders to experience firsthand the practices and strategies that beginning teachers are employing in the classroom, as well as to identify areas in which they may be struggling. Classroom observations should be guided by standards for teacher instruction and development.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Surveys are a useful tool for understanding the needs of beginning teachers in your context. Information from these surveys can be used to inform the focus and goals of new teacher development efforts. These surveys also provide an opportunity for beginning teachers to reflect on their practice.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Mentors and school leaders can also draw on data collected during beginning teachers</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kern="1200" dirty="0">
                <a:solidFill>
                  <a:srgbClr val="000000"/>
                </a:solidFill>
                <a:effectLst/>
                <a:latin typeface="ITC Franklin Gothic Std Bk Cd"/>
                <a:ea typeface="MS PGothic" panose="020B0600070205080204" pitchFamily="34" charset="-128"/>
                <a:cs typeface="ITC Franklin Gothic Std Bk Cd"/>
              </a:rPr>
              <a:t> preservice clinical experiences to develop a holistic picture of these teachers</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kern="1200" dirty="0">
                <a:solidFill>
                  <a:srgbClr val="000000"/>
                </a:solidFill>
                <a:effectLst/>
                <a:latin typeface="ITC Franklin Gothic Std Bk Cd"/>
                <a:ea typeface="MS PGothic" panose="020B0600070205080204" pitchFamily="34" charset="-128"/>
                <a:cs typeface="ITC Franklin Gothic Std Bk Cd"/>
              </a:rPr>
              <a:t> performance and improvement over time.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defTabSz="933420">
              <a:defRPr/>
            </a:pP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40</a:t>
            </a:fld>
            <a:endParaRPr lang="en-US" dirty="0"/>
          </a:p>
        </p:txBody>
      </p:sp>
    </p:spTree>
    <p:extLst>
      <p:ext uri="{BB962C8B-B14F-4D97-AF65-F5344CB8AC3E}">
        <p14:creationId xmlns:p14="http://schemas.microsoft.com/office/powerpoint/2010/main" val="20035074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While beginning teachers are in need of support from mentors throughout the school year, there are certain junctures at which this support is especially critical. </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kern="1200" dirty="0">
                <a:solidFill>
                  <a:srgbClr val="000000"/>
                </a:solidFill>
                <a:effectLst/>
                <a:latin typeface="ITC Franklin Gothic Std Bk Cd"/>
                <a:ea typeface="MS PGothic" panose="020B0600070205080204" pitchFamily="34" charset="-128"/>
                <a:cs typeface="ITC Franklin Gothic Std Bk Cd"/>
              </a:rPr>
              <a:t>Just-in-time</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kern="1200" dirty="0">
                <a:solidFill>
                  <a:srgbClr val="000000"/>
                </a:solidFill>
                <a:effectLst/>
                <a:latin typeface="ITC Franklin Gothic Std Bk Cd"/>
                <a:ea typeface="MS PGothic" panose="020B0600070205080204" pitchFamily="34" charset="-128"/>
                <a:cs typeface="ITC Franklin Gothic Std Bk Cd"/>
              </a:rPr>
              <a:t> support at critical phases in the first year of teaching can help beginning teachers maintain a positive attitude toward teaching.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Ellen Moir, of the New Teacher Center (2016), identified six key phases in which beginning teachers particularly benefit from additional support and guidance:</a:t>
            </a:r>
            <a:br>
              <a:rPr lang="en-US" sz="1200" kern="1200" dirty="0">
                <a:solidFill>
                  <a:srgbClr val="000000"/>
                </a:solidFill>
                <a:effectLst/>
                <a:latin typeface="ITC Franklin Gothic Std Bk Cd"/>
                <a:ea typeface="MS PGothic" panose="020B0600070205080204" pitchFamily="34" charset="-128"/>
                <a:cs typeface="ITC Franklin Gothic Std Bk Cd"/>
              </a:rPr>
            </a:b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200" kern="1200" dirty="0">
                <a:solidFill>
                  <a:srgbClr val="000000"/>
                </a:solidFill>
                <a:effectLst/>
                <a:latin typeface="ITC Franklin Gothic Std Bk Cd"/>
                <a:ea typeface="MS PGothic" panose="020B0600070205080204" pitchFamily="34" charset="-128"/>
                <a:cs typeface="ITC Franklin Gothic Std Bk Cd"/>
              </a:rPr>
              <a:t>Anticipation: the time period between student teaching and running his or her own classroom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200" kern="1200" dirty="0">
                <a:solidFill>
                  <a:srgbClr val="000000"/>
                </a:solidFill>
                <a:effectLst/>
                <a:latin typeface="ITC Franklin Gothic Std Bk Cd"/>
                <a:ea typeface="MS PGothic" panose="020B0600070205080204" pitchFamily="34" charset="-128"/>
                <a:cs typeface="ITC Franklin Gothic Std Bk Cd"/>
              </a:rPr>
              <a:t>Survival: the first month, when he or she is completely overwhelmed by the demands of teaching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200" kern="1200" dirty="0">
                <a:solidFill>
                  <a:srgbClr val="000000"/>
                </a:solidFill>
                <a:effectLst/>
                <a:latin typeface="ITC Franklin Gothic Std Bk Cd"/>
                <a:ea typeface="MS PGothic" panose="020B0600070205080204" pitchFamily="34" charset="-128"/>
                <a:cs typeface="ITC Franklin Gothic Std Bk Cd"/>
              </a:rPr>
              <a:t>Disillusionment: about 6 to 8 weeks after the school year begins, when the teacher feels worn down by the survival phase, as well as the introduction of new demands such as back-to-school night and parent conferences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200" kern="1200" dirty="0">
                <a:solidFill>
                  <a:srgbClr val="000000"/>
                </a:solidFill>
                <a:effectLst/>
                <a:latin typeface="ITC Franklin Gothic Std Bk Cd"/>
                <a:ea typeface="MS PGothic" panose="020B0600070205080204" pitchFamily="34" charset="-128"/>
                <a:cs typeface="ITC Franklin Gothic Std Bk Cd"/>
              </a:rPr>
              <a:t>Rejuvenation: </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kern="1200" dirty="0">
                <a:solidFill>
                  <a:srgbClr val="000000"/>
                </a:solidFill>
                <a:effectLst/>
                <a:latin typeface="ITC Franklin Gothic Std Bk Cd"/>
                <a:ea typeface="MS PGothic" panose="020B0600070205080204" pitchFamily="34" charset="-128"/>
                <a:cs typeface="ITC Franklin Gothic Std Bk Cd"/>
              </a:rPr>
              <a:t>a slow rise in the new teacher</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kern="1200" dirty="0">
                <a:solidFill>
                  <a:srgbClr val="000000"/>
                </a:solidFill>
                <a:effectLst/>
                <a:latin typeface="ITC Franklin Gothic Std Bk Cd"/>
                <a:ea typeface="MS PGothic" panose="020B0600070205080204" pitchFamily="34" charset="-128"/>
                <a:cs typeface="ITC Franklin Gothic Std Bk Cd"/>
              </a:rPr>
              <a:t>s attitude toward teaching</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kern="1200" dirty="0">
                <a:solidFill>
                  <a:srgbClr val="000000"/>
                </a:solidFill>
                <a:effectLst/>
                <a:latin typeface="ITC Franklin Gothic Std Bk Cd"/>
                <a:ea typeface="MS PGothic" panose="020B0600070205080204" pitchFamily="34" charset="-128"/>
                <a:cs typeface="ITC Franklin Gothic Std Bk Cd"/>
              </a:rPr>
              <a:t> that typically follows winter break (p. 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200" kern="1200" dirty="0">
                <a:solidFill>
                  <a:srgbClr val="000000"/>
                </a:solidFill>
                <a:effectLst/>
                <a:latin typeface="ITC Franklin Gothic Std Bk Cd"/>
                <a:ea typeface="MS PGothic" panose="020B0600070205080204" pitchFamily="34" charset="-128"/>
                <a:cs typeface="ITC Franklin Gothic Std Bk Cd"/>
              </a:rPr>
              <a:t>Reflection: the final months of the school year when the teacher reflects on what took place during throughout the year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200" kern="1200" dirty="0">
                <a:solidFill>
                  <a:srgbClr val="000000"/>
                </a:solidFill>
                <a:effectLst/>
                <a:latin typeface="ITC Franklin Gothic Std Bk Cd"/>
                <a:ea typeface="MS PGothic" panose="020B0600070205080204" pitchFamily="34" charset="-128"/>
                <a:cs typeface="ITC Franklin Gothic Std Bk Cd"/>
              </a:rPr>
              <a:t>Anticipation: the summer months leading up to the second year of teaching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kern="1200" dirty="0">
                <a:solidFill>
                  <a:srgbClr val="000000"/>
                </a:solidFill>
                <a:effectLst/>
                <a:latin typeface="ITC Franklin Gothic Std Bk Cd"/>
                <a:ea typeface="MS PGothic" panose="020B0600070205080204" pitchFamily="34" charset="-128"/>
                <a:cs typeface="ITC Franklin Gothic Std Bk Cd"/>
              </a:rPr>
              <a:t>For more information, please read New Teacher Development for Every Inning from the New Teacher Center: </a:t>
            </a:r>
            <a:r>
              <a:rPr lang="en-US" sz="1200" u="sng" kern="1200" dirty="0">
                <a:solidFill>
                  <a:srgbClr val="000000"/>
                </a:solidFill>
                <a:effectLst/>
                <a:latin typeface="ITC Franklin Gothic Std Bk Cd"/>
                <a:ea typeface="MS PGothic" panose="020B0600070205080204" pitchFamily="34" charset="-128"/>
                <a:cs typeface="ITC Franklin Gothic Std Bk Cd"/>
                <a:hlinkClick r:id="rId3"/>
              </a:rPr>
              <a:t>https://newteachercenter.org/wp-content/uploads/NewTeacherDevelopmentEveryInning.pdf</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41</a:t>
            </a:fld>
            <a:endParaRPr lang="en-US" dirty="0"/>
          </a:p>
        </p:txBody>
      </p:sp>
    </p:spTree>
    <p:extLst>
      <p:ext uri="{BB962C8B-B14F-4D97-AF65-F5344CB8AC3E}">
        <p14:creationId xmlns:p14="http://schemas.microsoft.com/office/powerpoint/2010/main" val="25289943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rgbClr val="000000"/>
                </a:solidFill>
                <a:effectLst/>
                <a:latin typeface="ITC Franklin Gothic Std Bk Cd"/>
                <a:ea typeface="MS PGothic" panose="020B0600070205080204" pitchFamily="34" charset="-128"/>
                <a:cs typeface="ITC Franklin Gothic Std Bk Cd"/>
              </a:rPr>
              <a:t>The </a:t>
            </a:r>
            <a:r>
              <a:rPr lang="en-US" sz="1200" i="1" kern="1200" dirty="0">
                <a:solidFill>
                  <a:srgbClr val="000000"/>
                </a:solidFill>
                <a:effectLst/>
                <a:latin typeface="ITC Franklin Gothic Std Bk Cd"/>
                <a:ea typeface="MS PGothic" panose="020B0600070205080204" pitchFamily="34" charset="-128"/>
                <a:cs typeface="ITC Franklin Gothic Std Bk Cd"/>
              </a:rPr>
              <a:t>New Teacher Induction Handbook: A Guide for Principals, Mentors, and New Teachers, </a:t>
            </a:r>
            <a:r>
              <a:rPr lang="en-US" sz="1200" kern="1200" dirty="0">
                <a:solidFill>
                  <a:srgbClr val="000000"/>
                </a:solidFill>
                <a:effectLst/>
                <a:latin typeface="ITC Franklin Gothic Std Bk Cd"/>
                <a:ea typeface="MS PGothic" panose="020B0600070205080204" pitchFamily="34" charset="-128"/>
                <a:cs typeface="ITC Franklin Gothic Std Bk Cd"/>
              </a:rPr>
              <a:t>developed by Chicago Public Schools, provides a sample time line for structuring a mentor program for beginning teachers. The guidebook outlines roles for lead mentors, Year 1 mentors, Year 2 mentors, Year 1 teachers, and Year 2 teachers. Suggested tasks for each role typically span multiple quarters in a school year. To view the timeline, see p. 19 of the guidebook, which can be accessed at </a:t>
            </a:r>
            <a:r>
              <a:rPr lang="en-US" sz="1200" u="sng" kern="1200" dirty="0">
                <a:solidFill>
                  <a:srgbClr val="000000"/>
                </a:solidFill>
                <a:effectLst/>
                <a:latin typeface="ITC Franklin Gothic Std Bk Cd"/>
                <a:ea typeface="MS PGothic" panose="020B0600070205080204" pitchFamily="34" charset="-128"/>
                <a:cs typeface="ITC Franklin Gothic Std Bk Cd"/>
                <a:hlinkClick r:id="rId3"/>
              </a:rPr>
              <a:t>https://www.nctq.org/dmsView/4-1</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42</a:t>
            </a:fld>
            <a:endParaRPr lang="en-US" dirty="0"/>
          </a:p>
        </p:txBody>
      </p:sp>
    </p:spTree>
    <p:extLst>
      <p:ext uri="{BB962C8B-B14F-4D97-AF65-F5344CB8AC3E}">
        <p14:creationId xmlns:p14="http://schemas.microsoft.com/office/powerpoint/2010/main" val="30291768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Discuss these considerations as a team.</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43</a:t>
            </a:fld>
            <a:endParaRPr lang="en-US" dirty="0"/>
          </a:p>
        </p:txBody>
      </p:sp>
    </p:spTree>
    <p:extLst>
      <p:ext uri="{BB962C8B-B14F-4D97-AF65-F5344CB8AC3E}">
        <p14:creationId xmlns:p14="http://schemas.microsoft.com/office/powerpoint/2010/main" val="35322473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lists some of the specific professional learning needs that beginning teachers working in high-need schools might have. Beginning teachers in these schools should be provided with opportunities to address these and any other applicable topics through the available professional learning structures.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44</a:t>
            </a:fld>
            <a:endParaRPr lang="en-US" dirty="0"/>
          </a:p>
        </p:txBody>
      </p:sp>
    </p:spTree>
    <p:extLst>
      <p:ext uri="{BB962C8B-B14F-4D97-AF65-F5344CB8AC3E}">
        <p14:creationId xmlns:p14="http://schemas.microsoft.com/office/powerpoint/2010/main" val="21108028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420">
              <a:defRPr/>
            </a:pPr>
            <a:r>
              <a:rPr lang="en-US" sz="1200" kern="1200" dirty="0">
                <a:solidFill>
                  <a:srgbClr val="000000"/>
                </a:solidFill>
                <a:effectLst/>
                <a:latin typeface="ITC Franklin Gothic Std Bk Cd"/>
                <a:ea typeface="MS PGothic" panose="020B0600070205080204" pitchFamily="34" charset="-128"/>
                <a:cs typeface="ITC Franklin Gothic Std Bk Cd"/>
              </a:rPr>
              <a:t>Now that we have explored the different structures for supporting beginning teachers, we are going to discuss formative assessment of beginning teacher practice.</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45</a:t>
            </a:fld>
            <a:endParaRPr lang="en-US" dirty="0"/>
          </a:p>
        </p:txBody>
      </p:sp>
    </p:spTree>
    <p:extLst>
      <p:ext uri="{BB962C8B-B14F-4D97-AF65-F5344CB8AC3E}">
        <p14:creationId xmlns:p14="http://schemas.microsoft.com/office/powerpoint/2010/main" val="38920785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Let</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kern="1200" dirty="0">
                <a:solidFill>
                  <a:srgbClr val="000000"/>
                </a:solidFill>
                <a:effectLst/>
                <a:latin typeface="ITC Franklin Gothic Std Bk Cd"/>
                <a:ea typeface="MS PGothic" panose="020B0600070205080204" pitchFamily="34" charset="-128"/>
                <a:cs typeface="ITC Franklin Gothic Std Bk Cd"/>
              </a:rPr>
              <a:t>s return for a moment to the anchor graphic depicting the components of comprehensive systems of support for beginning teachers (adapted from the New Teacher Center, 2018). Instructionally focused formative assessment of beginning teacher practice, combined with structures to support beginning teacher practice, create a comprehensive system of support for beginning teachers. This support system promotes high-quality instruction and, ultimately, student learning outcomes. The previous section of this module reviewed structures to support beginning teacher practice. The next section will cover formative assessment of beginning teacher practice.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defTabSz="933420">
              <a:defRPr/>
            </a:pPr>
            <a:fld id="{DBA2C2E2-0E08-480B-A22D-C2F2EBF6A27D}" type="slidenum">
              <a:rPr lang="en-US">
                <a:solidFill>
                  <a:srgbClr val="000000"/>
                </a:solidFill>
              </a:rPr>
              <a:pPr defTabSz="933420">
                <a:defRPr/>
              </a:pPr>
              <a:t>46</a:t>
            </a:fld>
            <a:endParaRPr lang="en-US" dirty="0">
              <a:solidFill>
                <a:srgbClr val="000000"/>
              </a:solidFill>
            </a:endParaRPr>
          </a:p>
        </p:txBody>
      </p:sp>
    </p:spTree>
    <p:extLst>
      <p:ext uri="{BB962C8B-B14F-4D97-AF65-F5344CB8AC3E}">
        <p14:creationId xmlns:p14="http://schemas.microsoft.com/office/powerpoint/2010/main" val="19142081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At least 36 states address formative assessment of teaching practice and feedback for beginning teachers within their induction policies. State policy on formative assessment and providing actionable teaching feedback is only meaningful if it is placed at the core of mentors</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kern="1200" dirty="0">
                <a:solidFill>
                  <a:srgbClr val="000000"/>
                </a:solidFill>
                <a:effectLst/>
                <a:latin typeface="ITC Franklin Gothic Std Bk Cd"/>
                <a:ea typeface="MS PGothic" panose="020B0600070205080204" pitchFamily="34" charset="-128"/>
                <a:cs typeface="ITC Franklin Gothic Std Bk Cd"/>
              </a:rPr>
              <a:t> work and it helps to inform individual teachers</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kern="1200" dirty="0">
                <a:solidFill>
                  <a:srgbClr val="000000"/>
                </a:solidFill>
                <a:effectLst/>
                <a:latin typeface="ITC Franklin Gothic Std Bk Cd"/>
                <a:ea typeface="MS PGothic" panose="020B0600070205080204" pitchFamily="34" charset="-128"/>
                <a:cs typeface="ITC Franklin Gothic Std Bk Cd"/>
              </a:rPr>
              <a:t> development. States that exhibit the strongest policy focus and commitment to building mentor competency include California, Hawaii, Maryland, Massachusetts, North Carolina, Ohio, Oregon, and South Carolina.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kern="1200" dirty="0">
                <a:solidFill>
                  <a:srgbClr val="000000"/>
                </a:solidFill>
                <a:effectLst/>
                <a:latin typeface="ITC Franklin Gothic Std Bk Cd"/>
                <a:ea typeface="MS PGothic" panose="020B0600070205080204" pitchFamily="34" charset="-128"/>
                <a:cs typeface="ITC Franklin Gothic Std Bk Cd"/>
              </a:rPr>
              <a:t>Source: </a:t>
            </a:r>
            <a:r>
              <a:rPr lang="en-US" sz="1200" u="sng" kern="1200" dirty="0">
                <a:solidFill>
                  <a:srgbClr val="000000"/>
                </a:solidFill>
                <a:effectLst/>
                <a:latin typeface="ITC Franklin Gothic Std Bk Cd"/>
                <a:ea typeface="MS PGothic" panose="020B0600070205080204" pitchFamily="34" charset="-128"/>
                <a:cs typeface="ITC Franklin Gothic Std Bk Cd"/>
                <a:hlinkClick r:id="rId3"/>
              </a:rPr>
              <a:t>https://newteachercenter.org/wp-content/uploads/2016CompleteReportStatePolicies.pdf</a:t>
            </a:r>
            <a:r>
              <a:rPr lang="en-US" sz="1200" kern="1200" dirty="0">
                <a:solidFill>
                  <a:srgbClr val="000000"/>
                </a:solidFill>
                <a:effectLst/>
                <a:latin typeface="ITC Franklin Gothic Std Bk Cd"/>
                <a:ea typeface="MS PGothic" panose="020B0600070205080204" pitchFamily="34" charset="-128"/>
                <a:cs typeface="ITC Franklin Gothic Std Bk Cd"/>
              </a:rPr>
              <a:t> (pg. 24)</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47</a:t>
            </a:fld>
            <a:endParaRPr lang="en-US" dirty="0"/>
          </a:p>
        </p:txBody>
      </p:sp>
    </p:spTree>
    <p:extLst>
      <p:ext uri="{BB962C8B-B14F-4D97-AF65-F5344CB8AC3E}">
        <p14:creationId xmlns:p14="http://schemas.microsoft.com/office/powerpoint/2010/main" val="10458658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Instructionally focused formative assessment is guided by five principles: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1. Formative assessment should be grounded in </a:t>
            </a:r>
            <a:r>
              <a:rPr lang="en-US" sz="1200" b="1" kern="1200" dirty="0">
                <a:solidFill>
                  <a:srgbClr val="000000"/>
                </a:solidFill>
                <a:effectLst/>
                <a:latin typeface="ITC Franklin Gothic Std Bk Cd"/>
                <a:ea typeface="MS PGothic" panose="020B0600070205080204" pitchFamily="34" charset="-128"/>
                <a:cs typeface="ITC Franklin Gothic Std Bk Cd"/>
              </a:rPr>
              <a:t>standards-based</a:t>
            </a:r>
            <a:r>
              <a:rPr lang="en-US" sz="1200" kern="1200" dirty="0">
                <a:solidFill>
                  <a:srgbClr val="000000"/>
                </a:solidFill>
                <a:effectLst/>
                <a:latin typeface="ITC Franklin Gothic Std Bk Cd"/>
                <a:ea typeface="MS PGothic" panose="020B0600070205080204" pitchFamily="34" charset="-128"/>
                <a:cs typeface="ITC Franklin Gothic Std Bk Cd"/>
              </a:rPr>
              <a:t> tools and processes.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2. Formative assessment prompts beginning teachers to reflect on their </a:t>
            </a:r>
            <a:r>
              <a:rPr lang="en-US" sz="1200" b="1" kern="1200" dirty="0">
                <a:solidFill>
                  <a:srgbClr val="000000"/>
                </a:solidFill>
                <a:effectLst/>
                <a:latin typeface="ITC Franklin Gothic Std Bk Cd"/>
                <a:ea typeface="MS PGothic" panose="020B0600070205080204" pitchFamily="34" charset="-128"/>
                <a:cs typeface="ITC Franklin Gothic Std Bk Cd"/>
              </a:rPr>
              <a:t>instructional practices</a:t>
            </a:r>
            <a:r>
              <a:rPr lang="en-US" sz="1200" kern="1200" dirty="0">
                <a:solidFill>
                  <a:srgbClr val="000000"/>
                </a:solidFill>
                <a:effectLst/>
                <a:latin typeface="ITC Franklin Gothic Std Bk Cd"/>
                <a:ea typeface="MS PGothic" panose="020B0600070205080204" pitchFamily="34" charset="-128"/>
                <a:cs typeface="ITC Franklin Gothic Std Bk Cd"/>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3. Formative assessment examines </a:t>
            </a:r>
            <a:r>
              <a:rPr lang="en-US" sz="1200" b="1" kern="1200" dirty="0">
                <a:solidFill>
                  <a:srgbClr val="000000"/>
                </a:solidFill>
                <a:effectLst/>
                <a:latin typeface="ITC Franklin Gothic Std Bk Cd"/>
                <a:ea typeface="MS PGothic" panose="020B0600070205080204" pitchFamily="34" charset="-128"/>
                <a:cs typeface="ITC Franklin Gothic Std Bk Cd"/>
              </a:rPr>
              <a:t>student learning as a source of evidence</a:t>
            </a:r>
            <a:r>
              <a:rPr lang="en-US" sz="1200" kern="1200" dirty="0">
                <a:solidFill>
                  <a:srgbClr val="000000"/>
                </a:solidFill>
                <a:effectLst/>
                <a:latin typeface="ITC Franklin Gothic Std Bk Cd"/>
                <a:ea typeface="MS PGothic" panose="020B0600070205080204" pitchFamily="34" charset="-128"/>
                <a:cs typeface="ITC Franklin Gothic Std Bk Cd"/>
              </a:rPr>
              <a:t> for beginning teacher performance.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4. Formative assessment features regular cycles of </a:t>
            </a:r>
            <a:r>
              <a:rPr lang="en-US" sz="1200" b="1" kern="1200" dirty="0">
                <a:solidFill>
                  <a:srgbClr val="000000"/>
                </a:solidFill>
                <a:effectLst/>
                <a:latin typeface="ITC Franklin Gothic Std Bk Cd"/>
                <a:ea typeface="MS PGothic" panose="020B0600070205080204" pitchFamily="34" charset="-128"/>
                <a:cs typeface="ITC Franklin Gothic Std Bk Cd"/>
              </a:rPr>
              <a:t>observation and feedback</a:t>
            </a:r>
            <a:r>
              <a:rPr lang="en-US" sz="1200" kern="1200" dirty="0">
                <a:solidFill>
                  <a:srgbClr val="000000"/>
                </a:solidFill>
                <a:effectLst/>
                <a:latin typeface="ITC Franklin Gothic Std Bk Cd"/>
                <a:ea typeface="MS PGothic" panose="020B0600070205080204" pitchFamily="34" charset="-128"/>
                <a:cs typeface="ITC Franklin Gothic Std Bk Cd"/>
              </a:rPr>
              <a:t> from mentors.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5. Formative assessment supports should guide beginning teachers to benefit from </a:t>
            </a:r>
            <a:r>
              <a:rPr lang="en-US" sz="1200" b="1" kern="1200" dirty="0">
                <a:solidFill>
                  <a:srgbClr val="000000"/>
                </a:solidFill>
                <a:effectLst/>
                <a:latin typeface="ITC Franklin Gothic Std Bk Cd"/>
                <a:ea typeface="MS PGothic" panose="020B0600070205080204" pitchFamily="34" charset="-128"/>
                <a:cs typeface="ITC Franklin Gothic Std Bk Cd"/>
              </a:rPr>
              <a:t>formal performance evaluation feedback</a:t>
            </a:r>
            <a:r>
              <a:rPr lang="en-US" sz="1200" kern="1200" dirty="0">
                <a:solidFill>
                  <a:srgbClr val="000000"/>
                </a:solidFill>
                <a:effectLst/>
                <a:latin typeface="ITC Franklin Gothic Std Bk Cd"/>
                <a:ea typeface="MS PGothic" panose="020B0600070205080204" pitchFamily="34" charset="-128"/>
                <a:cs typeface="ITC Franklin Gothic Std Bk Cd"/>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48</a:t>
            </a:fld>
            <a:endParaRPr lang="en-US" dirty="0"/>
          </a:p>
        </p:txBody>
      </p:sp>
    </p:spTree>
    <p:extLst>
      <p:ext uri="{BB962C8B-B14F-4D97-AF65-F5344CB8AC3E}">
        <p14:creationId xmlns:p14="http://schemas.microsoft.com/office/powerpoint/2010/main" val="11598715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i="1" kern="1200" dirty="0">
                <a:solidFill>
                  <a:srgbClr val="000000"/>
                </a:solidFill>
                <a:effectLst/>
                <a:latin typeface="ITC Franklin Gothic Std Bk Cd"/>
                <a:ea typeface="MS PGothic" panose="020B0600070205080204" pitchFamily="34" charset="-128"/>
                <a:cs typeface="ITC Franklin Gothic Std Bk Cd"/>
              </a:rPr>
              <a:t>Read slide.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kern="1200" dirty="0">
                <a:solidFill>
                  <a:srgbClr val="000000"/>
                </a:solidFill>
                <a:effectLst/>
                <a:latin typeface="ITC Franklin Gothic Std Bk Cd"/>
                <a:ea typeface="MS PGothic" panose="020B0600070205080204" pitchFamily="34" charset="-128"/>
                <a:cs typeface="ITC Franklin Gothic Std Bk Cd"/>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kern="1200" dirty="0">
                <a:solidFill>
                  <a:srgbClr val="000000"/>
                </a:solidFill>
                <a:effectLst/>
                <a:latin typeface="ITC Franklin Gothic Std Bk Cd"/>
                <a:ea typeface="MS PGothic" panose="020B0600070205080204" pitchFamily="34" charset="-128"/>
                <a:cs typeface="ITC Franklin Gothic Std Bk Cd"/>
              </a:rPr>
              <a:t>Content standards </a:t>
            </a:r>
            <a:r>
              <a:rPr lang="en-US" sz="1200" kern="1200" dirty="0">
                <a:solidFill>
                  <a:srgbClr val="000000"/>
                </a:solidFill>
                <a:effectLst/>
                <a:latin typeface="ITC Franklin Gothic Std Bk Cd"/>
                <a:ea typeface="MS PGothic" panose="020B0600070205080204" pitchFamily="34" charset="-128"/>
                <a:cs typeface="ITC Franklin Gothic Std Bk Cd"/>
              </a:rPr>
              <a:t>define expectations for the knowledge and skills of students in specific content areas such as English language arts or mathematics.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kern="1200" dirty="0">
                <a:solidFill>
                  <a:srgbClr val="000000"/>
                </a:solidFill>
                <a:effectLst/>
                <a:latin typeface="ITC Franklin Gothic Std Bk Cd"/>
                <a:ea typeface="MS PGothic" panose="020B0600070205080204" pitchFamily="34" charset="-128"/>
                <a:cs typeface="ITC Franklin Gothic Std Bk Cd"/>
              </a:rPr>
              <a:t>Professional teaching standards </a:t>
            </a:r>
            <a:r>
              <a:rPr lang="en-US" sz="1200" kern="1200" dirty="0">
                <a:solidFill>
                  <a:srgbClr val="000000"/>
                </a:solidFill>
                <a:effectLst/>
                <a:latin typeface="ITC Franklin Gothic Std Bk Cd"/>
                <a:ea typeface="MS PGothic" panose="020B0600070205080204" pitchFamily="34" charset="-128"/>
                <a:cs typeface="ITC Franklin Gothic Std Bk Cd"/>
              </a:rPr>
              <a:t>outline the knowledge and skills that teachers need to provide equitable learning opportunities for all students.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defTabSz="933420">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49</a:t>
            </a:fld>
            <a:endParaRPr lang="en-US" dirty="0"/>
          </a:p>
        </p:txBody>
      </p:sp>
    </p:spTree>
    <p:extLst>
      <p:ext uri="{BB962C8B-B14F-4D97-AF65-F5344CB8AC3E}">
        <p14:creationId xmlns:p14="http://schemas.microsoft.com/office/powerpoint/2010/main" val="682805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GTL Center’s </a:t>
            </a:r>
            <a:r>
              <a:rPr lang="en-US" i="1" dirty="0"/>
              <a:t>Mentoring and Induction Toolkit </a:t>
            </a:r>
            <a:r>
              <a:rPr lang="en-US" dirty="0"/>
              <a:t>is divided into seven modules. This presentation is part of Module 4: “</a:t>
            </a:r>
            <a:r>
              <a:rPr lang="en-US" sz="1200" b="0" dirty="0"/>
              <a:t>Beginning Teacher Professional Learning and Development</a:t>
            </a:r>
            <a:r>
              <a:rPr lang="en-US" b="0" dirty="0"/>
              <a:t>.”</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26597987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Toolkit materials can be accessed on the GTL Center website: https://gtlcenter.org/.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50</a:t>
            </a:fld>
            <a:endParaRPr lang="en-US" dirty="0"/>
          </a:p>
        </p:txBody>
      </p:sp>
    </p:spTree>
    <p:extLst>
      <p:ext uri="{BB962C8B-B14F-4D97-AF65-F5344CB8AC3E}">
        <p14:creationId xmlns:p14="http://schemas.microsoft.com/office/powerpoint/2010/main" val="25589901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420">
              <a:defRPr/>
            </a:pPr>
            <a:r>
              <a:rPr lang="en-US" i="1" dirty="0"/>
              <a:t>Read slide.</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51</a:t>
            </a:fld>
            <a:endParaRPr lang="en-US" dirty="0"/>
          </a:p>
        </p:txBody>
      </p:sp>
    </p:spTree>
    <p:extLst>
      <p:ext uri="{BB962C8B-B14F-4D97-AF65-F5344CB8AC3E}">
        <p14:creationId xmlns:p14="http://schemas.microsoft.com/office/powerpoint/2010/main" val="37849877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Discuss the example on this slide as a team. How does this example reflect a focus on formative assessment of beginning teacher practice, particularly as related to instructional practice?</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52</a:t>
            </a:fld>
            <a:endParaRPr lang="en-US" dirty="0"/>
          </a:p>
        </p:txBody>
      </p:sp>
    </p:spTree>
    <p:extLst>
      <p:ext uri="{BB962C8B-B14F-4D97-AF65-F5344CB8AC3E}">
        <p14:creationId xmlns:p14="http://schemas.microsoft.com/office/powerpoint/2010/main" val="17401678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Toolkit materials can be accessed on the GTL Center website: https://gtlcenter.org/.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53</a:t>
            </a:fld>
            <a:endParaRPr lang="en-US" dirty="0"/>
          </a:p>
        </p:txBody>
      </p:sp>
    </p:spTree>
    <p:extLst>
      <p:ext uri="{BB962C8B-B14F-4D97-AF65-F5344CB8AC3E}">
        <p14:creationId xmlns:p14="http://schemas.microsoft.com/office/powerpoint/2010/main" val="18811482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420">
              <a:defRPr/>
            </a:pPr>
            <a:r>
              <a:rPr lang="en-US" i="1" dirty="0"/>
              <a:t>Read slide.</a:t>
            </a:r>
          </a:p>
          <a:p>
            <a:pPr defTabSz="933420">
              <a:defRPr/>
            </a:pP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54</a:t>
            </a:fld>
            <a:endParaRPr lang="en-US" dirty="0"/>
          </a:p>
        </p:txBody>
      </p:sp>
    </p:spTree>
    <p:extLst>
      <p:ext uri="{BB962C8B-B14F-4D97-AF65-F5344CB8AC3E}">
        <p14:creationId xmlns:p14="http://schemas.microsoft.com/office/powerpoint/2010/main" val="42560326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Watch the video clips and </a:t>
            </a:r>
            <a:r>
              <a:rPr lang="en-US" b="0" i="1" dirty="0"/>
              <a:t>discuss</a:t>
            </a:r>
            <a:r>
              <a:rPr lang="en-US" i="1" dirty="0"/>
              <a:t> the guiding question.</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55</a:t>
            </a:fld>
            <a:endParaRPr lang="en-US" dirty="0"/>
          </a:p>
        </p:txBody>
      </p:sp>
    </p:spTree>
    <p:extLst>
      <p:ext uri="{BB962C8B-B14F-4D97-AF65-F5344CB8AC3E}">
        <p14:creationId xmlns:p14="http://schemas.microsoft.com/office/powerpoint/2010/main" val="305455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56</a:t>
            </a:fld>
            <a:endParaRPr lang="en-US" dirty="0"/>
          </a:p>
        </p:txBody>
      </p:sp>
    </p:spTree>
    <p:extLst>
      <p:ext uri="{BB962C8B-B14F-4D97-AF65-F5344CB8AC3E}">
        <p14:creationId xmlns:p14="http://schemas.microsoft.com/office/powerpoint/2010/main" val="40575785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Watch the video clips and </a:t>
            </a:r>
            <a:r>
              <a:rPr lang="en-US" b="0" i="1" dirty="0"/>
              <a:t>discuss</a:t>
            </a:r>
            <a:r>
              <a:rPr lang="en-US" i="1" dirty="0"/>
              <a:t> the guiding question.</a:t>
            </a:r>
          </a:p>
        </p:txBody>
      </p:sp>
      <p:sp>
        <p:nvSpPr>
          <p:cNvPr id="4" name="Slide Number Placeholder 3"/>
          <p:cNvSpPr>
            <a:spLocks noGrp="1"/>
          </p:cNvSpPr>
          <p:nvPr>
            <p:ph type="sldNum" sz="quarter" idx="10"/>
          </p:nvPr>
        </p:nvSpPr>
        <p:spPr/>
        <p:txBody>
          <a:bodyPr/>
          <a:lstStyle/>
          <a:p>
            <a:pPr defTabSz="933420">
              <a:defRPr/>
            </a:pPr>
            <a:fld id="{DBA2C2E2-0E08-480B-A22D-C2F2EBF6A27D}" type="slidenum">
              <a:rPr lang="en-US">
                <a:solidFill>
                  <a:srgbClr val="000000"/>
                </a:solidFill>
              </a:rPr>
              <a:pPr defTabSz="933420">
                <a:defRPr/>
              </a:pPr>
              <a:t>57</a:t>
            </a:fld>
            <a:endParaRPr lang="en-US" dirty="0">
              <a:solidFill>
                <a:srgbClr val="000000"/>
              </a:solidFill>
            </a:endParaRPr>
          </a:p>
        </p:txBody>
      </p:sp>
    </p:spTree>
    <p:extLst>
      <p:ext uri="{BB962C8B-B14F-4D97-AF65-F5344CB8AC3E}">
        <p14:creationId xmlns:p14="http://schemas.microsoft.com/office/powerpoint/2010/main" val="23498260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58</a:t>
            </a:fld>
            <a:endParaRPr lang="en-US" dirty="0"/>
          </a:p>
        </p:txBody>
      </p:sp>
    </p:spTree>
    <p:extLst>
      <p:ext uri="{BB962C8B-B14F-4D97-AF65-F5344CB8AC3E}">
        <p14:creationId xmlns:p14="http://schemas.microsoft.com/office/powerpoint/2010/main" val="13817891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There is consensus within the field that mentors should </a:t>
            </a:r>
            <a:r>
              <a:rPr lang="en-US" sz="1200" i="1" kern="1200" dirty="0">
                <a:solidFill>
                  <a:srgbClr val="000000"/>
                </a:solidFill>
                <a:effectLst/>
                <a:latin typeface="ITC Franklin Gothic Std Bk Cd"/>
                <a:ea typeface="MS PGothic" panose="020B0600070205080204" pitchFamily="34" charset="-128"/>
                <a:cs typeface="ITC Franklin Gothic Std Bk Cd"/>
              </a:rPr>
              <a:t>not</a:t>
            </a:r>
            <a:r>
              <a:rPr lang="en-US" sz="1200" kern="1200" dirty="0">
                <a:solidFill>
                  <a:srgbClr val="000000"/>
                </a:solidFill>
                <a:effectLst/>
                <a:latin typeface="ITC Franklin Gothic Std Bk Cd"/>
                <a:ea typeface="MS PGothic" panose="020B0600070205080204" pitchFamily="34" charset="-128"/>
                <a:cs typeface="ITC Franklin Gothic Std Bk Cd"/>
              </a:rPr>
              <a:t> have an evaluative role. However, there is consensus that mentors should be providing support to beginning teachers that aligns with the expectations set out in formal evaluation guidance. The support that mentors provide beginning teachers should target the areas identified for improvement through formal evaluation activities, with the goal of pushing teachers to grow to increasingly higher levels of performance. This slide shows a sample teacher development continuum showing five proficiency levels: not using, beginning, developing, applying, and innovating. Other growth-oriented evaluation models may use different levels of proficiency to define teacher performance.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defTabSz="933420">
              <a:defRPr/>
            </a:pP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59</a:t>
            </a:fld>
            <a:endParaRPr lang="en-US" dirty="0"/>
          </a:p>
        </p:txBody>
      </p:sp>
    </p:spTree>
    <p:extLst>
      <p:ext uri="{BB962C8B-B14F-4D97-AF65-F5344CB8AC3E}">
        <p14:creationId xmlns:p14="http://schemas.microsoft.com/office/powerpoint/2010/main" val="2941171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FFFF"/>
                </a:solidFill>
              </a:rPr>
              <a:t>Each module consists of three components: an anchor presentation (PowerPoint), handouts (PDF or Word documents), and team tools (Word documents).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2345518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Toolkit materials can be accessed on the GTL Center website: https://gtlcenter.org/. </a:t>
            </a:r>
          </a:p>
        </p:txBody>
      </p:sp>
      <p:sp>
        <p:nvSpPr>
          <p:cNvPr id="4" name="Slide Number Placeholder 3"/>
          <p:cNvSpPr>
            <a:spLocks noGrp="1"/>
          </p:cNvSpPr>
          <p:nvPr>
            <p:ph type="sldNum" sz="quarter" idx="10"/>
          </p:nvPr>
        </p:nvSpPr>
        <p:spPr/>
        <p:txBody>
          <a:bodyPr/>
          <a:lstStyle/>
          <a:p>
            <a:pPr defTabSz="933420">
              <a:defRPr/>
            </a:pPr>
            <a:fld id="{DBA2C2E2-0E08-480B-A22D-C2F2EBF6A27D}" type="slidenum">
              <a:rPr lang="en-US">
                <a:solidFill>
                  <a:srgbClr val="000000"/>
                </a:solidFill>
              </a:rPr>
              <a:pPr defTabSz="933420">
                <a:defRPr/>
              </a:pPr>
              <a:t>60</a:t>
            </a:fld>
            <a:endParaRPr lang="en-US" dirty="0">
              <a:solidFill>
                <a:srgbClr val="000000"/>
              </a:solidFill>
            </a:endParaRPr>
          </a:p>
        </p:txBody>
      </p:sp>
    </p:spTree>
    <p:extLst>
      <p:ext uri="{BB962C8B-B14F-4D97-AF65-F5344CB8AC3E}">
        <p14:creationId xmlns:p14="http://schemas.microsoft.com/office/powerpoint/2010/main" val="82636396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rgbClr val="000000"/>
                </a:solidFill>
                <a:effectLst/>
                <a:latin typeface="ITC Franklin Gothic Std Bk Cd"/>
                <a:ea typeface="MS PGothic" panose="020B0600070205080204" pitchFamily="34" charset="-128"/>
                <a:cs typeface="ITC Franklin Gothic Std Bk Cd"/>
              </a:rPr>
              <a:t>This section will examine the way the state of Hawaii is implementing the different components of a comprehensive system of support for beginning teachers.</a:t>
            </a:r>
            <a:endParaRPr lang="en-US" dirty="0"/>
          </a:p>
        </p:txBody>
      </p:sp>
      <p:sp>
        <p:nvSpPr>
          <p:cNvPr id="4" name="Slide Number Placeholder 3"/>
          <p:cNvSpPr>
            <a:spLocks noGrp="1"/>
          </p:cNvSpPr>
          <p:nvPr>
            <p:ph type="sldNum" sz="quarter" idx="10"/>
          </p:nvPr>
        </p:nvSpPr>
        <p:spPr/>
        <p:txBody>
          <a:bodyPr/>
          <a:lstStyle/>
          <a:p>
            <a:pPr defTabSz="933420">
              <a:defRPr/>
            </a:pPr>
            <a:fld id="{DBA2C2E2-0E08-480B-A22D-C2F2EBF6A27D}" type="slidenum">
              <a:rPr lang="en-US">
                <a:solidFill>
                  <a:srgbClr val="000000"/>
                </a:solidFill>
              </a:rPr>
              <a:pPr defTabSz="933420">
                <a:defRPr/>
              </a:pPr>
              <a:t>61</a:t>
            </a:fld>
            <a:endParaRPr lang="en-US" dirty="0">
              <a:solidFill>
                <a:srgbClr val="000000"/>
              </a:solidFill>
            </a:endParaRPr>
          </a:p>
        </p:txBody>
      </p:sp>
    </p:spTree>
    <p:extLst>
      <p:ext uri="{BB962C8B-B14F-4D97-AF65-F5344CB8AC3E}">
        <p14:creationId xmlns:p14="http://schemas.microsoft.com/office/powerpoint/2010/main" val="4695761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The following are some important contextual factors about Hawaii:</a:t>
            </a:r>
            <a:br>
              <a:rPr lang="en-US" sz="1200" kern="1200" dirty="0">
                <a:solidFill>
                  <a:srgbClr val="000000"/>
                </a:solidFill>
                <a:effectLst/>
                <a:latin typeface="ITC Franklin Gothic Std Bk Cd"/>
                <a:ea typeface="MS PGothic" panose="020B0600070205080204" pitchFamily="34" charset="-128"/>
                <a:cs typeface="ITC Franklin Gothic Std Bk Cd"/>
              </a:rPr>
            </a:b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200" kern="1200" dirty="0">
                <a:solidFill>
                  <a:srgbClr val="000000"/>
                </a:solidFill>
                <a:effectLst/>
                <a:latin typeface="ITC Franklin Gothic Std Bk Cd"/>
                <a:ea typeface="MS PGothic" panose="020B0600070205080204" pitchFamily="34" charset="-128"/>
                <a:cs typeface="ITC Franklin Gothic Std Bk Cd"/>
              </a:rPr>
              <a:t>The Hawaii Department of Education is a statewide education system (1 school district, approximately 180,000 students).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200" kern="1200" dirty="0">
                <a:solidFill>
                  <a:srgbClr val="000000"/>
                </a:solidFill>
                <a:effectLst/>
                <a:latin typeface="ITC Franklin Gothic Std Bk Cd"/>
                <a:ea typeface="MS PGothic" panose="020B0600070205080204" pitchFamily="34" charset="-128"/>
                <a:cs typeface="ITC Franklin Gothic Std Bk Cd"/>
              </a:rPr>
              <a:t>The Hawaii Department of Education is divided into 15 Complex Areas (CAs), whose composition is comparable to Districts in others states. Each CA is made up of two to four high schools and a number of feeder elementary and middle schools.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200" kern="1200" dirty="0">
                <a:solidFill>
                  <a:srgbClr val="000000"/>
                </a:solidFill>
                <a:effectLst/>
                <a:latin typeface="ITC Franklin Gothic Std Bk Cd"/>
                <a:ea typeface="MS PGothic" panose="020B0600070205080204" pitchFamily="34" charset="-128"/>
                <a:cs typeface="ITC Franklin Gothic Std Bk Cd"/>
              </a:rPr>
              <a:t>Across the state there are approximately 1,400 beginning teachers (i.e., first- or second-year teachers) who are supported by about 600 mentoring teachers.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200" kern="1200" dirty="0">
                <a:solidFill>
                  <a:srgbClr val="000000"/>
                </a:solidFill>
                <a:effectLst/>
                <a:latin typeface="ITC Franklin Gothic Std Bk Cd"/>
                <a:ea typeface="MS PGothic" panose="020B0600070205080204" pitchFamily="34" charset="-128"/>
                <a:cs typeface="ITC Franklin Gothic Std Bk Cd"/>
              </a:rPr>
              <a:t>The Hawaii Teacher Induction Program Standards serve as a framework for a comprehensive, systemic approach to teacher induction. The standards guide CAs, to ensure a consistent bar of quality, but there is flexibility to implement programs tailored to the unique needs of </a:t>
            </a:r>
            <a:br>
              <a:rPr lang="en-US" sz="1200" kern="1200" dirty="0">
                <a:solidFill>
                  <a:srgbClr val="000000"/>
                </a:solidFill>
                <a:effectLst/>
                <a:latin typeface="ITC Franklin Gothic Std Bk Cd"/>
                <a:ea typeface="MS PGothic" panose="020B0600070205080204" pitchFamily="34" charset="-128"/>
                <a:cs typeface="ITC Franklin Gothic Std Bk Cd"/>
              </a:rPr>
            </a:br>
            <a:r>
              <a:rPr lang="en-US" sz="1200" kern="1200" dirty="0">
                <a:solidFill>
                  <a:srgbClr val="000000"/>
                </a:solidFill>
                <a:effectLst/>
                <a:latin typeface="ITC Franklin Gothic Std Bk Cd"/>
                <a:ea typeface="MS PGothic" panose="020B0600070205080204" pitchFamily="34" charset="-128"/>
                <a:cs typeface="ITC Franklin Gothic Std Bk Cd"/>
              </a:rPr>
              <a:t>each CA.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200" kern="1200" dirty="0">
                <a:solidFill>
                  <a:srgbClr val="000000"/>
                </a:solidFill>
                <a:effectLst/>
                <a:latin typeface="ITC Franklin Gothic Std Bk Cd"/>
                <a:ea typeface="MS PGothic" panose="020B0600070205080204" pitchFamily="34" charset="-128"/>
                <a:cs typeface="ITC Franklin Gothic Std Bk Cd"/>
              </a:rPr>
              <a:t>Hawaii has two policies created by the Department of Education and the Hawaii State Teachers Association (local teachers union) essentially mandating that all new teachers participate in induction programs, as guided by the standards, and that all teachers in their first or second year be provided a dedicated mentor.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defTabSz="466710" eaLnBrk="1" fontAlgn="auto" hangingPunct="1">
              <a:spcBef>
                <a:spcPts val="0"/>
              </a:spcBef>
              <a:spcAft>
                <a:spcPts val="0"/>
              </a:spcAft>
              <a:defRPr/>
            </a:pPr>
            <a:endParaRPr lang="en-US" dirty="0"/>
          </a:p>
        </p:txBody>
      </p:sp>
      <p:sp>
        <p:nvSpPr>
          <p:cNvPr id="4" name="Footer Placeholder 3"/>
          <p:cNvSpPr>
            <a:spLocks noGrp="1"/>
          </p:cNvSpPr>
          <p:nvPr>
            <p:ph type="ftr" sz="quarter" idx="10"/>
          </p:nvPr>
        </p:nvSpPr>
        <p:spPr/>
        <p:txBody>
          <a:bodyPr/>
          <a:lstStyle/>
          <a:p>
            <a:pPr defTabSz="933420">
              <a:defRPr/>
            </a:pPr>
            <a:r>
              <a:rPr lang="en-US" dirty="0">
                <a:solidFill>
                  <a:srgbClr val="000000"/>
                </a:solidFill>
              </a:rPr>
              <a:t>Presentation Title (added from Insert tab, Header &amp; Footer icon)</a:t>
            </a:r>
          </a:p>
        </p:txBody>
      </p:sp>
      <p:sp>
        <p:nvSpPr>
          <p:cNvPr id="5" name="Date Placeholder 4"/>
          <p:cNvSpPr>
            <a:spLocks noGrp="1"/>
          </p:cNvSpPr>
          <p:nvPr>
            <p:ph type="dt" idx="11"/>
          </p:nvPr>
        </p:nvSpPr>
        <p:spPr/>
        <p:txBody>
          <a:bodyPr/>
          <a:lstStyle/>
          <a:p>
            <a:pPr defTabSz="933420">
              <a:defRPr/>
            </a:pPr>
            <a:r>
              <a:rPr lang="en-US" dirty="0">
                <a:solidFill>
                  <a:srgbClr val="000000"/>
                </a:solidFill>
              </a:rPr>
              <a:t>(added from Insert tab, Header &amp; Footer icon, Fixed Date and time)</a:t>
            </a:r>
          </a:p>
        </p:txBody>
      </p:sp>
      <p:sp>
        <p:nvSpPr>
          <p:cNvPr id="6" name="Slide Number Placeholder 5"/>
          <p:cNvSpPr>
            <a:spLocks noGrp="1"/>
          </p:cNvSpPr>
          <p:nvPr>
            <p:ph type="sldNum" sz="quarter" idx="12"/>
          </p:nvPr>
        </p:nvSpPr>
        <p:spPr/>
        <p:txBody>
          <a:bodyPr/>
          <a:lstStyle/>
          <a:p>
            <a:pPr defTabSz="933420">
              <a:defRPr/>
            </a:pPr>
            <a:fld id="{79F9670F-B05C-4E29-9927-D8558D7BA470}" type="slidenum">
              <a:rPr lang="en-US">
                <a:solidFill>
                  <a:srgbClr val="000000"/>
                </a:solidFill>
              </a:rPr>
              <a:pPr defTabSz="933420">
                <a:defRPr/>
              </a:pPr>
              <a:t>62</a:t>
            </a:fld>
            <a:endParaRPr lang="en-US" dirty="0">
              <a:solidFill>
                <a:srgbClr val="000000"/>
              </a:solidFill>
            </a:endParaRPr>
          </a:p>
        </p:txBody>
      </p:sp>
    </p:spTree>
    <p:extLst>
      <p:ext uri="{BB962C8B-B14F-4D97-AF65-F5344CB8AC3E}">
        <p14:creationId xmlns:p14="http://schemas.microsoft.com/office/powerpoint/2010/main" val="14590993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400" kern="1200" dirty="0">
                <a:solidFill>
                  <a:srgbClr val="000000"/>
                </a:solidFill>
                <a:effectLst/>
                <a:latin typeface="ITC Franklin Gothic Std Bk Cd"/>
                <a:ea typeface="MS PGothic" panose="020B0600070205080204" pitchFamily="34" charset="-128"/>
                <a:cs typeface="ITC Franklin Gothic Std Bk Cd"/>
              </a:rPr>
              <a:t>Hawaii has a Teacher Induction Center that works with all 15 CAs to facilitate statewide mentor and beginning teacher professional development; program coordinator networks; and induction program consultation around program design, implementation, development, evaluation, and sustainability planning.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br>
              <a:rPr lang="en-US" sz="1400" dirty="0"/>
            </a:br>
            <a:endParaRPr lang="en-US" sz="1400" dirty="0"/>
          </a:p>
        </p:txBody>
      </p:sp>
      <p:sp>
        <p:nvSpPr>
          <p:cNvPr id="4" name="Footer Placeholder 3"/>
          <p:cNvSpPr>
            <a:spLocks noGrp="1"/>
          </p:cNvSpPr>
          <p:nvPr>
            <p:ph type="ftr" sz="quarter" idx="10"/>
          </p:nvPr>
        </p:nvSpPr>
        <p:spPr/>
        <p:txBody>
          <a:bodyPr/>
          <a:lstStyle/>
          <a:p>
            <a:pPr defTabSz="933420">
              <a:defRPr/>
            </a:pPr>
            <a:r>
              <a:rPr lang="en-US" dirty="0">
                <a:solidFill>
                  <a:srgbClr val="000000"/>
                </a:solidFill>
              </a:rPr>
              <a:t>Presentation Title (added from Insert tab, Header &amp; Footer icon)</a:t>
            </a:r>
          </a:p>
        </p:txBody>
      </p:sp>
      <p:sp>
        <p:nvSpPr>
          <p:cNvPr id="5" name="Date Placeholder 4"/>
          <p:cNvSpPr>
            <a:spLocks noGrp="1"/>
          </p:cNvSpPr>
          <p:nvPr>
            <p:ph type="dt" idx="11"/>
          </p:nvPr>
        </p:nvSpPr>
        <p:spPr/>
        <p:txBody>
          <a:bodyPr/>
          <a:lstStyle/>
          <a:p>
            <a:pPr defTabSz="933420">
              <a:defRPr/>
            </a:pPr>
            <a:r>
              <a:rPr lang="en-US" dirty="0">
                <a:solidFill>
                  <a:srgbClr val="000000"/>
                </a:solidFill>
              </a:rPr>
              <a:t>(added from Insert tab, Header &amp; Footer icon, Fixed Date and time)</a:t>
            </a:r>
          </a:p>
        </p:txBody>
      </p:sp>
      <p:sp>
        <p:nvSpPr>
          <p:cNvPr id="6" name="Slide Number Placeholder 5"/>
          <p:cNvSpPr>
            <a:spLocks noGrp="1"/>
          </p:cNvSpPr>
          <p:nvPr>
            <p:ph type="sldNum" sz="quarter" idx="12"/>
          </p:nvPr>
        </p:nvSpPr>
        <p:spPr/>
        <p:txBody>
          <a:bodyPr/>
          <a:lstStyle/>
          <a:p>
            <a:pPr defTabSz="933420">
              <a:defRPr/>
            </a:pPr>
            <a:fld id="{79F9670F-B05C-4E29-9927-D8558D7BA470}" type="slidenum">
              <a:rPr lang="en-US">
                <a:solidFill>
                  <a:srgbClr val="000000"/>
                </a:solidFill>
              </a:rPr>
              <a:pPr defTabSz="933420">
                <a:defRPr/>
              </a:pPr>
              <a:t>63</a:t>
            </a:fld>
            <a:endParaRPr lang="en-US" dirty="0">
              <a:solidFill>
                <a:srgbClr val="000000"/>
              </a:solidFill>
            </a:endParaRPr>
          </a:p>
        </p:txBody>
      </p:sp>
    </p:spTree>
    <p:extLst>
      <p:ext uri="{BB962C8B-B14F-4D97-AF65-F5344CB8AC3E}">
        <p14:creationId xmlns:p14="http://schemas.microsoft.com/office/powerpoint/2010/main" val="33895882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Teacher orientations in Hawaii provide the following:</a:t>
            </a:r>
            <a:br>
              <a:rPr lang="en-US" sz="1200" kern="1200" dirty="0">
                <a:solidFill>
                  <a:srgbClr val="000000"/>
                </a:solidFill>
                <a:effectLst/>
                <a:latin typeface="ITC Franklin Gothic Std Bk Cd"/>
                <a:ea typeface="MS PGothic" panose="020B0600070205080204" pitchFamily="34" charset="-128"/>
                <a:cs typeface="ITC Franklin Gothic Std Bk Cd"/>
              </a:rPr>
            </a:b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200" kern="1200" dirty="0">
                <a:solidFill>
                  <a:srgbClr val="000000"/>
                </a:solidFill>
                <a:effectLst/>
                <a:latin typeface="ITC Franklin Gothic Std Bk Cd"/>
                <a:ea typeface="MS PGothic" panose="020B0600070205080204" pitchFamily="34" charset="-128"/>
                <a:cs typeface="ITC Franklin Gothic Std Bk Cd"/>
              </a:rPr>
              <a:t>Guided entry into the Department of Education System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200" kern="1200" dirty="0">
                <a:solidFill>
                  <a:srgbClr val="000000"/>
                </a:solidFill>
                <a:effectLst/>
                <a:latin typeface="ITC Franklin Gothic Std Bk Cd"/>
                <a:ea typeface="MS PGothic" panose="020B0600070205080204" pitchFamily="34" charset="-128"/>
                <a:cs typeface="ITC Franklin Gothic Std Bk Cd"/>
              </a:rPr>
              <a:t>Experiences to introduce new teachers to Hawaii</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kern="1200" dirty="0">
                <a:solidFill>
                  <a:srgbClr val="000000"/>
                </a:solidFill>
                <a:effectLst/>
                <a:latin typeface="ITC Franklin Gothic Std Bk Cd"/>
                <a:ea typeface="MS PGothic" panose="020B0600070205080204" pitchFamily="34" charset="-128"/>
                <a:cs typeface="ITC Franklin Gothic Std Bk Cd"/>
              </a:rPr>
              <a:t>s diverse culture (values, norms, beliefs, practices, experiences, and language of the school and community in which they will be teaching)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200" kern="1200" dirty="0">
                <a:solidFill>
                  <a:srgbClr val="000000"/>
                </a:solidFill>
                <a:effectLst/>
                <a:latin typeface="ITC Franklin Gothic Std Bk Cd"/>
                <a:ea typeface="MS PGothic" panose="020B0600070205080204" pitchFamily="34" charset="-128"/>
                <a:cs typeface="ITC Franklin Gothic Std Bk Cd"/>
              </a:rPr>
              <a:t>Cultural, place-based sensitivity training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200" kern="1200" dirty="0">
                <a:solidFill>
                  <a:srgbClr val="000000"/>
                </a:solidFill>
                <a:effectLst/>
                <a:latin typeface="ITC Franklin Gothic Std Bk Cd"/>
                <a:ea typeface="MS PGothic" panose="020B0600070205080204" pitchFamily="34" charset="-128"/>
                <a:cs typeface="ITC Franklin Gothic Std Bk Cd"/>
              </a:rPr>
              <a:t>A community mentor to help navigate living in Hawaii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64</a:t>
            </a:fld>
            <a:endParaRPr lang="en-US" dirty="0"/>
          </a:p>
        </p:txBody>
      </p:sp>
    </p:spTree>
    <p:extLst>
      <p:ext uri="{BB962C8B-B14F-4D97-AF65-F5344CB8AC3E}">
        <p14:creationId xmlns:p14="http://schemas.microsoft.com/office/powerpoint/2010/main" val="6697147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Beginning Teacher Summer Academies provide just-in-time professional development for beginning teachers to prepare them for a successful start to the school year. There are 10 academies, all of which are </a:t>
            </a:r>
            <a:r>
              <a:rPr lang="is-IS" sz="1200" kern="1200" dirty="0">
                <a:solidFill>
                  <a:srgbClr val="000000"/>
                </a:solidFill>
                <a:effectLst/>
                <a:latin typeface="ITC Franklin Gothic Std Bk Cd"/>
                <a:ea typeface="MS PGothic" panose="020B0600070205080204" pitchFamily="34" charset="-128"/>
                <a:cs typeface="ITC Franklin Gothic Std Bk Cd"/>
              </a:rPr>
              <a:t>led by mentors. Academies typically last 2 days, with specific content covered on each day.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p:cNvSpPr>
            <a:spLocks noGrp="1"/>
          </p:cNvSpPr>
          <p:nvPr>
            <p:ph type="ftr" sz="quarter" idx="10"/>
          </p:nvPr>
        </p:nvSpPr>
        <p:spPr/>
        <p:txBody>
          <a:bodyPr/>
          <a:lstStyle/>
          <a:p>
            <a:pPr defTabSz="933420">
              <a:defRPr/>
            </a:pPr>
            <a:r>
              <a:rPr lang="en-US" dirty="0">
                <a:solidFill>
                  <a:srgbClr val="000000"/>
                </a:solidFill>
              </a:rPr>
              <a:t>Presentation Title (added from Insert tab, Header &amp; Footer icon)</a:t>
            </a:r>
          </a:p>
        </p:txBody>
      </p:sp>
      <p:sp>
        <p:nvSpPr>
          <p:cNvPr id="5" name="Date Placeholder 4"/>
          <p:cNvSpPr>
            <a:spLocks noGrp="1"/>
          </p:cNvSpPr>
          <p:nvPr>
            <p:ph type="dt" idx="11"/>
          </p:nvPr>
        </p:nvSpPr>
        <p:spPr/>
        <p:txBody>
          <a:bodyPr/>
          <a:lstStyle/>
          <a:p>
            <a:pPr defTabSz="933420">
              <a:defRPr/>
            </a:pPr>
            <a:r>
              <a:rPr lang="en-US" dirty="0">
                <a:solidFill>
                  <a:srgbClr val="000000"/>
                </a:solidFill>
              </a:rPr>
              <a:t>(added from Insert tab, Header &amp; Footer icon, Fixed Date and time)</a:t>
            </a:r>
          </a:p>
        </p:txBody>
      </p:sp>
      <p:sp>
        <p:nvSpPr>
          <p:cNvPr id="6" name="Slide Number Placeholder 5"/>
          <p:cNvSpPr>
            <a:spLocks noGrp="1"/>
          </p:cNvSpPr>
          <p:nvPr>
            <p:ph type="sldNum" sz="quarter" idx="12"/>
          </p:nvPr>
        </p:nvSpPr>
        <p:spPr/>
        <p:txBody>
          <a:bodyPr/>
          <a:lstStyle/>
          <a:p>
            <a:pPr defTabSz="933420">
              <a:defRPr/>
            </a:pPr>
            <a:fld id="{79F9670F-B05C-4E29-9927-D8558D7BA470}" type="slidenum">
              <a:rPr lang="en-US">
                <a:solidFill>
                  <a:srgbClr val="000000"/>
                </a:solidFill>
              </a:rPr>
              <a:pPr defTabSz="933420">
                <a:defRPr/>
              </a:pPr>
              <a:t>65</a:t>
            </a:fld>
            <a:endParaRPr lang="en-US" dirty="0">
              <a:solidFill>
                <a:srgbClr val="000000"/>
              </a:solidFill>
            </a:endParaRPr>
          </a:p>
        </p:txBody>
      </p:sp>
    </p:spTree>
    <p:extLst>
      <p:ext uri="{BB962C8B-B14F-4D97-AF65-F5344CB8AC3E}">
        <p14:creationId xmlns:p14="http://schemas.microsoft.com/office/powerpoint/2010/main" val="1639006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In addition to its summer academies for regular beginning teachers, Hawaii offers a summer academy specifically tailored to special education teachers in their first or second year of teaching.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p:cNvSpPr>
            <a:spLocks noGrp="1"/>
          </p:cNvSpPr>
          <p:nvPr>
            <p:ph type="ftr" sz="quarter" idx="10"/>
          </p:nvPr>
        </p:nvSpPr>
        <p:spPr/>
        <p:txBody>
          <a:bodyPr/>
          <a:lstStyle/>
          <a:p>
            <a:pPr defTabSz="933420">
              <a:defRPr/>
            </a:pPr>
            <a:r>
              <a:rPr lang="en-US" dirty="0">
                <a:solidFill>
                  <a:srgbClr val="000000"/>
                </a:solidFill>
              </a:rPr>
              <a:t>Presentation Title (added from Insert tab, Header &amp; Footer icon)</a:t>
            </a:r>
          </a:p>
        </p:txBody>
      </p:sp>
      <p:sp>
        <p:nvSpPr>
          <p:cNvPr id="5" name="Date Placeholder 4"/>
          <p:cNvSpPr>
            <a:spLocks noGrp="1"/>
          </p:cNvSpPr>
          <p:nvPr>
            <p:ph type="dt" idx="11"/>
          </p:nvPr>
        </p:nvSpPr>
        <p:spPr/>
        <p:txBody>
          <a:bodyPr/>
          <a:lstStyle/>
          <a:p>
            <a:pPr defTabSz="933420">
              <a:defRPr/>
            </a:pPr>
            <a:r>
              <a:rPr lang="en-US" dirty="0">
                <a:solidFill>
                  <a:srgbClr val="000000"/>
                </a:solidFill>
              </a:rPr>
              <a:t>(added from Insert tab, Header &amp; Footer icon, Fixed Date and time)</a:t>
            </a:r>
          </a:p>
        </p:txBody>
      </p:sp>
      <p:sp>
        <p:nvSpPr>
          <p:cNvPr id="6" name="Slide Number Placeholder 5"/>
          <p:cNvSpPr>
            <a:spLocks noGrp="1"/>
          </p:cNvSpPr>
          <p:nvPr>
            <p:ph type="sldNum" sz="quarter" idx="12"/>
          </p:nvPr>
        </p:nvSpPr>
        <p:spPr/>
        <p:txBody>
          <a:bodyPr/>
          <a:lstStyle/>
          <a:p>
            <a:pPr defTabSz="933420">
              <a:defRPr/>
            </a:pPr>
            <a:fld id="{79F9670F-B05C-4E29-9927-D8558D7BA470}" type="slidenum">
              <a:rPr lang="en-US">
                <a:solidFill>
                  <a:srgbClr val="000000"/>
                </a:solidFill>
              </a:rPr>
              <a:pPr defTabSz="933420">
                <a:defRPr/>
              </a:pPr>
              <a:t>66</a:t>
            </a:fld>
            <a:endParaRPr lang="en-US" dirty="0">
              <a:solidFill>
                <a:srgbClr val="000000"/>
              </a:solidFill>
            </a:endParaRPr>
          </a:p>
        </p:txBody>
      </p:sp>
    </p:spTree>
    <p:extLst>
      <p:ext uri="{BB962C8B-B14F-4D97-AF65-F5344CB8AC3E}">
        <p14:creationId xmlns:p14="http://schemas.microsoft.com/office/powerpoint/2010/main" val="26360303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Standard 4 of the Hawaii Teacher Induction Program Standards focuses on Beginning Teacher Professional Development. Hawaii holds that beginning teachers benefit most by participating in professional development targeting their needs. Professional development opportunities are aligned with the Hawaii Professional Teaching Standards and incorporate brain-friendly, active learning strategies, including time for collaboration and sharing of effective practices, as well as problems of practice.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p:cNvSpPr>
            <a:spLocks noGrp="1"/>
          </p:cNvSpPr>
          <p:nvPr>
            <p:ph type="ftr" sz="quarter" idx="10"/>
          </p:nvPr>
        </p:nvSpPr>
        <p:spPr/>
        <p:txBody>
          <a:bodyPr/>
          <a:lstStyle/>
          <a:p>
            <a:pPr defTabSz="933420">
              <a:defRPr/>
            </a:pPr>
            <a:r>
              <a:rPr lang="en-US" dirty="0">
                <a:solidFill>
                  <a:srgbClr val="000000"/>
                </a:solidFill>
              </a:rPr>
              <a:t>Presentation Title (added from Insert tab, Header &amp; Footer icon)</a:t>
            </a:r>
          </a:p>
        </p:txBody>
      </p:sp>
      <p:sp>
        <p:nvSpPr>
          <p:cNvPr id="5" name="Date Placeholder 4"/>
          <p:cNvSpPr>
            <a:spLocks noGrp="1"/>
          </p:cNvSpPr>
          <p:nvPr>
            <p:ph type="dt" idx="11"/>
          </p:nvPr>
        </p:nvSpPr>
        <p:spPr/>
        <p:txBody>
          <a:bodyPr/>
          <a:lstStyle/>
          <a:p>
            <a:pPr defTabSz="933420">
              <a:defRPr/>
            </a:pPr>
            <a:r>
              <a:rPr lang="en-US" dirty="0">
                <a:solidFill>
                  <a:srgbClr val="000000"/>
                </a:solidFill>
              </a:rPr>
              <a:t>(added from Insert tab, Header &amp; Footer icon, Fixed Date and time)</a:t>
            </a:r>
          </a:p>
        </p:txBody>
      </p:sp>
      <p:sp>
        <p:nvSpPr>
          <p:cNvPr id="6" name="Slide Number Placeholder 5"/>
          <p:cNvSpPr>
            <a:spLocks noGrp="1"/>
          </p:cNvSpPr>
          <p:nvPr>
            <p:ph type="sldNum" sz="quarter" idx="12"/>
          </p:nvPr>
        </p:nvSpPr>
        <p:spPr/>
        <p:txBody>
          <a:bodyPr/>
          <a:lstStyle/>
          <a:p>
            <a:pPr defTabSz="933420">
              <a:defRPr/>
            </a:pPr>
            <a:fld id="{79F9670F-B05C-4E29-9927-D8558D7BA470}" type="slidenum">
              <a:rPr lang="en-US">
                <a:solidFill>
                  <a:srgbClr val="000000"/>
                </a:solidFill>
              </a:rPr>
              <a:pPr defTabSz="933420">
                <a:defRPr/>
              </a:pPr>
              <a:t>67</a:t>
            </a:fld>
            <a:endParaRPr lang="en-US" dirty="0">
              <a:solidFill>
                <a:srgbClr val="000000"/>
              </a:solidFill>
            </a:endParaRPr>
          </a:p>
        </p:txBody>
      </p:sp>
    </p:spTree>
    <p:extLst>
      <p:ext uri="{BB962C8B-B14F-4D97-AF65-F5344CB8AC3E}">
        <p14:creationId xmlns:p14="http://schemas.microsoft.com/office/powerpoint/2010/main" val="45793238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All beginning teachers receive content area</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kern="1200" dirty="0">
                <a:solidFill>
                  <a:srgbClr val="000000"/>
                </a:solidFill>
                <a:effectLst/>
                <a:latin typeface="ITC Franklin Gothic Std Bk Cd"/>
                <a:ea typeface="MS PGothic" panose="020B0600070205080204" pitchFamily="34" charset="-128"/>
                <a:cs typeface="ITC Franklin Gothic Std Bk Cd"/>
              </a:rPr>
              <a:t>specific support and training through weekly instructional mentoring and additional professional development opportunities. Some of these professional development opportunities enable beginning teachers and mentor teachers to participate together. CAs hold a Ho</a:t>
            </a:r>
            <a:r>
              <a:rPr lang="en-US" sz="1200"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kern="1200" dirty="0">
                <a:solidFill>
                  <a:srgbClr val="000000"/>
                </a:solidFill>
                <a:effectLst/>
                <a:latin typeface="ITC Franklin Gothic Std Bk Cd"/>
                <a:ea typeface="MS PGothic" panose="020B0600070205080204" pitchFamily="34" charset="-128"/>
                <a:cs typeface="ITC Franklin Gothic Std Bk Cd"/>
              </a:rPr>
              <a:t>ike, or a culminating celebration/exhibition to showcase what beginning teachers have learned.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defTabSz="466710" eaLnBrk="1" fontAlgn="auto" hangingPunct="1">
              <a:spcBef>
                <a:spcPts val="0"/>
              </a:spcBef>
              <a:spcAft>
                <a:spcPts val="0"/>
              </a:spcAft>
              <a:defRPr/>
            </a:pPr>
            <a:endParaRPr lang="en-US" baseline="0" dirty="0"/>
          </a:p>
        </p:txBody>
      </p:sp>
      <p:sp>
        <p:nvSpPr>
          <p:cNvPr id="4" name="Footer Placeholder 3"/>
          <p:cNvSpPr>
            <a:spLocks noGrp="1"/>
          </p:cNvSpPr>
          <p:nvPr>
            <p:ph type="ftr" sz="quarter" idx="10"/>
          </p:nvPr>
        </p:nvSpPr>
        <p:spPr/>
        <p:txBody>
          <a:bodyPr/>
          <a:lstStyle/>
          <a:p>
            <a:pPr defTabSz="933420">
              <a:defRPr/>
            </a:pPr>
            <a:r>
              <a:rPr lang="en-US" dirty="0">
                <a:solidFill>
                  <a:srgbClr val="000000"/>
                </a:solidFill>
              </a:rPr>
              <a:t>Presentation Title (added from Insert tab, Header &amp; Footer icon)</a:t>
            </a:r>
          </a:p>
        </p:txBody>
      </p:sp>
      <p:sp>
        <p:nvSpPr>
          <p:cNvPr id="5" name="Date Placeholder 4"/>
          <p:cNvSpPr>
            <a:spLocks noGrp="1"/>
          </p:cNvSpPr>
          <p:nvPr>
            <p:ph type="dt" idx="11"/>
          </p:nvPr>
        </p:nvSpPr>
        <p:spPr/>
        <p:txBody>
          <a:bodyPr/>
          <a:lstStyle/>
          <a:p>
            <a:pPr defTabSz="933420">
              <a:defRPr/>
            </a:pPr>
            <a:r>
              <a:rPr lang="en-US" dirty="0">
                <a:solidFill>
                  <a:srgbClr val="000000"/>
                </a:solidFill>
              </a:rPr>
              <a:t>(added from Insert tab, Header &amp; Footer icon, Fixed Date and time)</a:t>
            </a:r>
          </a:p>
        </p:txBody>
      </p:sp>
      <p:sp>
        <p:nvSpPr>
          <p:cNvPr id="6" name="Slide Number Placeholder 5"/>
          <p:cNvSpPr>
            <a:spLocks noGrp="1"/>
          </p:cNvSpPr>
          <p:nvPr>
            <p:ph type="sldNum" sz="quarter" idx="12"/>
          </p:nvPr>
        </p:nvSpPr>
        <p:spPr/>
        <p:txBody>
          <a:bodyPr/>
          <a:lstStyle/>
          <a:p>
            <a:pPr defTabSz="933420">
              <a:defRPr/>
            </a:pPr>
            <a:fld id="{79F9670F-B05C-4E29-9927-D8558D7BA470}" type="slidenum">
              <a:rPr lang="en-US">
                <a:solidFill>
                  <a:srgbClr val="000000"/>
                </a:solidFill>
              </a:rPr>
              <a:pPr defTabSz="933420">
                <a:defRPr/>
              </a:pPr>
              <a:t>68</a:t>
            </a:fld>
            <a:endParaRPr lang="en-US" dirty="0">
              <a:solidFill>
                <a:srgbClr val="000000"/>
              </a:solidFill>
            </a:endParaRPr>
          </a:p>
        </p:txBody>
      </p:sp>
    </p:spTree>
    <p:extLst>
      <p:ext uri="{BB962C8B-B14F-4D97-AF65-F5344CB8AC3E}">
        <p14:creationId xmlns:p14="http://schemas.microsoft.com/office/powerpoint/2010/main" val="9647782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600" kern="1200" dirty="0">
                <a:solidFill>
                  <a:srgbClr val="000000"/>
                </a:solidFill>
                <a:effectLst/>
                <a:latin typeface="ITC Franklin Gothic Std Bk Cd"/>
                <a:ea typeface="MS PGothic" panose="020B0600070205080204" pitchFamily="34" charset="-128"/>
                <a:cs typeface="ITC Franklin Gothic Std Bk Cd"/>
              </a:rPr>
              <a:t>Mentor support for beginning teachers in Hawaii is sustained and job embedded. </a:t>
            </a:r>
            <a:r>
              <a:rPr lang="en-US" sz="1600" kern="1200"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All new mentors participate in rigorous mentor training that focuses on developing their skills, knowledge, and disposition to serve as effective instructional mentors for beginning teachers.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p>
        </p:txBody>
      </p:sp>
      <p:sp>
        <p:nvSpPr>
          <p:cNvPr id="4" name="Slide Number Placeholder 3"/>
          <p:cNvSpPr>
            <a:spLocks noGrp="1"/>
          </p:cNvSpPr>
          <p:nvPr>
            <p:ph type="sldNum" sz="quarter" idx="10"/>
          </p:nvPr>
        </p:nvSpPr>
        <p:spPr/>
        <p:txBody>
          <a:bodyPr/>
          <a:lstStyle/>
          <a:p>
            <a:pPr algn="ctr" defTabSz="466710" eaLnBrk="1" fontAlgn="auto" hangingPunct="1">
              <a:spcBef>
                <a:spcPts val="0"/>
              </a:spcBef>
              <a:spcAft>
                <a:spcPts val="0"/>
              </a:spcAft>
              <a:defRPr/>
            </a:pPr>
            <a:fld id="{DBA2C2E2-0E08-480B-A22D-C2F2EBF6A27D}" type="slidenum">
              <a:rPr lang="en-US">
                <a:solidFill>
                  <a:prstClr val="black"/>
                </a:solidFill>
                <a:latin typeface="Calibri"/>
              </a:rPr>
              <a:pPr algn="ctr" defTabSz="466710" eaLnBrk="1" fontAlgn="auto" hangingPunct="1">
                <a:spcBef>
                  <a:spcPts val="0"/>
                </a:spcBef>
                <a:spcAft>
                  <a:spcPts val="0"/>
                </a:spcAft>
                <a:defRPr/>
              </a:pPr>
              <a:t>69</a:t>
            </a:fld>
            <a:endParaRPr lang="en-US" dirty="0">
              <a:solidFill>
                <a:prstClr val="black"/>
              </a:solidFill>
              <a:latin typeface="Calibri"/>
            </a:endParaRPr>
          </a:p>
        </p:txBody>
      </p:sp>
    </p:spTree>
    <p:extLst>
      <p:ext uri="{BB962C8B-B14F-4D97-AF65-F5344CB8AC3E}">
        <p14:creationId xmlns:p14="http://schemas.microsoft.com/office/powerpoint/2010/main" val="2426834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Module materials are publicly available on the GTL Center website.</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321386419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Discuss the reflection questions.</a:t>
            </a:r>
          </a:p>
        </p:txBody>
      </p:sp>
      <p:sp>
        <p:nvSpPr>
          <p:cNvPr id="4" name="Slide Number Placeholder 3"/>
          <p:cNvSpPr>
            <a:spLocks noGrp="1"/>
          </p:cNvSpPr>
          <p:nvPr>
            <p:ph type="sldNum" sz="quarter" idx="10"/>
          </p:nvPr>
        </p:nvSpPr>
        <p:spPr/>
        <p:txBody>
          <a:bodyPr/>
          <a:lstStyle/>
          <a:p>
            <a:pPr defTabSz="933420">
              <a:defRPr/>
            </a:pPr>
            <a:fld id="{DBA2C2E2-0E08-480B-A22D-C2F2EBF6A27D}" type="slidenum">
              <a:rPr lang="en-US">
                <a:solidFill>
                  <a:srgbClr val="000000"/>
                </a:solidFill>
              </a:rPr>
              <a:pPr defTabSz="933420">
                <a:defRPr/>
              </a:pPr>
              <a:t>70</a:t>
            </a:fld>
            <a:endParaRPr lang="en-US" dirty="0">
              <a:solidFill>
                <a:srgbClr val="000000"/>
              </a:solidFill>
            </a:endParaRPr>
          </a:p>
        </p:txBody>
      </p:sp>
    </p:spTree>
    <p:extLst>
      <p:ext uri="{BB962C8B-B14F-4D97-AF65-F5344CB8AC3E}">
        <p14:creationId xmlns:p14="http://schemas.microsoft.com/office/powerpoint/2010/main" val="287991551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71</a:t>
            </a:fld>
            <a:endParaRPr lang="en-US" dirty="0"/>
          </a:p>
        </p:txBody>
      </p:sp>
    </p:spTree>
    <p:extLst>
      <p:ext uri="{BB962C8B-B14F-4D97-AF65-F5344CB8AC3E}">
        <p14:creationId xmlns:p14="http://schemas.microsoft.com/office/powerpoint/2010/main" val="17205447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72</a:t>
            </a:fld>
            <a:endParaRPr lang="en-US" dirty="0"/>
          </a:p>
        </p:txBody>
      </p:sp>
    </p:spTree>
    <p:extLst>
      <p:ext uri="{BB962C8B-B14F-4D97-AF65-F5344CB8AC3E}">
        <p14:creationId xmlns:p14="http://schemas.microsoft.com/office/powerpoint/2010/main" val="41898362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74</a:t>
            </a:fld>
            <a:endParaRPr lang="en-US" dirty="0"/>
          </a:p>
        </p:txBody>
      </p:sp>
    </p:spTree>
    <p:extLst>
      <p:ext uri="{BB962C8B-B14F-4D97-AF65-F5344CB8AC3E}">
        <p14:creationId xmlns:p14="http://schemas.microsoft.com/office/powerpoint/2010/main" val="83276519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75</a:t>
            </a:fld>
            <a:endParaRPr lang="en-US" dirty="0"/>
          </a:p>
        </p:txBody>
      </p:sp>
    </p:spTree>
    <p:extLst>
      <p:ext uri="{BB962C8B-B14F-4D97-AF65-F5344CB8AC3E}">
        <p14:creationId xmlns:p14="http://schemas.microsoft.com/office/powerpoint/2010/main" val="99780145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76</a:t>
            </a:fld>
            <a:endParaRPr lang="en-US" dirty="0"/>
          </a:p>
        </p:txBody>
      </p:sp>
    </p:spTree>
    <p:extLst>
      <p:ext uri="{BB962C8B-B14F-4D97-AF65-F5344CB8AC3E}">
        <p14:creationId xmlns:p14="http://schemas.microsoft.com/office/powerpoint/2010/main" val="170790347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78</a:t>
            </a:fld>
            <a:endParaRPr lang="en-US" dirty="0"/>
          </a:p>
        </p:txBody>
      </p:sp>
    </p:spTree>
    <p:extLst>
      <p:ext uri="{BB962C8B-B14F-4D97-AF65-F5344CB8AC3E}">
        <p14:creationId xmlns:p14="http://schemas.microsoft.com/office/powerpoint/2010/main" val="1913515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420">
              <a:defRPr/>
            </a:pPr>
            <a:r>
              <a:rPr lang="en-US" i="1" dirty="0"/>
              <a:t>Read objectives.</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8</a:t>
            </a:fld>
            <a:endParaRPr lang="en-US" dirty="0"/>
          </a:p>
        </p:txBody>
      </p:sp>
    </p:spTree>
    <p:extLst>
      <p:ext uri="{BB962C8B-B14F-4D97-AF65-F5344CB8AC3E}">
        <p14:creationId xmlns:p14="http://schemas.microsoft.com/office/powerpoint/2010/main" val="375755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420">
              <a:defRPr/>
            </a:pPr>
            <a:r>
              <a:rPr lang="en-US" i="1" dirty="0"/>
              <a:t>Review module overview.</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9</a:t>
            </a:fld>
            <a:endParaRPr lang="en-US" dirty="0"/>
          </a:p>
        </p:txBody>
      </p:sp>
    </p:spTree>
    <p:extLst>
      <p:ext uri="{BB962C8B-B14F-4D97-AF65-F5344CB8AC3E}">
        <p14:creationId xmlns:p14="http://schemas.microsoft.com/office/powerpoint/2010/main" val="4070200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Title">
    <p:spTree>
      <p:nvGrpSpPr>
        <p:cNvPr id="1" name=""/>
        <p:cNvGrpSpPr/>
        <p:nvPr/>
      </p:nvGrpSpPr>
      <p:grpSpPr>
        <a:xfrm>
          <a:off x="0" y="0"/>
          <a:ext cx="0" cy="0"/>
          <a:chOff x="0" y="0"/>
          <a:chExt cx="0" cy="0"/>
        </a:xfrm>
      </p:grpSpPr>
      <p:grpSp>
        <p:nvGrpSpPr>
          <p:cNvPr id="4" name="Group 3"/>
          <p:cNvGrpSpPr/>
          <p:nvPr userDrawn="1"/>
        </p:nvGrpSpPr>
        <p:grpSpPr>
          <a:xfrm>
            <a:off x="6170517" y="0"/>
            <a:ext cx="2973483" cy="2821214"/>
            <a:chOff x="6270928" y="0"/>
            <a:chExt cx="2973483" cy="2821214"/>
          </a:xfrm>
        </p:grpSpPr>
        <p:sp>
          <p:nvSpPr>
            <p:cNvPr id="5" name="Rectangle 4"/>
            <p:cNvSpPr/>
            <p:nvPr userDrawn="1"/>
          </p:nvSpPr>
          <p:spPr>
            <a:xfrm rot="10800000">
              <a:off x="6270928" y="1"/>
              <a:ext cx="2973483"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Rectangle 5"/>
            <p:cNvSpPr/>
            <p:nvPr userDrawn="1"/>
          </p:nvSpPr>
          <p:spPr>
            <a:xfrm rot="10800000">
              <a:off x="7556499" y="574149"/>
              <a:ext cx="16879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Rectangle 6"/>
            <p:cNvSpPr/>
            <p:nvPr userDrawn="1"/>
          </p:nvSpPr>
          <p:spPr>
            <a:xfrm rot="5400000">
              <a:off x="7538945" y="1122600"/>
              <a:ext cx="2821213"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userDrawn="1"/>
          </p:nvSpPr>
          <p:spPr>
            <a:xfrm rot="16200000">
              <a:off x="7347892" y="740944"/>
              <a:ext cx="2057903"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a:xfrm>
            <a:off x="683811" y="2126297"/>
            <a:ext cx="7877321" cy="1477328"/>
          </a:xfrm>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dirty="0"/>
              <a:t>Copyright © 20XX American Institutes for Research. All rights reserved.</a:t>
            </a:r>
          </a:p>
        </p:txBody>
      </p:sp>
      <p:sp>
        <p:nvSpPr>
          <p:cNvPr id="9" name="Text Placeholder 5"/>
          <p:cNvSpPr>
            <a:spLocks noGrp="1"/>
          </p:cNvSpPr>
          <p:nvPr>
            <p:ph type="body" sz="quarter" idx="12" hasCustomPrompt="1"/>
          </p:nvPr>
        </p:nvSpPr>
        <p:spPr>
          <a:xfrm>
            <a:off x="683811" y="4391704"/>
            <a:ext cx="8224837" cy="1034129"/>
          </a:xfrm>
        </p:spPr>
        <p:txBody>
          <a:bodyPr anchor="t" anchorCtr="0"/>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1"/>
            <a:r>
              <a:rPr lang="en-US" dirty="0"/>
              <a:t>Second level</a:t>
            </a:r>
          </a:p>
          <a:p>
            <a:pPr lvl="2"/>
            <a:r>
              <a:rPr lang="en-US" dirty="0"/>
              <a:t>Third level</a:t>
            </a:r>
          </a:p>
          <a:p>
            <a:pPr lvl="3"/>
            <a:r>
              <a:rPr lang="en-US" dirty="0"/>
              <a:t>Fourth level</a:t>
            </a:r>
          </a:p>
        </p:txBody>
      </p:sp>
      <p:sp>
        <p:nvSpPr>
          <p:cNvPr id="11" name="Text Placeholder 10"/>
          <p:cNvSpPr>
            <a:spLocks noGrp="1"/>
          </p:cNvSpPr>
          <p:nvPr>
            <p:ph type="body" sz="quarter" idx="13"/>
          </p:nvPr>
        </p:nvSpPr>
        <p:spPr>
          <a:xfrm>
            <a:off x="683811" y="3826933"/>
            <a:ext cx="8224837" cy="492443"/>
          </a:xfrm>
        </p:spPr>
        <p:txBody>
          <a:bodyPr/>
          <a:lstStyle/>
          <a:p>
            <a:pPr lvl="0"/>
            <a:r>
              <a:rPr lang="en-US"/>
              <a:t>Click to edit Master text styles</a:t>
            </a:r>
          </a:p>
        </p:txBody>
      </p:sp>
    </p:spTree>
    <p:extLst>
      <p:ext uri="{BB962C8B-B14F-4D97-AF65-F5344CB8AC3E}">
        <p14:creationId xmlns:p14="http://schemas.microsoft.com/office/powerpoint/2010/main" val="2638165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lang="en-US" smtClean="0"/>
              <a:pPr algn="r"/>
              <a:t>‹#›</a:t>
            </a:fld>
            <a:endParaRPr lang="en-US" dirty="0"/>
          </a:p>
        </p:txBody>
      </p:sp>
      <p:sp>
        <p:nvSpPr>
          <p:cNvPr id="6" name="Text Placeholder 2"/>
          <p:cNvSpPr>
            <a:spLocks noGrp="1"/>
          </p:cNvSpPr>
          <p:nvPr>
            <p:ph idx="1"/>
          </p:nvPr>
        </p:nvSpPr>
        <p:spPr bwMode="gray">
          <a:xfrm>
            <a:off x="687388" y="1130300"/>
            <a:ext cx="8224837" cy="46243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cxnSp>
        <p:nvCxnSpPr>
          <p:cNvPr id="7" name="Straight Connector 6"/>
          <p:cNvCxnSpPr/>
          <p:nvPr userDrawn="1"/>
        </p:nvCxnSpPr>
        <p:spPr>
          <a:xfrm flipV="1">
            <a:off x="683663" y="885988"/>
            <a:ext cx="8460337" cy="1"/>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2251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130300"/>
            <a:ext cx="3972629" cy="4631871"/>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1130300"/>
            <a:ext cx="3972629" cy="4631871"/>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a:xfrm>
            <a:off x="687388" y="139700"/>
            <a:ext cx="8224837" cy="746288"/>
          </a:xfrm>
        </p:spPr>
        <p:txBody>
          <a:bodyPr/>
          <a:lstStyle/>
          <a:p>
            <a:r>
              <a:rPr lang="en-US" dirty="0"/>
              <a:t>Click to edit Master title style</a:t>
            </a:r>
          </a:p>
        </p:txBody>
      </p:sp>
      <p:sp>
        <p:nvSpPr>
          <p:cNvPr id="6" name="Slide Number Placeholder 3"/>
          <p:cNvSpPr>
            <a:spLocks noGrp="1"/>
          </p:cNvSpPr>
          <p:nvPr>
            <p:ph type="sldNum" sz="quarter" idx="11"/>
          </p:nvPr>
        </p:nvSpPr>
        <p:spPr bwMode="gray">
          <a:xfrm>
            <a:off x="8755131" y="6507316"/>
            <a:ext cx="157094" cy="153888"/>
          </a:xfrm>
          <a:prstGeom prst="rect">
            <a:avLst/>
          </a:prstGeom>
        </p:spPr>
        <p:txBody>
          <a:bodyPr wrap="none" anchor="b" anchorCtr="0"/>
          <a:lstStyle/>
          <a:p>
            <a:pPr algn="r"/>
            <a:fld id="{F3477EC8-074D-41C4-94AE-E9EA7CEEA348}" type="slidenum">
              <a:rPr lang="en-US" smtClean="0"/>
              <a:pPr algn="r"/>
              <a:t>‹#›</a:t>
            </a:fld>
            <a:endParaRPr lang="en-US" dirty="0"/>
          </a:p>
        </p:txBody>
      </p:sp>
      <p:cxnSp>
        <p:nvCxnSpPr>
          <p:cNvPr id="8" name="Straight Connector 7"/>
          <p:cNvCxnSpPr/>
          <p:nvPr userDrawn="1"/>
        </p:nvCxnSpPr>
        <p:spPr>
          <a:xfrm flipV="1">
            <a:off x="683663" y="885988"/>
            <a:ext cx="8460337" cy="1"/>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74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de Title">
    <p:spTree>
      <p:nvGrpSpPr>
        <p:cNvPr id="1" name=""/>
        <p:cNvGrpSpPr/>
        <p:nvPr/>
      </p:nvGrpSpPr>
      <p:grpSpPr>
        <a:xfrm>
          <a:off x="0" y="0"/>
          <a:ext cx="0" cy="0"/>
          <a:chOff x="0" y="0"/>
          <a:chExt cx="0" cy="0"/>
        </a:xfrm>
      </p:grpSpPr>
      <p:sp>
        <p:nvSpPr>
          <p:cNvPr id="4" name="Content Placeholder 2"/>
          <p:cNvSpPr>
            <a:spLocks noGrp="1"/>
          </p:cNvSpPr>
          <p:nvPr>
            <p:ph idx="10"/>
          </p:nvPr>
        </p:nvSpPr>
        <p:spPr bwMode="gray">
          <a:xfrm>
            <a:off x="4939596" y="139700"/>
            <a:ext cx="3972629" cy="5622471"/>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a:xfrm>
            <a:off x="687389" y="132100"/>
            <a:ext cx="4000726" cy="5659100"/>
          </a:xfrm>
        </p:spPr>
        <p:txBody>
          <a:bodyPr anchor="t" anchorCtr="0"/>
          <a:lstStyle/>
          <a:p>
            <a:r>
              <a:rPr lang="en-US" dirty="0"/>
              <a:t>Click to edit Master title style</a:t>
            </a:r>
          </a:p>
        </p:txBody>
      </p:sp>
      <p:sp>
        <p:nvSpPr>
          <p:cNvPr id="6" name="Slide Number Placeholder 3"/>
          <p:cNvSpPr>
            <a:spLocks noGrp="1"/>
          </p:cNvSpPr>
          <p:nvPr>
            <p:ph type="sldNum" sz="quarter" idx="11"/>
          </p:nvPr>
        </p:nvSpPr>
        <p:spPr bwMode="gray">
          <a:xfrm>
            <a:off x="8755131" y="6507316"/>
            <a:ext cx="157094" cy="153888"/>
          </a:xfrm>
          <a:prstGeom prst="rect">
            <a:avLst/>
          </a:prstGeo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198476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lang="en-US" smtClean="0"/>
              <a:pPr algn="r"/>
              <a:t>‹#›</a:t>
            </a:fld>
            <a:endParaRPr lang="en-US" dirty="0"/>
          </a:p>
        </p:txBody>
      </p:sp>
      <p:cxnSp>
        <p:nvCxnSpPr>
          <p:cNvPr id="5" name="Straight Connector 4"/>
          <p:cNvCxnSpPr/>
          <p:nvPr userDrawn="1"/>
        </p:nvCxnSpPr>
        <p:spPr>
          <a:xfrm flipV="1">
            <a:off x="683663" y="885988"/>
            <a:ext cx="8460337" cy="1"/>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1418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 Rul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436641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ortrait 1">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6319007"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a:xfrm>
            <a:off x="687388" y="121788"/>
            <a:ext cx="7292549" cy="1486894"/>
          </a:xfrm>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grpSp>
        <p:nvGrpSpPr>
          <p:cNvPr id="6" name="Group 5"/>
          <p:cNvGrpSpPr/>
          <p:nvPr userDrawn="1"/>
        </p:nvGrpSpPr>
        <p:grpSpPr>
          <a:xfrm>
            <a:off x="7006533" y="-6350"/>
            <a:ext cx="2140642" cy="5934075"/>
            <a:chOff x="7031933" y="0"/>
            <a:chExt cx="2204538" cy="5989835"/>
          </a:xfrm>
        </p:grpSpPr>
        <p:sp>
          <p:nvSpPr>
            <p:cNvPr id="7" name="Rectangle 6"/>
            <p:cNvSpPr/>
            <p:nvPr/>
          </p:nvSpPr>
          <p:spPr>
            <a:xfrm rot="5400000">
              <a:off x="5444576" y="3200400"/>
              <a:ext cx="4376792" cy="1202078"/>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16200000">
              <a:off x="6036070" y="1998323"/>
              <a:ext cx="5198723" cy="1202078"/>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2"/>
          <p:cNvPicPr>
            <a:picLocks noChangeAspect="1" noChangeArrowheads="1"/>
          </p:cNvPicPr>
          <p:nvPr userDrawn="1"/>
        </p:nvPicPr>
        <p:blipFill>
          <a:blip r:embed="rId2" cstate="print"/>
          <a:srcRect/>
          <a:stretch>
            <a:fillRect/>
          </a:stretch>
        </p:blipFill>
        <p:spPr bwMode="auto">
          <a:xfrm>
            <a:off x="7198744" y="2595270"/>
            <a:ext cx="1756220" cy="2400300"/>
          </a:xfrm>
          <a:prstGeom prst="rect">
            <a:avLst/>
          </a:prstGeom>
          <a:noFill/>
          <a:ln w="9525">
            <a:noFill/>
            <a:miter lim="800000"/>
            <a:headEnd/>
            <a:tailEnd/>
          </a:ln>
        </p:spPr>
      </p:pic>
    </p:spTree>
    <p:extLst>
      <p:ext uri="{BB962C8B-B14F-4D97-AF65-F5344CB8AC3E}">
        <p14:creationId xmlns:p14="http://schemas.microsoft.com/office/powerpoint/2010/main" val="2197805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ortrait 2">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6319007"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a:xfrm>
            <a:off x="687388" y="121788"/>
            <a:ext cx="7254533" cy="1486894"/>
          </a:xfrm>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
        <p:nvSpPr>
          <p:cNvPr id="11" name="Rectangle 10"/>
          <p:cNvSpPr/>
          <p:nvPr/>
        </p:nvSpPr>
        <p:spPr>
          <a:xfrm>
            <a:off x="4767208" y="5452660"/>
            <a:ext cx="4376792" cy="477750"/>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6200000">
            <a:off x="5974976" y="1966946"/>
            <a:ext cx="5135969" cy="1202078"/>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LST079 Reading.jpg"/>
          <p:cNvPicPr>
            <a:picLocks noChangeAspect="1"/>
          </p:cNvPicPr>
          <p:nvPr/>
        </p:nvPicPr>
        <p:blipFill rotWithShape="1">
          <a:blip r:embed="rId2" cstate="print"/>
          <a:srcRect t="8489"/>
          <a:stretch/>
        </p:blipFill>
        <p:spPr bwMode="auto">
          <a:xfrm>
            <a:off x="7429500" y="3573495"/>
            <a:ext cx="1714500" cy="2356915"/>
          </a:xfrm>
          <a:prstGeom prst="rect">
            <a:avLst/>
          </a:prstGeom>
          <a:noFill/>
          <a:ln w="9525">
            <a:noFill/>
            <a:miter lim="800000"/>
            <a:headEnd/>
            <a:tailEnd/>
          </a:ln>
        </p:spPr>
      </p:pic>
    </p:spTree>
    <p:extLst>
      <p:ext uri="{BB962C8B-B14F-4D97-AF65-F5344CB8AC3E}">
        <p14:creationId xmlns:p14="http://schemas.microsoft.com/office/powerpoint/2010/main" val="850343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ortrait 3">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6319007"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a:xfrm>
            <a:off x="687388" y="121788"/>
            <a:ext cx="7254533" cy="1486894"/>
          </a:xfrm>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
        <p:nvSpPr>
          <p:cNvPr id="11" name="Rectangle 10"/>
          <p:cNvSpPr/>
          <p:nvPr/>
        </p:nvSpPr>
        <p:spPr>
          <a:xfrm>
            <a:off x="4767208" y="5452660"/>
            <a:ext cx="4376792" cy="477750"/>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6200000">
            <a:off x="5974976" y="1966946"/>
            <a:ext cx="5135969" cy="1202078"/>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6082" y="3552970"/>
            <a:ext cx="1667918" cy="2377440"/>
          </a:xfrm>
          <a:prstGeom prst="rect">
            <a:avLst/>
          </a:prstGeom>
        </p:spPr>
      </p:pic>
    </p:spTree>
    <p:extLst>
      <p:ext uri="{BB962C8B-B14F-4D97-AF65-F5344CB8AC3E}">
        <p14:creationId xmlns:p14="http://schemas.microsoft.com/office/powerpoint/2010/main" val="1057544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ndscape">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7" y="1831975"/>
            <a:ext cx="5829800"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a:xfrm>
            <a:off x="687388" y="121788"/>
            <a:ext cx="7292549" cy="1486894"/>
          </a:xfrm>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grpSp>
        <p:nvGrpSpPr>
          <p:cNvPr id="10" name="Group 9"/>
          <p:cNvGrpSpPr/>
          <p:nvPr userDrawn="1"/>
        </p:nvGrpSpPr>
        <p:grpSpPr>
          <a:xfrm>
            <a:off x="6517326" y="-1089"/>
            <a:ext cx="2626674" cy="5924625"/>
            <a:chOff x="6517326" y="-1089"/>
            <a:chExt cx="2626674" cy="5924625"/>
          </a:xfrm>
        </p:grpSpPr>
        <p:sp>
          <p:nvSpPr>
            <p:cNvPr id="11" name="Rectangle 10"/>
            <p:cNvSpPr/>
            <p:nvPr/>
          </p:nvSpPr>
          <p:spPr>
            <a:xfrm rot="16200000">
              <a:off x="5218937" y="2902077"/>
              <a:ext cx="3713692" cy="1116914"/>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5400000">
              <a:off x="5973360" y="2014310"/>
              <a:ext cx="3821157" cy="1116915"/>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5400000">
              <a:off x="6123602" y="1908028"/>
              <a:ext cx="4929513" cy="1111279"/>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http://www.colourbox.com/preview/2326589-978287-young-business-people-working-together-in-office.jpg"/>
            <p:cNvPicPr>
              <a:picLocks noChangeAspect="1" noChangeArrowheads="1"/>
            </p:cNvPicPr>
            <p:nvPr/>
          </p:nvPicPr>
          <p:blipFill rotWithShape="1">
            <a:blip r:embed="rId2" cstate="print"/>
            <a:srcRect l="6975"/>
            <a:stretch/>
          </p:blipFill>
          <p:spPr bwMode="auto">
            <a:xfrm>
              <a:off x="6517326" y="4349478"/>
              <a:ext cx="2626674" cy="1574058"/>
            </a:xfrm>
            <a:prstGeom prst="rect">
              <a:avLst/>
            </a:prstGeom>
            <a:noFill/>
          </p:spPr>
        </p:pic>
      </p:grpSp>
    </p:spTree>
    <p:extLst>
      <p:ext uri="{BB962C8B-B14F-4D97-AF65-F5344CB8AC3E}">
        <p14:creationId xmlns:p14="http://schemas.microsoft.com/office/powerpoint/2010/main" val="3315005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935668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grpSp>
        <p:nvGrpSpPr>
          <p:cNvPr id="5" name="Group 4"/>
          <p:cNvGrpSpPr/>
          <p:nvPr userDrawn="1"/>
        </p:nvGrpSpPr>
        <p:grpSpPr>
          <a:xfrm>
            <a:off x="4225497" y="-1"/>
            <a:ext cx="4921322" cy="5080370"/>
            <a:chOff x="4315147" y="-1"/>
            <a:chExt cx="4921322" cy="5080370"/>
          </a:xfrm>
        </p:grpSpPr>
        <p:sp>
          <p:nvSpPr>
            <p:cNvPr id="7" name="Rectangle 6"/>
            <p:cNvSpPr/>
            <p:nvPr/>
          </p:nvSpPr>
          <p:spPr>
            <a:xfrm rot="10800000">
              <a:off x="4841422" y="564967"/>
              <a:ext cx="4388829" cy="1202078"/>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p:nvSpPr>
          <p:spPr>
            <a:xfrm>
              <a:off x="4315147" y="2440221"/>
              <a:ext cx="4921322" cy="1202078"/>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rot="5400000">
              <a:off x="4020619" y="2069157"/>
              <a:ext cx="4820347" cy="1202078"/>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p:cNvSpPr/>
            <p:nvPr/>
          </p:nvSpPr>
          <p:spPr>
            <a:xfrm rot="16200000">
              <a:off x="6444787" y="1589603"/>
              <a:ext cx="4381286" cy="1202078"/>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1"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14595" t="-1" r="21867" b="4017"/>
            <a:stretch/>
          </p:blipFill>
          <p:spPr>
            <a:xfrm>
              <a:off x="6769750" y="891438"/>
              <a:ext cx="2460501" cy="2477907"/>
            </a:xfrm>
            <a:prstGeom prst="rect">
              <a:avLst/>
            </a:prstGeom>
            <a:ln>
              <a:solidFill>
                <a:schemeClr val="bg1"/>
              </a:solidFill>
            </a:ln>
          </p:spPr>
        </p:pic>
      </p:grpSp>
      <p:sp>
        <p:nvSpPr>
          <p:cNvPr id="2" name="Title 1"/>
          <p:cNvSpPr>
            <a:spLocks noGrp="1"/>
          </p:cNvSpPr>
          <p:nvPr>
            <p:ph type="title"/>
          </p:nvPr>
        </p:nvSpPr>
        <p:spPr>
          <a:xfrm>
            <a:off x="683811" y="1818521"/>
            <a:ext cx="5029200" cy="1785104"/>
          </a:xfrm>
        </p:spPr>
        <p:txBody>
          <a:bodyPr/>
          <a:lstStyle>
            <a:lvl1pPr>
              <a:defRPr/>
            </a:lvl1pPr>
          </a:lstStyle>
          <a:p>
            <a:r>
              <a:rPr lang="en-US"/>
              <a:t>Click to edit Master title style</a:t>
            </a:r>
            <a:endParaRPr lang="en-US" dirty="0"/>
          </a:p>
        </p:txBody>
      </p:sp>
      <p:sp>
        <p:nvSpPr>
          <p:cNvPr id="6" name="Text Placeholder 5"/>
          <p:cNvSpPr>
            <a:spLocks noGrp="1"/>
          </p:cNvSpPr>
          <p:nvPr>
            <p:ph type="body" sz="quarter" idx="12" hasCustomPrompt="1"/>
          </p:nvPr>
        </p:nvSpPr>
        <p:spPr>
          <a:xfrm>
            <a:off x="683811" y="4391704"/>
            <a:ext cx="8224837" cy="1034129"/>
          </a:xfrm>
        </p:spPr>
        <p:txBody>
          <a:bodyPr anchor="t" anchorCtr="0"/>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1"/>
            <a:r>
              <a:rPr lang="en-US" dirty="0"/>
              <a:t>Second level</a:t>
            </a:r>
          </a:p>
          <a:p>
            <a:pPr lvl="2"/>
            <a:r>
              <a:rPr lang="en-US" dirty="0"/>
              <a:t>Third level</a:t>
            </a:r>
          </a:p>
          <a:p>
            <a:pPr lvl="3"/>
            <a:r>
              <a:rPr lang="en-US" dirty="0"/>
              <a:t>Fourth level</a:t>
            </a:r>
          </a:p>
        </p:txBody>
      </p:sp>
      <p:sp>
        <p:nvSpPr>
          <p:cNvPr id="12" name="Footer Placeholder 2"/>
          <p:cNvSpPr>
            <a:spLocks noGrp="1"/>
          </p:cNvSpPr>
          <p:nvPr>
            <p:ph type="ftr" sz="quarter" idx="10"/>
          </p:nvPr>
        </p:nvSpPr>
        <p:spPr>
          <a:xfrm>
            <a:off x="5328340" y="6567844"/>
            <a:ext cx="3583885" cy="123111"/>
          </a:xfrm>
        </p:spPr>
        <p:txBody>
          <a:bodyPr/>
          <a:lstStyle/>
          <a:p>
            <a:r>
              <a:rPr lang="en-US" dirty="0"/>
              <a:t>Copyright © 20XX American Institutes for Research. All rights reserved.</a:t>
            </a:r>
          </a:p>
        </p:txBody>
      </p:sp>
      <p:sp>
        <p:nvSpPr>
          <p:cNvPr id="4" name="Text Placeholder 3"/>
          <p:cNvSpPr>
            <a:spLocks noGrp="1"/>
          </p:cNvSpPr>
          <p:nvPr>
            <p:ph type="body" sz="quarter" idx="13"/>
          </p:nvPr>
        </p:nvSpPr>
        <p:spPr>
          <a:xfrm>
            <a:off x="683811" y="3826933"/>
            <a:ext cx="8229600" cy="492443"/>
          </a:xfrm>
        </p:spPr>
        <p:txBody>
          <a:bodyPr/>
          <a:lstStyle/>
          <a:p>
            <a:pPr lvl="0"/>
            <a:r>
              <a:rPr lang="en-US"/>
              <a:t>Click to edit Master text styles</a:t>
            </a:r>
          </a:p>
        </p:txBody>
      </p:sp>
    </p:spTree>
    <p:extLst>
      <p:ext uri="{BB962C8B-B14F-4D97-AF65-F5344CB8AC3E}">
        <p14:creationId xmlns:p14="http://schemas.microsoft.com/office/powerpoint/2010/main" val="605846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9" y="1104901"/>
            <a:ext cx="7351711" cy="3644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
        <p:nvSpPr>
          <p:cNvPr id="6" name="Text Placeholder 1"/>
          <p:cNvSpPr>
            <a:spLocks noGrp="1"/>
          </p:cNvSpPr>
          <p:nvPr>
            <p:ph idx="1"/>
          </p:nvPr>
        </p:nvSpPr>
        <p:spPr bwMode="gray">
          <a:xfrm>
            <a:off x="687388" y="608999"/>
            <a:ext cx="7322684" cy="298072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6759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831975"/>
            <a:ext cx="8224837" cy="3956576"/>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1616154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822469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1200715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397262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1831975"/>
            <a:ext cx="397262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7362883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5970276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sic Title">
    <p:spTree>
      <p:nvGrpSpPr>
        <p:cNvPr id="1" name=""/>
        <p:cNvGrpSpPr/>
        <p:nvPr/>
      </p:nvGrpSpPr>
      <p:grpSpPr>
        <a:xfrm>
          <a:off x="0" y="0"/>
          <a:ext cx="0" cy="0"/>
          <a:chOff x="0" y="0"/>
          <a:chExt cx="0" cy="0"/>
        </a:xfrm>
      </p:grpSpPr>
      <p:grpSp>
        <p:nvGrpSpPr>
          <p:cNvPr id="4" name="Group 3"/>
          <p:cNvGrpSpPr/>
          <p:nvPr userDrawn="1"/>
        </p:nvGrpSpPr>
        <p:grpSpPr>
          <a:xfrm>
            <a:off x="6170517" y="0"/>
            <a:ext cx="2973483" cy="2821214"/>
            <a:chOff x="6270928" y="0"/>
            <a:chExt cx="2973483" cy="2821214"/>
          </a:xfrm>
        </p:grpSpPr>
        <p:sp>
          <p:nvSpPr>
            <p:cNvPr id="5" name="Rectangle 4"/>
            <p:cNvSpPr/>
            <p:nvPr userDrawn="1"/>
          </p:nvSpPr>
          <p:spPr>
            <a:xfrm rot="10800000">
              <a:off x="6270928" y="1"/>
              <a:ext cx="2973483"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Rectangle 5"/>
            <p:cNvSpPr/>
            <p:nvPr userDrawn="1"/>
          </p:nvSpPr>
          <p:spPr>
            <a:xfrm rot="10800000">
              <a:off x="7556499" y="574149"/>
              <a:ext cx="16879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Rectangle 6"/>
            <p:cNvSpPr/>
            <p:nvPr userDrawn="1"/>
          </p:nvSpPr>
          <p:spPr>
            <a:xfrm rot="5400000">
              <a:off x="7538945" y="1122600"/>
              <a:ext cx="2821213"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userDrawn="1"/>
          </p:nvSpPr>
          <p:spPr>
            <a:xfrm rot="16200000">
              <a:off x="7347892" y="740944"/>
              <a:ext cx="2057903"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a:xfrm>
            <a:off x="683811" y="2126297"/>
            <a:ext cx="7877321" cy="1477328"/>
          </a:xfrm>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dirty="0"/>
              <a:t>Copyright © 20XX American Institutes for Research. All rights reserved.</a:t>
            </a:r>
          </a:p>
        </p:txBody>
      </p:sp>
      <p:sp>
        <p:nvSpPr>
          <p:cNvPr id="9" name="Text Placeholder 5"/>
          <p:cNvSpPr>
            <a:spLocks noGrp="1"/>
          </p:cNvSpPr>
          <p:nvPr>
            <p:ph type="body" sz="quarter" idx="12" hasCustomPrompt="1"/>
          </p:nvPr>
        </p:nvSpPr>
        <p:spPr>
          <a:xfrm>
            <a:off x="683811" y="4391704"/>
            <a:ext cx="8224837" cy="1034129"/>
          </a:xfrm>
        </p:spPr>
        <p:txBody>
          <a:bodyPr anchor="t" anchorCtr="0"/>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1"/>
            <a:r>
              <a:rPr lang="en-US" dirty="0"/>
              <a:t>Second level</a:t>
            </a:r>
          </a:p>
          <a:p>
            <a:pPr lvl="2"/>
            <a:r>
              <a:rPr lang="en-US" dirty="0"/>
              <a:t>Third level</a:t>
            </a:r>
          </a:p>
          <a:p>
            <a:pPr lvl="3"/>
            <a:r>
              <a:rPr lang="en-US" dirty="0"/>
              <a:t>Fourth level</a:t>
            </a:r>
          </a:p>
        </p:txBody>
      </p:sp>
      <p:sp>
        <p:nvSpPr>
          <p:cNvPr id="11" name="Text Placeholder 10"/>
          <p:cNvSpPr>
            <a:spLocks noGrp="1"/>
          </p:cNvSpPr>
          <p:nvPr>
            <p:ph type="body" sz="quarter" idx="13"/>
          </p:nvPr>
        </p:nvSpPr>
        <p:spPr>
          <a:xfrm>
            <a:off x="683811" y="3826933"/>
            <a:ext cx="8224837" cy="492443"/>
          </a:xfrm>
        </p:spPr>
        <p:txBody>
          <a:bodyPr/>
          <a:lstStyle/>
          <a:p>
            <a:pPr lvl="0"/>
            <a:r>
              <a:rPr lang="en-US"/>
              <a:t>Click to edit Master text styles</a:t>
            </a:r>
          </a:p>
        </p:txBody>
      </p:sp>
    </p:spTree>
    <p:extLst>
      <p:ext uri="{BB962C8B-B14F-4D97-AF65-F5344CB8AC3E}">
        <p14:creationId xmlns:p14="http://schemas.microsoft.com/office/powerpoint/2010/main" val="28448312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grpSp>
        <p:nvGrpSpPr>
          <p:cNvPr id="5" name="Group 4"/>
          <p:cNvGrpSpPr/>
          <p:nvPr userDrawn="1"/>
        </p:nvGrpSpPr>
        <p:grpSpPr>
          <a:xfrm>
            <a:off x="4225497" y="-1"/>
            <a:ext cx="4921322" cy="5080370"/>
            <a:chOff x="4315147" y="-1"/>
            <a:chExt cx="4921322" cy="5080370"/>
          </a:xfrm>
        </p:grpSpPr>
        <p:sp>
          <p:nvSpPr>
            <p:cNvPr id="7" name="Rectangle 6"/>
            <p:cNvSpPr/>
            <p:nvPr/>
          </p:nvSpPr>
          <p:spPr>
            <a:xfrm rot="10800000">
              <a:off x="4841422" y="564967"/>
              <a:ext cx="4388829" cy="1202078"/>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p:nvSpPr>
          <p:spPr>
            <a:xfrm>
              <a:off x="4315147" y="2440221"/>
              <a:ext cx="4921322" cy="1202078"/>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rot="5400000">
              <a:off x="4020619" y="2069157"/>
              <a:ext cx="4820347" cy="1202078"/>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p:cNvSpPr/>
            <p:nvPr/>
          </p:nvSpPr>
          <p:spPr>
            <a:xfrm rot="16200000">
              <a:off x="6444787" y="1589603"/>
              <a:ext cx="4381286" cy="1202078"/>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1"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14595" t="-1" r="21867" b="4017"/>
            <a:stretch/>
          </p:blipFill>
          <p:spPr>
            <a:xfrm>
              <a:off x="6769750" y="891438"/>
              <a:ext cx="2460501" cy="2477907"/>
            </a:xfrm>
            <a:prstGeom prst="rect">
              <a:avLst/>
            </a:prstGeom>
            <a:ln>
              <a:solidFill>
                <a:schemeClr val="bg1"/>
              </a:solidFill>
            </a:ln>
          </p:spPr>
        </p:pic>
      </p:grpSp>
      <p:sp>
        <p:nvSpPr>
          <p:cNvPr id="2" name="Title 1"/>
          <p:cNvSpPr>
            <a:spLocks noGrp="1"/>
          </p:cNvSpPr>
          <p:nvPr>
            <p:ph type="title"/>
          </p:nvPr>
        </p:nvSpPr>
        <p:spPr>
          <a:xfrm>
            <a:off x="683811" y="1818521"/>
            <a:ext cx="5029200" cy="1785104"/>
          </a:xfrm>
        </p:spPr>
        <p:txBody>
          <a:bodyPr/>
          <a:lstStyle>
            <a:lvl1pPr>
              <a:defRPr/>
            </a:lvl1pPr>
          </a:lstStyle>
          <a:p>
            <a:r>
              <a:rPr lang="en-US"/>
              <a:t>Click to edit Master title style</a:t>
            </a:r>
            <a:endParaRPr lang="en-US" dirty="0"/>
          </a:p>
        </p:txBody>
      </p:sp>
      <p:sp>
        <p:nvSpPr>
          <p:cNvPr id="6" name="Text Placeholder 5"/>
          <p:cNvSpPr>
            <a:spLocks noGrp="1"/>
          </p:cNvSpPr>
          <p:nvPr>
            <p:ph type="body" sz="quarter" idx="12" hasCustomPrompt="1"/>
          </p:nvPr>
        </p:nvSpPr>
        <p:spPr>
          <a:xfrm>
            <a:off x="683811" y="4391704"/>
            <a:ext cx="8224837" cy="1034129"/>
          </a:xfrm>
        </p:spPr>
        <p:txBody>
          <a:bodyPr anchor="t" anchorCtr="0"/>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1"/>
            <a:r>
              <a:rPr lang="en-US" dirty="0"/>
              <a:t>Second level</a:t>
            </a:r>
          </a:p>
          <a:p>
            <a:pPr lvl="2"/>
            <a:r>
              <a:rPr lang="en-US" dirty="0"/>
              <a:t>Third level</a:t>
            </a:r>
          </a:p>
          <a:p>
            <a:pPr lvl="3"/>
            <a:r>
              <a:rPr lang="en-US" dirty="0"/>
              <a:t>Fourth level</a:t>
            </a:r>
          </a:p>
        </p:txBody>
      </p:sp>
      <p:sp>
        <p:nvSpPr>
          <p:cNvPr id="12" name="Footer Placeholder 2"/>
          <p:cNvSpPr>
            <a:spLocks noGrp="1"/>
          </p:cNvSpPr>
          <p:nvPr>
            <p:ph type="ftr" sz="quarter" idx="10"/>
          </p:nvPr>
        </p:nvSpPr>
        <p:spPr>
          <a:xfrm>
            <a:off x="5328340" y="6567844"/>
            <a:ext cx="3583885" cy="123111"/>
          </a:xfrm>
        </p:spPr>
        <p:txBody>
          <a:bodyPr/>
          <a:lstStyle/>
          <a:p>
            <a:r>
              <a:rPr lang="en-US" dirty="0"/>
              <a:t>Copyright © 20XX American Institutes for Research. All rights reserved.</a:t>
            </a:r>
          </a:p>
        </p:txBody>
      </p:sp>
      <p:sp>
        <p:nvSpPr>
          <p:cNvPr id="4" name="Text Placeholder 3"/>
          <p:cNvSpPr>
            <a:spLocks noGrp="1"/>
          </p:cNvSpPr>
          <p:nvPr>
            <p:ph type="body" sz="quarter" idx="13"/>
          </p:nvPr>
        </p:nvSpPr>
        <p:spPr>
          <a:xfrm>
            <a:off x="683811" y="3826933"/>
            <a:ext cx="8229600" cy="492443"/>
          </a:xfrm>
        </p:spPr>
        <p:txBody>
          <a:bodyPr/>
          <a:lstStyle/>
          <a:p>
            <a:pPr lvl="0"/>
            <a:r>
              <a:rPr lang="en-US"/>
              <a:t>Click to edit Master text styles</a:t>
            </a:r>
          </a:p>
        </p:txBody>
      </p:sp>
    </p:spTree>
    <p:extLst>
      <p:ext uri="{BB962C8B-B14F-4D97-AF65-F5344CB8AC3E}">
        <p14:creationId xmlns:p14="http://schemas.microsoft.com/office/powerpoint/2010/main" val="673896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
        <p:nvSpPr>
          <p:cNvPr id="6" name="Text Placeholder 1"/>
          <p:cNvSpPr>
            <a:spLocks noGrp="1"/>
          </p:cNvSpPr>
          <p:nvPr>
            <p:ph idx="1"/>
          </p:nvPr>
        </p:nvSpPr>
        <p:spPr bwMode="gray">
          <a:xfrm>
            <a:off x="687388" y="608999"/>
            <a:ext cx="7322684" cy="298072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a:extLst>
              <a:ext uri="{FF2B5EF4-FFF2-40B4-BE49-F238E27FC236}">
                <a16:creationId xmlns:a16="http://schemas.microsoft.com/office/drawing/2014/main" id="{B948D842-3A27-4F99-89C4-6987F40BB701}"/>
              </a:ext>
            </a:extLst>
          </p:cNvPr>
          <p:cNvSpPr>
            <a:spLocks noGrp="1"/>
          </p:cNvSpPr>
          <p:nvPr>
            <p:ph type="title"/>
          </p:nvPr>
        </p:nvSpPr>
        <p:spPr bwMode="gray">
          <a:xfrm>
            <a:off x="86737" y="-11159"/>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Tree>
    <p:extLst>
      <p:ext uri="{BB962C8B-B14F-4D97-AF65-F5344CB8AC3E}">
        <p14:creationId xmlns:p14="http://schemas.microsoft.com/office/powerpoint/2010/main" val="35078216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831975"/>
            <a:ext cx="8224837" cy="3956576"/>
          </a:xfrm>
        </p:spPr>
        <p:txBody>
          <a:bodyPr/>
          <a:lstStyle>
            <a:lvl1pPr marL="0" indent="0">
              <a:buNone/>
              <a:defRPr>
                <a:solidFill>
                  <a:schemeClr val="tx2">
                    <a:lumMod val="75000"/>
                  </a:schemeClr>
                </a:solidFill>
                <a:latin typeface="+mn-lt"/>
                <a:cs typeface="Franklin Gothic Book" pitchFamily="34" charset="0"/>
              </a:defRPr>
            </a:lvl1pPr>
            <a:lvl2pPr marL="230188" indent="-230188">
              <a:buClr>
                <a:srgbClr val="686868"/>
              </a:buClr>
              <a:buFont typeface="Arial" pitchFamily="34" charset="0"/>
              <a:buChar char="•"/>
              <a:defRPr>
                <a:solidFill>
                  <a:schemeClr val="tx2">
                    <a:lumMod val="75000"/>
                  </a:schemeClr>
                </a:solidFill>
                <a:latin typeface="+mn-lt"/>
              </a:defRPr>
            </a:lvl2pPr>
            <a:lvl3pPr marL="465138" indent="-228600">
              <a:buClr>
                <a:srgbClr val="686868"/>
              </a:buClr>
              <a:defRPr>
                <a:solidFill>
                  <a:schemeClr val="tx2">
                    <a:lumMod val="75000"/>
                  </a:schemeClr>
                </a:solidFill>
                <a:latin typeface="+mn-lt"/>
              </a:defRPr>
            </a:lvl3pPr>
            <a:lvl4pPr marL="685800" indent="-228600">
              <a:buClr>
                <a:srgbClr val="686868"/>
              </a:buClr>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lvl1pPr>
              <a:defRPr>
                <a:solidFill>
                  <a:srgbClr val="686868"/>
                </a:solidFill>
              </a:defRPr>
            </a:lvl1p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80674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9802532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8224699" cy="4075844"/>
          </a:xfrm>
        </p:spPr>
        <p:txBody>
          <a:bodyPr/>
          <a:lstStyle>
            <a:lvl1pPr>
              <a:buClr>
                <a:srgbClr val="686868"/>
              </a:buClr>
              <a:defRPr>
                <a:solidFill>
                  <a:schemeClr val="tx2">
                    <a:lumMod val="75000"/>
                  </a:schemeClr>
                </a:solidFill>
                <a:latin typeface="+mn-lt"/>
                <a:cs typeface="Franklin Gothic Book" pitchFamily="34" charset="0"/>
              </a:defRPr>
            </a:lvl1pPr>
            <a:lvl2pPr>
              <a:buClr>
                <a:srgbClr val="686868"/>
              </a:buClr>
              <a:defRPr sz="1800">
                <a:solidFill>
                  <a:schemeClr val="tx2">
                    <a:lumMod val="75000"/>
                  </a:schemeClr>
                </a:solidFill>
                <a:latin typeface="+mn-lt"/>
                <a:cs typeface="Franklin Gothic Book" pitchFamily="34" charset="0"/>
              </a:defRPr>
            </a:lvl2pPr>
            <a:lvl3pPr>
              <a:buClr>
                <a:srgbClr val="686868"/>
              </a:buClr>
              <a:defRPr sz="1400" baseline="0">
                <a:solidFill>
                  <a:schemeClr val="tx2">
                    <a:lumMod val="75000"/>
                  </a:schemeClr>
                </a:solidFill>
                <a:latin typeface="+mn-lt"/>
                <a:cs typeface="Franklin Gothic Book" pitchFamily="34" charset="0"/>
              </a:defRPr>
            </a:lvl3pPr>
            <a:lvl4pPr marL="915988" indent="-228600">
              <a:buClr>
                <a:srgbClr val="686868"/>
              </a:buClr>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lvl1pPr>
              <a:defRPr>
                <a:solidFill>
                  <a:srgbClr val="686868"/>
                </a:solidFill>
              </a:defRPr>
            </a:lvl1p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508375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397262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1831975"/>
            <a:ext cx="397262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0061133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2501671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828800"/>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7444614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28800"/>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2649991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28800"/>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1828800"/>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7828835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370030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799"/>
            <a:ext cx="3977640" cy="40782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37760" y="1828799"/>
            <a:ext cx="3977640" cy="40782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68300" y="6395553"/>
            <a:ext cx="781050" cy="365125"/>
          </a:xfrm>
          <a:prstGeom prst="rect">
            <a:avLst/>
          </a:prstGeom>
        </p:spPr>
        <p:txBody>
          <a:bodyPr vert="horz" lIns="91440" tIns="45720" rIns="91440" bIns="45720" rtlCol="0" anchor="ctr"/>
          <a:lstStyle>
            <a:lvl1pPr marL="0" marR="0" indent="0" algn="l" defTabSz="914400" rtl="0" eaLnBrk="1" fontAlgn="base" latinLnBrk="0" hangingPunct="1">
              <a:lnSpc>
                <a:spcPct val="100000"/>
              </a:lnSpc>
              <a:spcBef>
                <a:spcPct val="0"/>
              </a:spcBef>
              <a:spcAft>
                <a:spcPct val="0"/>
              </a:spcAft>
              <a:buClrTx/>
              <a:buSzTx/>
              <a:buFontTx/>
              <a:buNone/>
              <a:tabLst/>
              <a:defRPr sz="1100">
                <a:solidFill>
                  <a:schemeClr val="bg1"/>
                </a:solidFill>
                <a:latin typeface="+mj-lt"/>
                <a:ea typeface="ＭＳ Ｐゴシック" pitchFamily="43" charset="-128"/>
                <a:cs typeface="ＭＳ Ｐゴシック" pitchFamily="43" charset="-128"/>
              </a:defRPr>
            </a:lvl1pPr>
          </a:lstStyle>
          <a:p>
            <a:pPr>
              <a:defRPr/>
            </a:pPr>
            <a:fld id="{098116F9-C2CA-4644-9E4C-D61EDB5849E6}" type="slidenum">
              <a:rPr smtClean="0">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782065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831975"/>
            <a:ext cx="8224837" cy="3956576"/>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822469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397262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1831975"/>
            <a:ext cx="397262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41849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1831975"/>
            <a:ext cx="8224836" cy="4017963"/>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a:t>Click to edit Master text</a:t>
            </a:r>
          </a:p>
        </p:txBody>
      </p:sp>
      <p:sp>
        <p:nvSpPr>
          <p:cNvPr id="5" name="Title 4"/>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11545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lang="en-US" smtClean="0"/>
              <a:pPr algn="r"/>
              <a:t>‹#›</a:t>
            </a:fld>
            <a:endParaRPr lang="en-US" dirty="0"/>
          </a:p>
        </p:txBody>
      </p:sp>
      <p:sp>
        <p:nvSpPr>
          <p:cNvPr id="7" name="Text Placeholder 2"/>
          <p:cNvSpPr>
            <a:spLocks noGrp="1"/>
          </p:cNvSpPr>
          <p:nvPr>
            <p:ph idx="1"/>
          </p:nvPr>
        </p:nvSpPr>
        <p:spPr bwMode="gray">
          <a:xfrm>
            <a:off x="687388" y="1130300"/>
            <a:ext cx="8224837" cy="46243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buNone/>
              <a:defRPr/>
            </a:lvl1pPr>
            <a:lvl2pPr marL="230187" indent="0">
              <a:buNone/>
              <a:defRPr/>
            </a:lvl2pPr>
            <a:lvl3pPr marL="458788" indent="0">
              <a:buNone/>
              <a:defRPr/>
            </a:lvl3pPr>
            <a:lvl4pPr marL="1371600" indent="0">
              <a:buNone/>
              <a:defRPr/>
            </a:lvl4pPr>
            <a:lvl5pPr marL="1828800" indent="0">
              <a:buNone/>
              <a:defRPr/>
            </a:lvl5pPr>
            <a:lvl6pPr marL="2286000" indent="0">
              <a:buNone/>
              <a:defRPr/>
            </a:lvl6pPr>
            <a:lvl7pPr marL="2743200" indent="0">
              <a:buNone/>
              <a:defRPr/>
            </a:lvl7pPr>
            <a:lvl8pPr marL="3200400" indent="0">
              <a:buNone/>
              <a:defRPr/>
            </a:lvl8pPr>
            <a:lvl9pPr marL="3657600" indent="0">
              <a:buNone/>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cxnSp>
        <p:nvCxnSpPr>
          <p:cNvPr id="8" name="Straight Connector 7"/>
          <p:cNvCxnSpPr/>
          <p:nvPr userDrawn="1"/>
        </p:nvCxnSpPr>
        <p:spPr>
          <a:xfrm flipV="1">
            <a:off x="683663" y="885988"/>
            <a:ext cx="8460337" cy="1"/>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39712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0.xml"/><Relationship Id="rId1" Type="http://schemas.openxmlformats.org/officeDocument/2006/relationships/slideLayout" Target="../slideLayouts/slideLayout28.xml"/><Relationship Id="rId5" Type="http://schemas.openxmlformats.org/officeDocument/2006/relationships/image" Target="../media/image12.jpg"/><Relationship Id="rId4" Type="http://schemas.openxmlformats.org/officeDocument/2006/relationships/image" Target="../media/image11.jpg"/></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4.jpeg"/><Relationship Id="rId5" Type="http://schemas.openxmlformats.org/officeDocument/2006/relationships/theme" Target="../theme/theme11.xml"/><Relationship Id="rId4" Type="http://schemas.openxmlformats.org/officeDocument/2006/relationships/slideLayout" Target="../slideLayouts/slideLayout32.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4.jpe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12.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4.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3.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1.xml"/><Relationship Id="rId7"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4.jpe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5.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6.xml"/><Relationship Id="rId1" Type="http://schemas.openxmlformats.org/officeDocument/2006/relationships/slideLayout" Target="../slideLayouts/slideLayout20.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7.xml"/><Relationship Id="rId1" Type="http://schemas.openxmlformats.org/officeDocument/2006/relationships/slideLayout" Target="../slideLayouts/slideLayout21.xml"/><Relationship Id="rId5" Type="http://schemas.openxmlformats.org/officeDocument/2006/relationships/image" Target="../media/image12.jpg"/><Relationship Id="rId4" Type="http://schemas.openxmlformats.org/officeDocument/2006/relationships/image" Target="../media/image11.jp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4.jpeg"/><Relationship Id="rId5" Type="http://schemas.openxmlformats.org/officeDocument/2006/relationships/theme" Target="../theme/theme8.xml"/><Relationship Id="rId4" Type="http://schemas.openxmlformats.org/officeDocument/2006/relationships/slideLayout" Target="../slideLayouts/slideLayout25.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3310 GTL PPT Template_Title_MAR201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bg1"/>
                </a:solidFill>
                <a:latin typeface="Arial Narrow" pitchFamily="34" charset="0"/>
              </a:defRPr>
            </a:lvl1pPr>
          </a:lstStyle>
          <a:p>
            <a:r>
              <a:rPr lang="en-US" dirty="0"/>
              <a:t>Copyright © 20XX American Institutes for Research. All rights reserved.</a:t>
            </a:r>
          </a:p>
        </p:txBody>
      </p:sp>
      <p:sp>
        <p:nvSpPr>
          <p:cNvPr id="2051" name="Title Placeholder 1"/>
          <p:cNvSpPr>
            <a:spLocks noGrp="1"/>
          </p:cNvSpPr>
          <p:nvPr>
            <p:ph type="title"/>
          </p:nvPr>
        </p:nvSpPr>
        <p:spPr bwMode="gray">
          <a:xfrm>
            <a:off x="683811" y="2126297"/>
            <a:ext cx="8229600" cy="147732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a:t>Click to edit Master title style</a:t>
            </a:r>
            <a:endParaRPr lang="en-US" dirty="0"/>
          </a:p>
        </p:txBody>
      </p:sp>
      <p:sp>
        <p:nvSpPr>
          <p:cNvPr id="2052" name="Text Placeholder 2"/>
          <p:cNvSpPr>
            <a:spLocks noGrp="1"/>
          </p:cNvSpPr>
          <p:nvPr>
            <p:ph type="body" idx="1"/>
          </p:nvPr>
        </p:nvSpPr>
        <p:spPr bwMode="gray">
          <a:xfrm>
            <a:off x="683811" y="3832225"/>
            <a:ext cx="8228331" cy="160043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a:t>Click to edit Master text styles</a:t>
            </a:r>
          </a:p>
          <a:p>
            <a:pPr lvl="1"/>
            <a:r>
              <a:rPr lang="en-US" dirty="0"/>
              <a:t>Second level</a:t>
            </a:r>
          </a:p>
          <a:p>
            <a:pPr lvl="2"/>
            <a:r>
              <a:rPr lang="en-US" dirty="0"/>
              <a:t>Third level</a:t>
            </a:r>
          </a:p>
          <a:p>
            <a:pPr lvl="3"/>
            <a:r>
              <a:rPr lang="en-US" dirty="0"/>
              <a:t>Month 20XX</a:t>
            </a:r>
          </a:p>
        </p:txBody>
      </p:sp>
    </p:spTree>
    <p:extLst>
      <p:ext uri="{BB962C8B-B14F-4D97-AF65-F5344CB8AC3E}">
        <p14:creationId xmlns:p14="http://schemas.microsoft.com/office/powerpoint/2010/main" val="748000527"/>
      </p:ext>
    </p:extLst>
  </p:cSld>
  <p:clrMap bg1="lt1" tx1="dk1" bg2="lt2" tx2="dk2" accent1="accent1" accent2="accent2" accent3="accent3" accent4="accent4" accent5="accent5" accent6="accent6" hlink="hlink" folHlink="folHlink"/>
  <p:sldLayoutIdLst>
    <p:sldLayoutId id="2147484344" r:id="rId1"/>
    <p:sldLayoutId id="2147484325" r:id="rId2"/>
  </p:sldLayoutIdLst>
  <p:hf hdr="0" ftr="0" dt="0"/>
  <p:txStyles>
    <p:titleStyle>
      <a:lvl1pPr algn="l" rtl="0" eaLnBrk="1" fontAlgn="base" hangingPunct="1">
        <a:spcBef>
          <a:spcPct val="0"/>
        </a:spcBef>
        <a:spcAft>
          <a:spcPct val="0"/>
        </a:spcAft>
        <a:defRPr sz="48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ct val="200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Contact_MAR2013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 Placeholder 1"/>
          <p:cNvSpPr>
            <a:spLocks noGrp="1"/>
          </p:cNvSpPr>
          <p:nvPr>
            <p:ph type="body" idx="1"/>
          </p:nvPr>
        </p:nvSpPr>
        <p:spPr bwMode="gray">
          <a:xfrm>
            <a:off x="687388" y="608999"/>
            <a:ext cx="7322684" cy="298072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grpSp>
        <p:nvGrpSpPr>
          <p:cNvPr id="4" name="Group 3"/>
          <p:cNvGrpSpPr/>
          <p:nvPr/>
        </p:nvGrpSpPr>
        <p:grpSpPr>
          <a:xfrm>
            <a:off x="6767287" y="-25399"/>
            <a:ext cx="2376714" cy="5577840"/>
            <a:chOff x="6767286" y="0"/>
            <a:chExt cx="2480771" cy="5602895"/>
          </a:xfrm>
        </p:grpSpPr>
        <p:sp>
          <p:nvSpPr>
            <p:cNvPr id="10" name="Rectangle 9"/>
            <p:cNvSpPr/>
            <p:nvPr/>
          </p:nvSpPr>
          <p:spPr>
            <a:xfrm rot="16200000">
              <a:off x="6063618" y="2994225"/>
              <a:ext cx="4641325"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p:nvSpPr>
          <p:spPr>
            <a:xfrm>
              <a:off x="6767286" y="0"/>
              <a:ext cx="24785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p:nvSpPr>
          <p:spPr>
            <a:xfrm rot="16200000">
              <a:off x="6161514" y="2510527"/>
              <a:ext cx="5597070"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p:nvSpPr>
          <p:spPr>
            <a:xfrm rot="10800000">
              <a:off x="8100786" y="568291"/>
              <a:ext cx="1145010"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9" name="TextBox 8"/>
          <p:cNvSpPr txBox="1"/>
          <p:nvPr/>
        </p:nvSpPr>
        <p:spPr>
          <a:xfrm>
            <a:off x="671795" y="4766782"/>
            <a:ext cx="7196485" cy="747897"/>
          </a:xfrm>
          <a:prstGeom prst="rect">
            <a:avLst/>
          </a:prstGeom>
          <a:noFill/>
        </p:spPr>
        <p:txBody>
          <a:bodyPr wrap="square" rtlCol="0">
            <a:spAutoFit/>
          </a:bodyPr>
          <a:lstStyle/>
          <a:p>
            <a:pPr>
              <a:lnSpc>
                <a:spcPct val="120000"/>
              </a:lnSpc>
              <a:defRPr/>
            </a:pPr>
            <a:r>
              <a:rPr lang="en-US" sz="1800" i="1" dirty="0">
                <a:solidFill>
                  <a:srgbClr val="9BC0D1"/>
                </a:solidFill>
              </a:rPr>
              <a:t>Advancing state efforts to grow, respect, and retain great teachers and leaders for all students</a:t>
            </a:r>
          </a:p>
        </p:txBody>
      </p:sp>
      <p:sp>
        <p:nvSpPr>
          <p:cNvPr id="14" name="Isosceles Triangle 13"/>
          <p:cNvSpPr/>
          <p:nvPr/>
        </p:nvSpPr>
        <p:spPr>
          <a:xfrm rot="5400000">
            <a:off x="379015" y="4850789"/>
            <a:ext cx="395828" cy="288371"/>
          </a:xfrm>
          <a:prstGeom prst="triangle">
            <a:avLst/>
          </a:prstGeom>
          <a:gradFill>
            <a:gsLst>
              <a:gs pos="0">
                <a:srgbClr val="009CDE">
                  <a:alpha val="61000"/>
                </a:srgbClr>
              </a:gs>
              <a:gs pos="100000">
                <a:srgbClr val="009CDE">
                  <a:alpha val="16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descr="f_logo_30x3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136" y="3763313"/>
            <a:ext cx="342900" cy="342900"/>
          </a:xfrm>
          <a:prstGeom prst="rect">
            <a:avLst/>
          </a:prstGeom>
          <a:ln w="6350">
            <a:solidFill>
              <a:schemeClr val="bg1"/>
            </a:solidFill>
          </a:ln>
        </p:spPr>
      </p:pic>
      <p:pic>
        <p:nvPicPr>
          <p:cNvPr id="8" name="Picture 7" descr="twitter-bird-white-on-blue_30x3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136" y="4225149"/>
            <a:ext cx="342900" cy="342900"/>
          </a:xfrm>
          <a:prstGeom prst="rect">
            <a:avLst/>
          </a:prstGeom>
          <a:ln w="6350">
            <a:solidFill>
              <a:schemeClr val="bg1"/>
            </a:solidFill>
          </a:ln>
        </p:spPr>
      </p:pic>
      <p:sp>
        <p:nvSpPr>
          <p:cNvPr id="15" name="TextBox 14"/>
          <p:cNvSpPr txBox="1"/>
          <p:nvPr/>
        </p:nvSpPr>
        <p:spPr>
          <a:xfrm>
            <a:off x="1112498" y="3789153"/>
            <a:ext cx="3431952" cy="838691"/>
          </a:xfrm>
          <a:prstGeom prst="rect">
            <a:avLst/>
          </a:prstGeom>
          <a:noFill/>
        </p:spPr>
        <p:txBody>
          <a:bodyPr wrap="square" rtlCol="0">
            <a:spAutoFit/>
          </a:bodyPr>
          <a:lstStyle/>
          <a:p>
            <a:pPr>
              <a:spcBef>
                <a:spcPts val="1500"/>
              </a:spcBef>
            </a:pPr>
            <a:r>
              <a:rPr lang="en-US" sz="1800" dirty="0">
                <a:solidFill>
                  <a:srgbClr val="FFFFFF"/>
                </a:solidFill>
              </a:rPr>
              <a:t>www.facebook.com/gtlcenter</a:t>
            </a:r>
          </a:p>
          <a:p>
            <a:pPr>
              <a:spcBef>
                <a:spcPts val="1500"/>
              </a:spcBef>
            </a:pPr>
            <a:r>
              <a:rPr lang="en-US" sz="1800" dirty="0">
                <a:solidFill>
                  <a:srgbClr val="FFFFFF"/>
                </a:solidFill>
              </a:rPr>
              <a:t>www.twitter.com/gtlcenter</a:t>
            </a:r>
          </a:p>
        </p:txBody>
      </p:sp>
      <p:sp>
        <p:nvSpPr>
          <p:cNvPr id="16" name="Title Placeholder 1">
            <a:extLst>
              <a:ext uri="{FF2B5EF4-FFF2-40B4-BE49-F238E27FC236}">
                <a16:creationId xmlns:a16="http://schemas.microsoft.com/office/drawing/2014/main" id="{E8F1FB3C-50C6-4964-8241-3F7F0A7DDC11}"/>
              </a:ext>
            </a:extLst>
          </p:cNvPr>
          <p:cNvSpPr>
            <a:spLocks noGrp="1"/>
          </p:cNvSpPr>
          <p:nvPr>
            <p:ph type="title"/>
          </p:nvPr>
        </p:nvSpPr>
        <p:spPr bwMode="gray">
          <a:xfrm>
            <a:off x="86737" y="-11159"/>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Tree>
    <p:extLst>
      <p:ext uri="{BB962C8B-B14F-4D97-AF65-F5344CB8AC3E}">
        <p14:creationId xmlns:p14="http://schemas.microsoft.com/office/powerpoint/2010/main" val="1544508761"/>
      </p:ext>
    </p:extLst>
  </p:cSld>
  <p:clrMap bg1="lt1" tx1="dk1" bg2="lt2" tx2="dk2" accent1="accent1" accent2="accent2" accent3="accent3" accent4="accent4" accent5="accent5" accent6="accent6" hlink="hlink" folHlink="folHlink"/>
  <p:sldLayoutIdLst>
    <p:sldLayoutId id="2147484363" r:id="rId1"/>
  </p:sldLayoutIdLst>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Text_MAR20132.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3" name="Title Placeholder 1"/>
          <p:cNvSpPr>
            <a:spLocks noGrp="1"/>
          </p:cNvSpPr>
          <p:nvPr>
            <p:ph type="title"/>
          </p:nvPr>
        </p:nvSpPr>
        <p:spPr bwMode="gray">
          <a:xfrm>
            <a:off x="687388" y="121788"/>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1831975"/>
            <a:ext cx="8224837" cy="382169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113719343"/>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Text_MAR20132.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5123" name="Title Placeholder 1"/>
          <p:cNvSpPr>
            <a:spLocks noGrp="1"/>
          </p:cNvSpPr>
          <p:nvPr>
            <p:ph type="title"/>
          </p:nvPr>
        </p:nvSpPr>
        <p:spPr bwMode="gray">
          <a:xfrm>
            <a:off x="687388" y="121788"/>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1828800"/>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512035061"/>
      </p:ext>
    </p:extLst>
  </p:cSld>
  <p:clrMap bg1="lt1" tx1="dk1" bg2="lt2" tx2="dk2" accent1="accent1" accent2="accent2" accent3="accent3" accent4="accent4" accent5="accent5" accent6="accent6" hlink="hlink" folHlink="folHlink"/>
  <p:sldLayoutIdLst>
    <p:sldLayoutId id="2147484370" r:id="rId1"/>
    <p:sldLayoutId id="2147484371" r:id="rId2"/>
    <p:sldLayoutId id="2147484372" r:id="rId3"/>
    <p:sldLayoutId id="2147484373" r:id="rId4"/>
    <p:sldLayoutId id="2147484374" r:id="rId5"/>
  </p:sldLayoutIdLst>
  <p:hf hdr="0" ftr="0" dt="0"/>
  <p:txStyles>
    <p:titleStyle>
      <a:lvl1pPr algn="l" rtl="0" eaLnBrk="0" fontAlgn="base" hangingPunct="0">
        <a:spcBef>
          <a:spcPct val="0"/>
        </a:spcBef>
        <a:spcAft>
          <a:spcPct val="0"/>
        </a:spcAft>
        <a:defRPr lang="en-US" sz="4800" kern="1200" dirty="0">
          <a:solidFill>
            <a:srgbClr val="686868"/>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rgbClr val="686868"/>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rgbClr val="686868"/>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rgbClr val="686868"/>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3310 GTL PPT Template_Divider_MAR2013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pPr/>
              <a:t>‹#›</a:t>
            </a:fld>
            <a:endParaRPr lang="en-US" dirty="0"/>
          </a:p>
        </p:txBody>
      </p:sp>
      <p:grpSp>
        <p:nvGrpSpPr>
          <p:cNvPr id="5" name="Group 4"/>
          <p:cNvGrpSpPr/>
          <p:nvPr/>
        </p:nvGrpSpPr>
        <p:grpSpPr>
          <a:xfrm>
            <a:off x="6183414" y="1"/>
            <a:ext cx="2973483" cy="2295431"/>
            <a:chOff x="6272314" y="1"/>
            <a:chExt cx="2973483" cy="2295431"/>
          </a:xfrm>
        </p:grpSpPr>
        <p:sp>
          <p:nvSpPr>
            <p:cNvPr id="9" name="Rectangle 8"/>
            <p:cNvSpPr/>
            <p:nvPr userDrawn="1"/>
          </p:nvSpPr>
          <p:spPr>
            <a:xfrm rot="10800000">
              <a:off x="6272314" y="1"/>
              <a:ext cx="2973483"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7557886" y="1143152"/>
              <a:ext cx="16879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rot="10800000">
              <a:off x="6424584" y="1719416"/>
              <a:ext cx="2821213"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rot="10800000">
              <a:off x="7187894" y="568291"/>
              <a:ext cx="2057903"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64931730"/>
      </p:ext>
    </p:extLst>
  </p:cSld>
  <p:clrMap bg1="lt1" tx1="dk1" bg2="lt2" tx2="dk2" accent1="accent1" accent2="accent2" accent3="accent3" accent4="accent4" accent5="accent5" accent6="accent6" hlink="hlink" folHlink="folHlink"/>
  <p:sldLayoutIdLst>
    <p:sldLayoutId id="2147484323" r:id="rId1"/>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Text_MAR20132.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3" name="Title Placeholder 1"/>
          <p:cNvSpPr>
            <a:spLocks noGrp="1"/>
          </p:cNvSpPr>
          <p:nvPr>
            <p:ph type="title"/>
          </p:nvPr>
        </p:nvSpPr>
        <p:spPr bwMode="gray">
          <a:xfrm>
            <a:off x="687388" y="121788"/>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1831975"/>
            <a:ext cx="8224837" cy="382169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299" r:id="rId1"/>
    <p:sldLayoutId id="2147484298" r:id="rId2"/>
    <p:sldLayoutId id="2147484318" r:id="rId3"/>
    <p:sldLayoutId id="2147484301" r:id="rId4"/>
    <p:sldLayoutId id="2147484315" r:id="rId5"/>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8" cstate="print">
            <a:extLst>
              <a:ext uri="{28A0092B-C50C-407E-A947-70E740481C1C}">
                <a14:useLocalDpi xmlns:a14="http://schemas.microsoft.com/office/drawing/2010/main" val="0"/>
              </a:ext>
            </a:extLst>
          </a:blip>
          <a:srcRect t="86138"/>
          <a:stretch/>
        </p:blipFill>
        <p:spPr>
          <a:xfrm>
            <a:off x="0" y="5907054"/>
            <a:ext cx="9144000" cy="950946"/>
          </a:xfrm>
          <a:prstGeom prst="rect">
            <a:avLst/>
          </a:prstGeom>
          <a:noFill/>
          <a:ln>
            <a:noFill/>
          </a:ln>
        </p:spPr>
      </p:pic>
      <p:sp>
        <p:nvSpPr>
          <p:cNvPr id="5123" name="Title Placeholder 1"/>
          <p:cNvSpPr>
            <a:spLocks noGrp="1"/>
          </p:cNvSpPr>
          <p:nvPr>
            <p:ph type="title"/>
          </p:nvPr>
        </p:nvSpPr>
        <p:spPr bwMode="gray">
          <a:xfrm>
            <a:off x="687388" y="127553"/>
            <a:ext cx="8224837" cy="758435"/>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1130300"/>
            <a:ext cx="8224837" cy="46243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8"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974779156"/>
      </p:ext>
    </p:extLst>
  </p:cSld>
  <p:clrMap bg1="lt1" tx1="dk1" bg2="lt2" tx2="dk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Text_MAR20132.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3" name="Title Placeholder 1"/>
          <p:cNvSpPr>
            <a:spLocks noGrp="1"/>
          </p:cNvSpPr>
          <p:nvPr>
            <p:ph type="title"/>
          </p:nvPr>
        </p:nvSpPr>
        <p:spPr bwMode="gray">
          <a:xfrm>
            <a:off x="687388" y="121788"/>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1831975"/>
            <a:ext cx="8224837" cy="382169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238118563"/>
      </p:ext>
    </p:extLst>
  </p:cSld>
  <p:clrMap bg1="lt1" tx1="dk1" bg2="lt2" tx2="dk2" accent1="accent1" accent2="accent2" accent3="accent3" accent4="accent4" accent5="accent5" accent6="accent6" hlink="hlink" folHlink="folHlink"/>
  <p:sldLayoutIdLst>
    <p:sldLayoutId id="2147484348" r:id="rId1"/>
    <p:sldLayoutId id="2147484350" r:id="rId2"/>
    <p:sldLayoutId id="2147484351" r:id="rId3"/>
    <p:sldLayoutId id="2147484349" r:id="rId4"/>
    <p:sldLayoutId id="2147484345" r:id="rId5"/>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Contact_MAR2013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 Placeholder 1"/>
          <p:cNvSpPr>
            <a:spLocks noGrp="1"/>
          </p:cNvSpPr>
          <p:nvPr>
            <p:ph type="body" idx="1"/>
          </p:nvPr>
        </p:nvSpPr>
        <p:spPr bwMode="gray">
          <a:xfrm>
            <a:off x="687388" y="1144309"/>
            <a:ext cx="7322684" cy="365275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grpSp>
        <p:nvGrpSpPr>
          <p:cNvPr id="4" name="Group 3"/>
          <p:cNvGrpSpPr/>
          <p:nvPr userDrawn="1"/>
        </p:nvGrpSpPr>
        <p:grpSpPr>
          <a:xfrm>
            <a:off x="6767287" y="-25399"/>
            <a:ext cx="2376714" cy="5577840"/>
            <a:chOff x="6767286" y="0"/>
            <a:chExt cx="2480771" cy="5602895"/>
          </a:xfrm>
        </p:grpSpPr>
        <p:sp>
          <p:nvSpPr>
            <p:cNvPr id="10" name="Rectangle 9"/>
            <p:cNvSpPr/>
            <p:nvPr/>
          </p:nvSpPr>
          <p:spPr>
            <a:xfrm rot="16200000">
              <a:off x="6063618" y="2994225"/>
              <a:ext cx="4641325"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767286" y="0"/>
              <a:ext cx="24785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6200000">
              <a:off x="6161514" y="2510527"/>
              <a:ext cx="5597070"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10800000">
              <a:off x="8100786" y="568291"/>
              <a:ext cx="1145010"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p:cNvSpPr txBox="1"/>
          <p:nvPr/>
        </p:nvSpPr>
        <p:spPr>
          <a:xfrm>
            <a:off x="671795" y="4766782"/>
            <a:ext cx="7196485" cy="747897"/>
          </a:xfrm>
          <a:prstGeom prst="rect">
            <a:avLst/>
          </a:prstGeom>
          <a:noFill/>
        </p:spPr>
        <p:txBody>
          <a:bodyPr wrap="square" rtlCol="0">
            <a:spAutoFit/>
          </a:bodyPr>
          <a:lstStyle/>
          <a:p>
            <a:pPr marL="0" marR="0" indent="0" algn="l" defTabSz="914400" rtl="0" eaLnBrk="1" fontAlgn="base" latinLnBrk="0" hangingPunct="1">
              <a:lnSpc>
                <a:spcPct val="120000"/>
              </a:lnSpc>
              <a:spcBef>
                <a:spcPct val="0"/>
              </a:spcBef>
              <a:spcAft>
                <a:spcPct val="0"/>
              </a:spcAft>
              <a:buClrTx/>
              <a:buSzTx/>
              <a:buFontTx/>
              <a:buNone/>
              <a:tabLst/>
              <a:defRPr/>
            </a:pPr>
            <a:r>
              <a:rPr lang="en-US" sz="1800" i="1" dirty="0">
                <a:solidFill>
                  <a:srgbClr val="9BC0D1"/>
                </a:solidFill>
              </a:rPr>
              <a:t>Advancing state efforts to grow, respect, and retain great teachers and leaders for all students</a:t>
            </a:r>
          </a:p>
        </p:txBody>
      </p:sp>
      <p:sp>
        <p:nvSpPr>
          <p:cNvPr id="14" name="Isosceles Triangle 13"/>
          <p:cNvSpPr/>
          <p:nvPr/>
        </p:nvSpPr>
        <p:spPr>
          <a:xfrm rot="5400000">
            <a:off x="379015" y="4850789"/>
            <a:ext cx="395828" cy="288371"/>
          </a:xfrm>
          <a:prstGeom prst="triangle">
            <a:avLst/>
          </a:prstGeom>
          <a:gradFill>
            <a:gsLst>
              <a:gs pos="0">
                <a:srgbClr val="009CDE">
                  <a:alpha val="61000"/>
                </a:srgbClr>
              </a:gs>
              <a:gs pos="100000">
                <a:srgbClr val="009CDE">
                  <a:alpha val="16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4302" r:id="rId1"/>
  </p:sldLayoutIdLst>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Contact_MAR2013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 Placeholder 1"/>
          <p:cNvSpPr>
            <a:spLocks noGrp="1"/>
          </p:cNvSpPr>
          <p:nvPr>
            <p:ph type="body" idx="1"/>
          </p:nvPr>
        </p:nvSpPr>
        <p:spPr bwMode="gray">
          <a:xfrm>
            <a:off x="687388" y="608999"/>
            <a:ext cx="7322684" cy="298072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grpSp>
        <p:nvGrpSpPr>
          <p:cNvPr id="4" name="Group 3"/>
          <p:cNvGrpSpPr/>
          <p:nvPr/>
        </p:nvGrpSpPr>
        <p:grpSpPr>
          <a:xfrm>
            <a:off x="6767287" y="-25399"/>
            <a:ext cx="2376714" cy="5577840"/>
            <a:chOff x="6767286" y="0"/>
            <a:chExt cx="2480771" cy="5602895"/>
          </a:xfrm>
        </p:grpSpPr>
        <p:sp>
          <p:nvSpPr>
            <p:cNvPr id="10" name="Rectangle 9"/>
            <p:cNvSpPr/>
            <p:nvPr/>
          </p:nvSpPr>
          <p:spPr>
            <a:xfrm rot="16200000">
              <a:off x="6063618" y="2994225"/>
              <a:ext cx="4641325"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p:nvSpPr>
          <p:spPr>
            <a:xfrm>
              <a:off x="6767286" y="0"/>
              <a:ext cx="24785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p:nvSpPr>
          <p:spPr>
            <a:xfrm rot="16200000">
              <a:off x="6161514" y="2510527"/>
              <a:ext cx="5597070"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p:nvSpPr>
          <p:spPr>
            <a:xfrm rot="10800000">
              <a:off x="8100786" y="568291"/>
              <a:ext cx="1145010"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9" name="TextBox 8"/>
          <p:cNvSpPr txBox="1"/>
          <p:nvPr/>
        </p:nvSpPr>
        <p:spPr>
          <a:xfrm>
            <a:off x="671795" y="4766782"/>
            <a:ext cx="7196485" cy="747897"/>
          </a:xfrm>
          <a:prstGeom prst="rect">
            <a:avLst/>
          </a:prstGeom>
          <a:noFill/>
        </p:spPr>
        <p:txBody>
          <a:bodyPr wrap="square" rtlCol="0">
            <a:spAutoFit/>
          </a:bodyPr>
          <a:lstStyle/>
          <a:p>
            <a:pPr>
              <a:lnSpc>
                <a:spcPct val="120000"/>
              </a:lnSpc>
              <a:defRPr/>
            </a:pPr>
            <a:r>
              <a:rPr lang="en-US" sz="1800" i="1" dirty="0">
                <a:solidFill>
                  <a:srgbClr val="9BC0D1"/>
                </a:solidFill>
              </a:rPr>
              <a:t>Advancing state efforts to grow, respect, and retain great teachers and leaders for all students</a:t>
            </a:r>
          </a:p>
        </p:txBody>
      </p:sp>
      <p:sp>
        <p:nvSpPr>
          <p:cNvPr id="14" name="Isosceles Triangle 13"/>
          <p:cNvSpPr/>
          <p:nvPr/>
        </p:nvSpPr>
        <p:spPr>
          <a:xfrm rot="5400000">
            <a:off x="379015" y="4850789"/>
            <a:ext cx="395828" cy="288371"/>
          </a:xfrm>
          <a:prstGeom prst="triangle">
            <a:avLst/>
          </a:prstGeom>
          <a:gradFill>
            <a:gsLst>
              <a:gs pos="0">
                <a:srgbClr val="009CDE">
                  <a:alpha val="61000"/>
                </a:srgbClr>
              </a:gs>
              <a:gs pos="100000">
                <a:srgbClr val="009CDE">
                  <a:alpha val="16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descr="f_logo_30x3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136" y="3763313"/>
            <a:ext cx="342900" cy="342900"/>
          </a:xfrm>
          <a:prstGeom prst="rect">
            <a:avLst/>
          </a:prstGeom>
          <a:ln w="6350">
            <a:solidFill>
              <a:schemeClr val="bg1"/>
            </a:solidFill>
          </a:ln>
        </p:spPr>
      </p:pic>
      <p:pic>
        <p:nvPicPr>
          <p:cNvPr id="8" name="Picture 7" descr="twitter-bird-white-on-blue_30x3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136" y="4225149"/>
            <a:ext cx="342900" cy="342900"/>
          </a:xfrm>
          <a:prstGeom prst="rect">
            <a:avLst/>
          </a:prstGeom>
          <a:ln w="6350">
            <a:solidFill>
              <a:schemeClr val="bg1"/>
            </a:solidFill>
          </a:ln>
        </p:spPr>
      </p:pic>
      <p:sp>
        <p:nvSpPr>
          <p:cNvPr id="15" name="TextBox 14"/>
          <p:cNvSpPr txBox="1"/>
          <p:nvPr/>
        </p:nvSpPr>
        <p:spPr>
          <a:xfrm>
            <a:off x="1112498" y="3789153"/>
            <a:ext cx="3431952" cy="838691"/>
          </a:xfrm>
          <a:prstGeom prst="rect">
            <a:avLst/>
          </a:prstGeom>
          <a:noFill/>
        </p:spPr>
        <p:txBody>
          <a:bodyPr wrap="square" rtlCol="0">
            <a:spAutoFit/>
          </a:bodyPr>
          <a:lstStyle/>
          <a:p>
            <a:pPr>
              <a:spcBef>
                <a:spcPts val="1500"/>
              </a:spcBef>
            </a:pPr>
            <a:r>
              <a:rPr lang="en-US" sz="1800" dirty="0">
                <a:solidFill>
                  <a:srgbClr val="FFFFFF"/>
                </a:solidFill>
              </a:rPr>
              <a:t>www.facebook.com/gtlcenter</a:t>
            </a:r>
          </a:p>
          <a:p>
            <a:pPr>
              <a:spcBef>
                <a:spcPts val="1500"/>
              </a:spcBef>
            </a:pPr>
            <a:r>
              <a:rPr lang="en-US" sz="1800" dirty="0">
                <a:solidFill>
                  <a:srgbClr val="FFFFFF"/>
                </a:solidFill>
              </a:rPr>
              <a:t>www.twitter.com/gtlcenter</a:t>
            </a:r>
          </a:p>
        </p:txBody>
      </p:sp>
      <p:sp>
        <p:nvSpPr>
          <p:cNvPr id="16" name="Title Placeholder 1">
            <a:extLst>
              <a:ext uri="{FF2B5EF4-FFF2-40B4-BE49-F238E27FC236}">
                <a16:creationId xmlns:a16="http://schemas.microsoft.com/office/drawing/2014/main" id="{1A5E3F20-0F4B-480F-8A3E-0747AE3F4482}"/>
              </a:ext>
            </a:extLst>
          </p:cNvPr>
          <p:cNvSpPr txBox="1">
            <a:spLocks/>
          </p:cNvSpPr>
          <p:nvPr userDrawn="1"/>
        </p:nvSpPr>
        <p:spPr bwMode="gray">
          <a:xfrm>
            <a:off x="86737" y="-11159"/>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a:lstStyle>
          <a:p>
            <a:pPr>
              <a:spcBef>
                <a:spcPts val="600"/>
              </a:spcBef>
              <a:spcAft>
                <a:spcPts val="600"/>
              </a:spcAft>
            </a:pPr>
            <a:r>
              <a:rPr lang="en-US" dirty="0"/>
              <a:t>Click to edit Master title style</a:t>
            </a:r>
          </a:p>
        </p:txBody>
      </p:sp>
    </p:spTree>
    <p:extLst>
      <p:ext uri="{BB962C8B-B14F-4D97-AF65-F5344CB8AC3E}">
        <p14:creationId xmlns:p14="http://schemas.microsoft.com/office/powerpoint/2010/main" val="4079125264"/>
      </p:ext>
    </p:extLst>
  </p:cSld>
  <p:clrMap bg1="lt1" tx1="dk1" bg2="lt2" tx2="dk2" accent1="accent1" accent2="accent2" accent3="accent3" accent4="accent4" accent5="accent5" accent6="accent6" hlink="hlink" folHlink="folHlink"/>
  <p:sldLayoutIdLst>
    <p:sldLayoutId id="2147484353" r:id="rId1"/>
  </p:sldLayoutIdLst>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Text_MAR20132.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3" name="Title Placeholder 1"/>
          <p:cNvSpPr>
            <a:spLocks noGrp="1"/>
          </p:cNvSpPr>
          <p:nvPr>
            <p:ph type="title"/>
          </p:nvPr>
        </p:nvSpPr>
        <p:spPr bwMode="gray">
          <a:xfrm>
            <a:off x="687388" y="121788"/>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1831975"/>
            <a:ext cx="8224837" cy="382169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575479495"/>
      </p:ext>
    </p:extLst>
  </p:cSld>
  <p:clrMap bg1="lt1" tx1="dk1" bg2="lt2" tx2="dk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3310 GTL PPT Template_Title_MAR201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bg1"/>
                </a:solidFill>
                <a:latin typeface="Arial Narrow" pitchFamily="34" charset="0"/>
              </a:defRPr>
            </a:lvl1pPr>
          </a:lstStyle>
          <a:p>
            <a:r>
              <a:rPr lang="en-US" dirty="0"/>
              <a:t>Copyright © 20XX American Institutes for Research. All rights reserved.</a:t>
            </a:r>
          </a:p>
        </p:txBody>
      </p:sp>
      <p:sp>
        <p:nvSpPr>
          <p:cNvPr id="2051" name="Title Placeholder 1"/>
          <p:cNvSpPr>
            <a:spLocks noGrp="1"/>
          </p:cNvSpPr>
          <p:nvPr>
            <p:ph type="title"/>
          </p:nvPr>
        </p:nvSpPr>
        <p:spPr bwMode="gray">
          <a:xfrm>
            <a:off x="683811" y="2126297"/>
            <a:ext cx="8229600" cy="147732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a:t>Click to edit Master title style</a:t>
            </a:r>
            <a:endParaRPr lang="en-US" dirty="0"/>
          </a:p>
        </p:txBody>
      </p:sp>
      <p:sp>
        <p:nvSpPr>
          <p:cNvPr id="2052" name="Text Placeholder 2"/>
          <p:cNvSpPr>
            <a:spLocks noGrp="1"/>
          </p:cNvSpPr>
          <p:nvPr>
            <p:ph type="body" idx="1"/>
          </p:nvPr>
        </p:nvSpPr>
        <p:spPr bwMode="gray">
          <a:xfrm>
            <a:off x="683811" y="3832225"/>
            <a:ext cx="8228331" cy="160043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a:t>Click to edit Master text styles</a:t>
            </a:r>
          </a:p>
          <a:p>
            <a:pPr lvl="1"/>
            <a:r>
              <a:rPr lang="en-US" dirty="0"/>
              <a:t>Second level</a:t>
            </a:r>
          </a:p>
          <a:p>
            <a:pPr lvl="2"/>
            <a:r>
              <a:rPr lang="en-US" dirty="0"/>
              <a:t>Third level</a:t>
            </a:r>
          </a:p>
          <a:p>
            <a:pPr lvl="3"/>
            <a:r>
              <a:rPr lang="en-US" dirty="0"/>
              <a:t>Month 20XX</a:t>
            </a:r>
          </a:p>
        </p:txBody>
      </p:sp>
    </p:spTree>
    <p:extLst>
      <p:ext uri="{BB962C8B-B14F-4D97-AF65-F5344CB8AC3E}">
        <p14:creationId xmlns:p14="http://schemas.microsoft.com/office/powerpoint/2010/main" val="2836083938"/>
      </p:ext>
    </p:extLst>
  </p:cSld>
  <p:clrMap bg1="lt1" tx1="dk1" bg2="lt2" tx2="dk2" accent1="accent1" accent2="accent2" accent3="accent3" accent4="accent4" accent5="accent5" accent6="accent6" hlink="hlink" folHlink="folHlink"/>
  <p:sldLayoutIdLst>
    <p:sldLayoutId id="2147484360" r:id="rId1"/>
    <p:sldLayoutId id="2147484361" r:id="rId2"/>
  </p:sldLayoutIdLst>
  <p:hf hdr="0" ftr="0" dt="0"/>
  <p:txStyles>
    <p:titleStyle>
      <a:lvl1pPr algn="l" rtl="0" eaLnBrk="1" fontAlgn="base" hangingPunct="1">
        <a:spcBef>
          <a:spcPct val="0"/>
        </a:spcBef>
        <a:spcAft>
          <a:spcPct val="0"/>
        </a:spcAft>
        <a:defRPr sz="48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ct val="200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info.newteachercenter.org/2018-program-standards"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hyperlink" Target="https://www.youtube.com/watch?v=mUd5VJbuD5M" TargetMode="External"/><Relationship Id="rId2" Type="http://schemas.openxmlformats.org/officeDocument/2006/relationships/notesSlide" Target="../notesSlides/notesSlide55.xml"/><Relationship Id="rId1" Type="http://schemas.openxmlformats.org/officeDocument/2006/relationships/slideLayout" Target="../slideLayouts/slideLayout5.xml"/><Relationship Id="rId5" Type="http://schemas.openxmlformats.org/officeDocument/2006/relationships/hyperlink" Target="https://www.youtube.com/watch?v=l1bF0O13zuQ" TargetMode="External"/><Relationship Id="rId4" Type="http://schemas.openxmlformats.org/officeDocument/2006/relationships/hyperlink" Target="https://www.youtube.com/watch?v=9XnrT4MC7fw"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hyperlink" Target="https://www.youtube.com/watch?v=EBBlhoFfqwk" TargetMode="Externa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hyperlink" Target="https://www.youtube.com/watch?v=bBeNs1Q2kXk"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7.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6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8.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gtlcenter.org/" TargetMode="External"/><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hyperlink" Target="https://www2.ed.gov/teachers/become/about/survivalguide/resources.html" TargetMode="External"/><Relationship Id="rId2" Type="http://schemas.openxmlformats.org/officeDocument/2006/relationships/notesSlide" Target="../notesSlides/notesSlide72.xml"/><Relationship Id="rId1" Type="http://schemas.openxmlformats.org/officeDocument/2006/relationships/slideLayout" Target="../slideLayouts/slideLayout5.xml"/><Relationship Id="rId6" Type="http://schemas.openxmlformats.org/officeDocument/2006/relationships/hyperlink" Target="http://news.ets.org/stories/3-truths-wish-id-known-first-year-teacher/" TargetMode="External"/><Relationship Id="rId5" Type="http://schemas.openxmlformats.org/officeDocument/2006/relationships/hyperlink" Target="http://blogs.edweek.org/teachers/teaching_now/2018/08/5_tips_for_new_teachers.html?cmp=eml-enl-eu-news2-rm&amp;M=58578827&amp;U=1424234" TargetMode="External"/><Relationship Id="rId4" Type="http://schemas.openxmlformats.org/officeDocument/2006/relationships/hyperlink" Target="https://www.edutopia.org/blogs/tag/new-teachers"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www.washingtonpost.com/news/local/wp/2015/04/30/study-new-teacher-attrition-is-lower-than-previously-thought/?utm_term=.a06d439244a4" TargetMode="External"/><Relationship Id="rId2" Type="http://schemas.openxmlformats.org/officeDocument/2006/relationships/hyperlink" Target="https://files.eric.ed.gov/fulltext/ED555657.pdf" TargetMode="External"/><Relationship Id="rId1" Type="http://schemas.openxmlformats.org/officeDocument/2006/relationships/slideLayout" Target="../slideLayouts/slideLayout8.xml"/><Relationship Id="rId5" Type="http://schemas.openxmlformats.org/officeDocument/2006/relationships/hyperlink" Target="https://www.ccsso.org/sites/default/files/2017-10/Our%20Responsibility%20Our%20Promise_2012.pdf" TargetMode="External"/><Relationship Id="rId4" Type="http://schemas.openxmlformats.org/officeDocument/2006/relationships/hyperlink" Target="https://www.frontlineeducation.com/uploads/2018/01/ESSA_Bridging_the_Gap.pdf"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s://learningpolicyinstitute.org/sites/default/files/product-files/Effective_Teacher_Professional_Development_REPORT.pdf" TargetMode="External"/><Relationship Id="rId2" Type="http://schemas.openxmlformats.org/officeDocument/2006/relationships/notesSlide" Target="../notesSlides/notesSlide73.xml"/><Relationship Id="rId1" Type="http://schemas.openxmlformats.org/officeDocument/2006/relationships/slideLayout" Target="../slideLayouts/slideLayout8.xml"/><Relationship Id="rId4" Type="http://schemas.openxmlformats.org/officeDocument/2006/relationships/hyperlink" Target="https://www.air.org/sites/default/files/downloads/report/aera_designing_0.pdf"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s://nces.ed.gov/pubs2015/2015337.pdf" TargetMode="External"/><Relationship Id="rId2" Type="http://schemas.openxmlformats.org/officeDocument/2006/relationships/notesSlide" Target="../notesSlides/notesSlide74.xml"/><Relationship Id="rId1" Type="http://schemas.openxmlformats.org/officeDocument/2006/relationships/slideLayout" Target="../slideLayouts/slideLayout8.xml"/><Relationship Id="rId5" Type="http://schemas.openxmlformats.org/officeDocument/2006/relationships/hyperlink" Target="https://repository.upenn.edu/cgi/viewcontent.cgi?article=1133&amp;context=gse_pubs" TargetMode="External"/><Relationship Id="rId4" Type="http://schemas.openxmlformats.org/officeDocument/2006/relationships/hyperlink" Target="https://files.eric.ed.gov/fulltext/ED477648.pdf"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www.cpre.org/sites/default/files/researchreport/2018_prepeffects2014.pdf" TargetMode="External"/><Relationship Id="rId2" Type="http://schemas.openxmlformats.org/officeDocument/2006/relationships/notesSlide" Target="../notesSlides/notesSlide75.xml"/><Relationship Id="rId1" Type="http://schemas.openxmlformats.org/officeDocument/2006/relationships/slideLayout" Target="../slideLayouts/slideLayout8.xml"/><Relationship Id="rId5" Type="http://schemas.openxmlformats.org/officeDocument/2006/relationships/hyperlink" Target="http://www.k12.wa.us/BEST/InductionStandards/pubdocs/InductionStandards.pdf?_sm_au_=iMVHg7wVR4rJ0P5M" TargetMode="External"/><Relationship Id="rId4" Type="http://schemas.openxmlformats.org/officeDocument/2006/relationships/hyperlink" Target="https://newteachercenter.org/wp-content/uploads/NewTeacherDevelopmentEveryInning.pdf"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info.newteachercenter.org/2018-program-standards" TargetMode="External"/><Relationship Id="rId2" Type="http://schemas.openxmlformats.org/officeDocument/2006/relationships/hyperlink" Target="https://learningpolicyinstitute.org/sites/default/files/product-files/A_Coming_Crisis_in_Teaching_REPORT.pdf" TargetMode="External"/><Relationship Id="rId1" Type="http://schemas.openxmlformats.org/officeDocument/2006/relationships/slideLayout" Target="../slideLayouts/slideLayout8.xml"/><Relationship Id="rId4" Type="http://schemas.openxmlformats.org/officeDocument/2006/relationships/hyperlink" Target="http://journals.sagepub.com/doi/pdf/10.1177/019263650408863804"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s://ies.ed.gov/ncee/edlabs/regions/southwest/pdf/REL_2007033.pdf" TargetMode="External"/><Relationship Id="rId2" Type="http://schemas.openxmlformats.org/officeDocument/2006/relationships/notesSlide" Target="../notesSlides/notesSlide76.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3811" y="2126297"/>
            <a:ext cx="7877321" cy="1477328"/>
          </a:xfrm>
        </p:spPr>
        <p:txBody>
          <a:bodyPr/>
          <a:lstStyle/>
          <a:p>
            <a:r>
              <a:rPr lang="en-US" dirty="0"/>
              <a:t>Beginning Teacher Professional Learning and Development</a:t>
            </a:r>
          </a:p>
        </p:txBody>
      </p:sp>
      <p:sp>
        <p:nvSpPr>
          <p:cNvPr id="7171" name="Subtitle 2"/>
          <p:cNvSpPr>
            <a:spLocks noGrp="1"/>
          </p:cNvSpPr>
          <p:nvPr>
            <p:ph type="body" sz="quarter" idx="12"/>
          </p:nvPr>
        </p:nvSpPr>
        <p:spPr>
          <a:xfrm>
            <a:off x="683811" y="4391704"/>
            <a:ext cx="8224837" cy="805349"/>
          </a:xfrm>
        </p:spPr>
        <p:txBody>
          <a:bodyPr anchor="t" anchorCtr="0"/>
          <a:lstStyle/>
          <a:p>
            <a:pPr marL="0" lvl="1" indent="0">
              <a:spcBef>
                <a:spcPts val="600"/>
              </a:spcBef>
            </a:pPr>
            <a:r>
              <a:rPr lang="en-US" dirty="0"/>
              <a:t>[Facilitator]</a:t>
            </a:r>
          </a:p>
          <a:p>
            <a:pPr lvl="2">
              <a:spcBef>
                <a:spcPts val="1000"/>
              </a:spcBef>
              <a:spcAft>
                <a:spcPts val="0"/>
              </a:spcAft>
            </a:pPr>
            <a:r>
              <a:rPr lang="en-US" dirty="0"/>
              <a:t>[Date]</a:t>
            </a:r>
          </a:p>
        </p:txBody>
      </p:sp>
      <p:sp>
        <p:nvSpPr>
          <p:cNvPr id="2" name="Footer Placeholder 1"/>
          <p:cNvSpPr>
            <a:spLocks noGrp="1"/>
          </p:cNvSpPr>
          <p:nvPr>
            <p:ph type="ftr" sz="quarter" idx="10"/>
          </p:nvPr>
        </p:nvSpPr>
        <p:spPr/>
        <p:txBody>
          <a:bodyPr/>
          <a:lstStyle/>
          <a:p>
            <a:r>
              <a:rPr lang="en-US" dirty="0"/>
              <a:t>Copyright © 2018 American Institutes for Research. All rights reserved.</a:t>
            </a:r>
          </a:p>
        </p:txBody>
      </p:sp>
    </p:spTree>
    <p:extLst>
      <p:ext uri="{BB962C8B-B14F-4D97-AF65-F5344CB8AC3E}">
        <p14:creationId xmlns:p14="http://schemas.microsoft.com/office/powerpoint/2010/main" val="4055430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C5FE9-7D74-48D7-959E-28255FCFA956}"/>
              </a:ext>
            </a:extLst>
          </p:cNvPr>
          <p:cNvSpPr>
            <a:spLocks noGrp="1"/>
          </p:cNvSpPr>
          <p:nvPr>
            <p:ph type="title"/>
          </p:nvPr>
        </p:nvSpPr>
        <p:spPr>
          <a:xfrm>
            <a:off x="687388" y="3032879"/>
            <a:ext cx="8229600" cy="1446550"/>
          </a:xfrm>
        </p:spPr>
        <p:txBody>
          <a:bodyPr/>
          <a:lstStyle/>
          <a:p>
            <a:r>
              <a:rPr lang="en-US" dirty="0"/>
              <a:t>Review of the Research Base for Beginning Teacher Development</a:t>
            </a:r>
          </a:p>
        </p:txBody>
      </p:sp>
      <p:sp>
        <p:nvSpPr>
          <p:cNvPr id="4" name="Slide Number Placeholder 3">
            <a:extLst>
              <a:ext uri="{FF2B5EF4-FFF2-40B4-BE49-F238E27FC236}">
                <a16:creationId xmlns:a16="http://schemas.microsoft.com/office/drawing/2014/main" id="{E15C8464-EC5C-413C-92C5-B4A618A68BC2}"/>
              </a:ext>
            </a:extLst>
          </p:cNvPr>
          <p:cNvSpPr>
            <a:spLocks noGrp="1"/>
          </p:cNvSpPr>
          <p:nvPr>
            <p:ph type="sldNum" sz="quarter" idx="12"/>
          </p:nvPr>
        </p:nvSpPr>
        <p:spPr/>
        <p:txBody>
          <a:bodyPr/>
          <a:lstStyle/>
          <a:p>
            <a:fld id="{A1A8B8B9-B651-4439-A868-E8F04EF81465}" type="slidenum">
              <a:rPr lang="en-US" smtClean="0"/>
              <a:pPr/>
              <a:t>10</a:t>
            </a:fld>
            <a:endParaRPr lang="en-US" dirty="0"/>
          </a:p>
        </p:txBody>
      </p:sp>
    </p:spTree>
    <p:extLst>
      <p:ext uri="{BB962C8B-B14F-4D97-AF65-F5344CB8AC3E}">
        <p14:creationId xmlns:p14="http://schemas.microsoft.com/office/powerpoint/2010/main" val="2904752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D183F2-FBAD-4558-A95A-0F91CAF36871}"/>
              </a:ext>
            </a:extLst>
          </p:cNvPr>
          <p:cNvSpPr>
            <a:spLocks noGrp="1"/>
          </p:cNvSpPr>
          <p:nvPr>
            <p:ph type="title"/>
          </p:nvPr>
        </p:nvSpPr>
        <p:spPr/>
        <p:txBody>
          <a:bodyPr/>
          <a:lstStyle/>
          <a:p>
            <a:r>
              <a:rPr lang="en-US" dirty="0">
                <a:solidFill>
                  <a:srgbClr val="686868"/>
                </a:solidFill>
              </a:rPr>
              <a:t>The Revolving Door of Teaching</a:t>
            </a:r>
          </a:p>
        </p:txBody>
      </p:sp>
      <p:sp>
        <p:nvSpPr>
          <p:cNvPr id="2" name="Content Placeholder 1">
            <a:extLst>
              <a:ext uri="{FF2B5EF4-FFF2-40B4-BE49-F238E27FC236}">
                <a16:creationId xmlns:a16="http://schemas.microsoft.com/office/drawing/2014/main" id="{54FDEF62-8874-44EC-8B5D-83155D680B9A}"/>
              </a:ext>
            </a:extLst>
          </p:cNvPr>
          <p:cNvSpPr>
            <a:spLocks noGrp="1"/>
          </p:cNvSpPr>
          <p:nvPr>
            <p:ph idx="1"/>
          </p:nvPr>
        </p:nvSpPr>
        <p:spPr>
          <a:xfrm>
            <a:off x="687527" y="1831975"/>
            <a:ext cx="7340596" cy="4075844"/>
          </a:xfrm>
        </p:spPr>
        <p:txBody>
          <a:bodyPr/>
          <a:lstStyle/>
          <a:p>
            <a:pPr marL="0" indent="0">
              <a:buNone/>
            </a:pPr>
            <a:r>
              <a:rPr lang="en-US" dirty="0"/>
              <a:t>The National Center for Education Statistics’ Beginning Teacher Longitudinal Study</a:t>
            </a:r>
          </a:p>
          <a:p>
            <a:pPr marL="0" indent="0">
              <a:buNone/>
            </a:pPr>
            <a:r>
              <a:rPr lang="en-US" sz="1800" dirty="0"/>
              <a:t>Percentage distribution of first-year teachers in 2007–2008 who stayed, moved schools, or left the teaching profession through 2011–2012</a:t>
            </a:r>
          </a:p>
        </p:txBody>
      </p:sp>
      <p:graphicFrame>
        <p:nvGraphicFramePr>
          <p:cNvPr id="7" name="Table 6" title="Data on teacher retention for the years 2008 through 2012">
            <a:extLst>
              <a:ext uri="{FF2B5EF4-FFF2-40B4-BE49-F238E27FC236}">
                <a16:creationId xmlns:a16="http://schemas.microsoft.com/office/drawing/2014/main" id="{CF7BA189-B08E-6F40-BAD7-2C2A786F7C1D}"/>
              </a:ext>
            </a:extLst>
          </p:cNvPr>
          <p:cNvGraphicFramePr>
            <a:graphicFrameLocks noGrp="1"/>
          </p:cNvGraphicFramePr>
          <p:nvPr>
            <p:extLst>
              <p:ext uri="{D42A27DB-BD31-4B8C-83A1-F6EECF244321}">
                <p14:modId xmlns:p14="http://schemas.microsoft.com/office/powerpoint/2010/main" val="2665892536"/>
              </p:ext>
            </p:extLst>
          </p:nvPr>
        </p:nvGraphicFramePr>
        <p:xfrm>
          <a:off x="1309825" y="3390674"/>
          <a:ext cx="6096000" cy="175260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3258970498"/>
                    </a:ext>
                  </a:extLst>
                </a:gridCol>
                <a:gridCol w="1219200">
                  <a:extLst>
                    <a:ext uri="{9D8B030D-6E8A-4147-A177-3AD203B41FA5}">
                      <a16:colId xmlns:a16="http://schemas.microsoft.com/office/drawing/2014/main" val="1588940289"/>
                    </a:ext>
                  </a:extLst>
                </a:gridCol>
                <a:gridCol w="1219200">
                  <a:extLst>
                    <a:ext uri="{9D8B030D-6E8A-4147-A177-3AD203B41FA5}">
                      <a16:colId xmlns:a16="http://schemas.microsoft.com/office/drawing/2014/main" val="1616957691"/>
                    </a:ext>
                  </a:extLst>
                </a:gridCol>
                <a:gridCol w="1219200">
                  <a:extLst>
                    <a:ext uri="{9D8B030D-6E8A-4147-A177-3AD203B41FA5}">
                      <a16:colId xmlns:a16="http://schemas.microsoft.com/office/drawing/2014/main" val="2507242908"/>
                    </a:ext>
                  </a:extLst>
                </a:gridCol>
                <a:gridCol w="1219200">
                  <a:extLst>
                    <a:ext uri="{9D8B030D-6E8A-4147-A177-3AD203B41FA5}">
                      <a16:colId xmlns:a16="http://schemas.microsoft.com/office/drawing/2014/main" val="3016077559"/>
                    </a:ext>
                  </a:extLst>
                </a:gridCol>
              </a:tblGrid>
              <a:tr h="370840">
                <a:tc>
                  <a:txBody>
                    <a:bodyPr/>
                    <a:lstStyle/>
                    <a:p>
                      <a:endParaRPr lang="en-US" dirty="0"/>
                    </a:p>
                  </a:txBody>
                  <a:tcPr anchor="ctr"/>
                </a:tc>
                <a:tc>
                  <a:txBody>
                    <a:bodyPr/>
                    <a:lstStyle/>
                    <a:p>
                      <a:pPr algn="ctr"/>
                      <a:r>
                        <a:rPr lang="en-US" dirty="0"/>
                        <a:t>2008–2009</a:t>
                      </a:r>
                    </a:p>
                  </a:txBody>
                  <a:tcPr anchor="ctr"/>
                </a:tc>
                <a:tc>
                  <a:txBody>
                    <a:bodyPr/>
                    <a:lstStyle/>
                    <a:p>
                      <a:pPr algn="ctr"/>
                      <a:r>
                        <a:rPr lang="en-US" dirty="0"/>
                        <a:t>2009–2010</a:t>
                      </a:r>
                    </a:p>
                  </a:txBody>
                  <a:tcPr anchor="ctr"/>
                </a:tc>
                <a:tc>
                  <a:txBody>
                    <a:bodyPr/>
                    <a:lstStyle/>
                    <a:p>
                      <a:pPr algn="ctr"/>
                      <a:r>
                        <a:rPr lang="en-US" dirty="0"/>
                        <a:t>2010–2011</a:t>
                      </a:r>
                    </a:p>
                  </a:txBody>
                  <a:tcPr anchor="ctr"/>
                </a:tc>
                <a:tc>
                  <a:txBody>
                    <a:bodyPr/>
                    <a:lstStyle/>
                    <a:p>
                      <a:pPr algn="ctr"/>
                      <a:r>
                        <a:rPr lang="en-US" dirty="0"/>
                        <a:t>2011–2012</a:t>
                      </a:r>
                    </a:p>
                  </a:txBody>
                  <a:tcPr anchor="ctr"/>
                </a:tc>
                <a:extLst>
                  <a:ext uri="{0D108BD9-81ED-4DB2-BD59-A6C34878D82A}">
                    <a16:rowId xmlns:a16="http://schemas.microsoft.com/office/drawing/2014/main" val="481819447"/>
                  </a:ext>
                </a:extLst>
              </a:tr>
              <a:tr h="370840">
                <a:tc>
                  <a:txBody>
                    <a:bodyPr/>
                    <a:lstStyle/>
                    <a:p>
                      <a:r>
                        <a:rPr lang="en-US" dirty="0"/>
                        <a:t>Stayers</a:t>
                      </a:r>
                      <a:endParaRPr lang="en-US" dirty="0">
                        <a:solidFill>
                          <a:srgbClr val="6A6A6A"/>
                        </a:solidFill>
                      </a:endParaRPr>
                    </a:p>
                  </a:txBody>
                  <a:tcPr anchor="ctr"/>
                </a:tc>
                <a:tc>
                  <a:txBody>
                    <a:bodyPr/>
                    <a:lstStyle/>
                    <a:p>
                      <a:pPr algn="ctr"/>
                      <a:r>
                        <a:rPr lang="en-US" dirty="0"/>
                        <a:t>74.2</a:t>
                      </a:r>
                      <a:endParaRPr lang="en-US" dirty="0">
                        <a:solidFill>
                          <a:srgbClr val="6A6A6A"/>
                        </a:solidFill>
                      </a:endParaRPr>
                    </a:p>
                  </a:txBody>
                  <a:tcPr anchor="ctr"/>
                </a:tc>
                <a:tc>
                  <a:txBody>
                    <a:bodyPr/>
                    <a:lstStyle/>
                    <a:p>
                      <a:pPr algn="ctr"/>
                      <a:r>
                        <a:rPr lang="en-US" dirty="0"/>
                        <a:t>74.2</a:t>
                      </a:r>
                      <a:endParaRPr lang="en-US" dirty="0">
                        <a:solidFill>
                          <a:srgbClr val="6A6A6A"/>
                        </a:solidFill>
                      </a:endParaRPr>
                    </a:p>
                  </a:txBody>
                  <a:tcPr anchor="ctr"/>
                </a:tc>
                <a:tc>
                  <a:txBody>
                    <a:bodyPr/>
                    <a:lstStyle/>
                    <a:p>
                      <a:pPr algn="ctr"/>
                      <a:r>
                        <a:rPr lang="en-US" dirty="0"/>
                        <a:t>72.3</a:t>
                      </a:r>
                      <a:endParaRPr lang="en-US" dirty="0">
                        <a:solidFill>
                          <a:srgbClr val="6A6A6A"/>
                        </a:solidFill>
                      </a:endParaRPr>
                    </a:p>
                  </a:txBody>
                  <a:tcPr anchor="ctr"/>
                </a:tc>
                <a:tc>
                  <a:txBody>
                    <a:bodyPr/>
                    <a:lstStyle/>
                    <a:p>
                      <a:pPr algn="ctr"/>
                      <a:r>
                        <a:rPr lang="en-US" dirty="0"/>
                        <a:t>70.4</a:t>
                      </a:r>
                      <a:endParaRPr lang="en-US" dirty="0">
                        <a:solidFill>
                          <a:srgbClr val="6A6A6A"/>
                        </a:solidFill>
                      </a:endParaRPr>
                    </a:p>
                  </a:txBody>
                  <a:tcPr anchor="ctr"/>
                </a:tc>
                <a:extLst>
                  <a:ext uri="{0D108BD9-81ED-4DB2-BD59-A6C34878D82A}">
                    <a16:rowId xmlns:a16="http://schemas.microsoft.com/office/drawing/2014/main" val="3216262929"/>
                  </a:ext>
                </a:extLst>
              </a:tr>
              <a:tr h="370840">
                <a:tc>
                  <a:txBody>
                    <a:bodyPr/>
                    <a:lstStyle/>
                    <a:p>
                      <a:r>
                        <a:rPr lang="en-US" dirty="0"/>
                        <a:t>Movers</a:t>
                      </a:r>
                      <a:endParaRPr lang="en-US" dirty="0">
                        <a:solidFill>
                          <a:srgbClr val="6A6A6A"/>
                        </a:solidFill>
                      </a:endParaRPr>
                    </a:p>
                  </a:txBody>
                  <a:tcPr anchor="ctr"/>
                </a:tc>
                <a:tc>
                  <a:txBody>
                    <a:bodyPr/>
                    <a:lstStyle/>
                    <a:p>
                      <a:pPr algn="ctr"/>
                      <a:r>
                        <a:rPr lang="en-US" dirty="0"/>
                        <a:t>15.8</a:t>
                      </a:r>
                      <a:endParaRPr lang="en-US" dirty="0">
                        <a:solidFill>
                          <a:srgbClr val="6A6A6A"/>
                        </a:solidFill>
                      </a:endParaRPr>
                    </a:p>
                  </a:txBody>
                  <a:tcPr anchor="ctr"/>
                </a:tc>
                <a:tc>
                  <a:txBody>
                    <a:bodyPr/>
                    <a:lstStyle/>
                    <a:p>
                      <a:pPr algn="ctr"/>
                      <a:r>
                        <a:rPr lang="en-US" dirty="0"/>
                        <a:t>10.5</a:t>
                      </a:r>
                      <a:endParaRPr lang="en-US" dirty="0">
                        <a:solidFill>
                          <a:srgbClr val="6A6A6A"/>
                        </a:solidFill>
                      </a:endParaRPr>
                    </a:p>
                  </a:txBody>
                  <a:tcPr anchor="ctr"/>
                </a:tc>
                <a:tc>
                  <a:txBody>
                    <a:bodyPr/>
                    <a:lstStyle/>
                    <a:p>
                      <a:pPr algn="ctr"/>
                      <a:r>
                        <a:rPr lang="en-US" dirty="0"/>
                        <a:t>10.5</a:t>
                      </a:r>
                      <a:endParaRPr lang="en-US" dirty="0">
                        <a:solidFill>
                          <a:srgbClr val="6A6A6A"/>
                        </a:solidFill>
                      </a:endParaRPr>
                    </a:p>
                  </a:txBody>
                  <a:tcPr anchor="ctr"/>
                </a:tc>
                <a:tc>
                  <a:txBody>
                    <a:bodyPr/>
                    <a:lstStyle/>
                    <a:p>
                      <a:pPr algn="ctr"/>
                      <a:r>
                        <a:rPr lang="en-US" dirty="0"/>
                        <a:t>9.6</a:t>
                      </a:r>
                      <a:endParaRPr lang="en-US" dirty="0">
                        <a:solidFill>
                          <a:srgbClr val="6A6A6A"/>
                        </a:solidFill>
                      </a:endParaRPr>
                    </a:p>
                  </a:txBody>
                  <a:tcPr anchor="ctr"/>
                </a:tc>
                <a:extLst>
                  <a:ext uri="{0D108BD9-81ED-4DB2-BD59-A6C34878D82A}">
                    <a16:rowId xmlns:a16="http://schemas.microsoft.com/office/drawing/2014/main" val="702552963"/>
                  </a:ext>
                </a:extLst>
              </a:tr>
              <a:tr h="370840">
                <a:tc>
                  <a:txBody>
                    <a:bodyPr/>
                    <a:lstStyle/>
                    <a:p>
                      <a:r>
                        <a:rPr lang="en-US" dirty="0"/>
                        <a:t>Leavers</a:t>
                      </a:r>
                      <a:endParaRPr lang="en-US" dirty="0">
                        <a:solidFill>
                          <a:srgbClr val="6A6A6A"/>
                        </a:solidFill>
                      </a:endParaRPr>
                    </a:p>
                  </a:txBody>
                  <a:tcPr anchor="ctr"/>
                </a:tc>
                <a:tc>
                  <a:txBody>
                    <a:bodyPr/>
                    <a:lstStyle/>
                    <a:p>
                      <a:pPr algn="ctr"/>
                      <a:r>
                        <a:rPr lang="en-US" dirty="0"/>
                        <a:t>10.0</a:t>
                      </a:r>
                      <a:endParaRPr lang="en-US" dirty="0">
                        <a:solidFill>
                          <a:srgbClr val="6A6A6A"/>
                        </a:solidFill>
                      </a:endParaRPr>
                    </a:p>
                  </a:txBody>
                  <a:tcPr anchor="ctr"/>
                </a:tc>
                <a:tc>
                  <a:txBody>
                    <a:bodyPr/>
                    <a:lstStyle/>
                    <a:p>
                      <a:pPr algn="ctr"/>
                      <a:r>
                        <a:rPr lang="en-US" dirty="0"/>
                        <a:t>12.3</a:t>
                      </a:r>
                      <a:endParaRPr lang="en-US" dirty="0">
                        <a:solidFill>
                          <a:srgbClr val="6A6A6A"/>
                        </a:solidFill>
                      </a:endParaRPr>
                    </a:p>
                  </a:txBody>
                  <a:tcPr anchor="ctr"/>
                </a:tc>
                <a:tc>
                  <a:txBody>
                    <a:bodyPr/>
                    <a:lstStyle/>
                    <a:p>
                      <a:pPr algn="ctr"/>
                      <a:r>
                        <a:rPr lang="en-US" dirty="0"/>
                        <a:t>14.8</a:t>
                      </a:r>
                      <a:endParaRPr lang="en-US" dirty="0">
                        <a:solidFill>
                          <a:srgbClr val="6A6A6A"/>
                        </a:solidFill>
                      </a:endParaRPr>
                    </a:p>
                  </a:txBody>
                  <a:tcPr anchor="ctr"/>
                </a:tc>
                <a:tc>
                  <a:txBody>
                    <a:bodyPr/>
                    <a:lstStyle/>
                    <a:p>
                      <a:pPr algn="ctr"/>
                      <a:r>
                        <a:rPr lang="en-US" dirty="0"/>
                        <a:t>17.3</a:t>
                      </a:r>
                      <a:endParaRPr lang="en-US" dirty="0">
                        <a:solidFill>
                          <a:srgbClr val="6A6A6A"/>
                        </a:solidFill>
                      </a:endParaRPr>
                    </a:p>
                  </a:txBody>
                  <a:tcPr anchor="ctr"/>
                </a:tc>
                <a:extLst>
                  <a:ext uri="{0D108BD9-81ED-4DB2-BD59-A6C34878D82A}">
                    <a16:rowId xmlns:a16="http://schemas.microsoft.com/office/drawing/2014/main" val="1745044056"/>
                  </a:ext>
                </a:extLst>
              </a:tr>
            </a:tbl>
          </a:graphicData>
        </a:graphic>
      </p:graphicFrame>
      <p:sp>
        <p:nvSpPr>
          <p:cNvPr id="6" name="TextBox 33">
            <a:extLst>
              <a:ext uri="{FF2B5EF4-FFF2-40B4-BE49-F238E27FC236}">
                <a16:creationId xmlns:a16="http://schemas.microsoft.com/office/drawing/2014/main" id="{7047B4BA-7A36-4EC0-8025-3E68F857B809}"/>
              </a:ext>
            </a:extLst>
          </p:cNvPr>
          <p:cNvSpPr txBox="1">
            <a:spLocks noChangeArrowheads="1"/>
          </p:cNvSpPr>
          <p:nvPr/>
        </p:nvSpPr>
        <p:spPr bwMode="auto">
          <a:xfrm>
            <a:off x="4963886" y="5554611"/>
            <a:ext cx="3731792" cy="276999"/>
          </a:xfrm>
          <a:prstGeom prst="rect">
            <a:avLst/>
          </a:prstGeom>
          <a:noFill/>
          <a:ln w="9525">
            <a:noFill/>
            <a:miter lim="800000"/>
            <a:headEnd/>
            <a:tailEnd/>
          </a:ln>
        </p:spPr>
        <p:txBody>
          <a:bodyPr wrap="square" lIns="0" rIns="0">
            <a:spAutoFit/>
          </a:bodyPr>
          <a:lstStyle/>
          <a:p>
            <a:pPr algn="r"/>
            <a:r>
              <a:rPr lang="en-US" sz="1200" i="1" dirty="0">
                <a:solidFill>
                  <a:srgbClr val="326295">
                    <a:lumMod val="75000"/>
                  </a:srgbClr>
                </a:solidFill>
                <a:latin typeface="Arial"/>
                <a:ea typeface="ITC Franklin Gothic Std Bk Cd"/>
                <a:cs typeface="ITC Franklin Gothic Std Bk Cd"/>
              </a:rPr>
              <a:t>Source: </a:t>
            </a:r>
            <a:r>
              <a:rPr lang="en-US" sz="1200" dirty="0">
                <a:solidFill>
                  <a:srgbClr val="326295">
                    <a:lumMod val="75000"/>
                  </a:srgbClr>
                </a:solidFill>
                <a:latin typeface="Arial"/>
                <a:ea typeface="ITC Franklin Gothic Std Bk Cd"/>
                <a:cs typeface="ITC Franklin Gothic Std Bk Cd"/>
              </a:rPr>
              <a:t>Gray &amp; Taie (2015)</a:t>
            </a:r>
          </a:p>
        </p:txBody>
      </p:sp>
      <p:sp>
        <p:nvSpPr>
          <p:cNvPr id="4" name="Slide Number Placeholder 3">
            <a:extLst>
              <a:ext uri="{FF2B5EF4-FFF2-40B4-BE49-F238E27FC236}">
                <a16:creationId xmlns:a16="http://schemas.microsoft.com/office/drawing/2014/main" id="{F355F6D1-814F-43F1-BBA4-8054D1468167}"/>
              </a:ext>
            </a:extLst>
          </p:cNvPr>
          <p:cNvSpPr>
            <a:spLocks noGrp="1"/>
          </p:cNvSpPr>
          <p:nvPr>
            <p:ph type="sldNum" sz="quarter" idx="10"/>
          </p:nvPr>
        </p:nvSpPr>
        <p:spPr/>
        <p:txBody>
          <a:bodyPr/>
          <a:lstStyle/>
          <a:p>
            <a:pPr algn="r"/>
            <a:fld id="{F3477EC8-074D-41C4-94AE-E9EA7CEEA348}" type="slidenum">
              <a:rPr lang="en-US" smtClean="0"/>
              <a:pPr algn="r"/>
              <a:t>11</a:t>
            </a:fld>
            <a:endParaRPr lang="en-US" dirty="0"/>
          </a:p>
        </p:txBody>
      </p:sp>
    </p:spTree>
    <p:extLst>
      <p:ext uri="{BB962C8B-B14F-4D97-AF65-F5344CB8AC3E}">
        <p14:creationId xmlns:p14="http://schemas.microsoft.com/office/powerpoint/2010/main" val="345003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6AC425-D6F8-479C-A984-A30A696567F5}"/>
              </a:ext>
            </a:extLst>
          </p:cNvPr>
          <p:cNvSpPr>
            <a:spLocks noGrp="1"/>
          </p:cNvSpPr>
          <p:nvPr>
            <p:ph type="title"/>
          </p:nvPr>
        </p:nvSpPr>
        <p:spPr/>
        <p:txBody>
          <a:bodyPr>
            <a:normAutofit/>
          </a:bodyPr>
          <a:lstStyle/>
          <a:p>
            <a:r>
              <a:rPr lang="en-US" dirty="0">
                <a:solidFill>
                  <a:srgbClr val="686868"/>
                </a:solidFill>
              </a:rPr>
              <a:t>Limitations of the Research</a:t>
            </a:r>
          </a:p>
        </p:txBody>
      </p:sp>
      <p:sp>
        <p:nvSpPr>
          <p:cNvPr id="2" name="Content Placeholder 1">
            <a:extLst>
              <a:ext uri="{FF2B5EF4-FFF2-40B4-BE49-F238E27FC236}">
                <a16:creationId xmlns:a16="http://schemas.microsoft.com/office/drawing/2014/main" id="{F2CB1A0E-1FAF-4537-BECD-0F087F245412}"/>
              </a:ext>
            </a:extLst>
          </p:cNvPr>
          <p:cNvSpPr>
            <a:spLocks noGrp="1"/>
          </p:cNvSpPr>
          <p:nvPr>
            <p:ph idx="1"/>
          </p:nvPr>
        </p:nvSpPr>
        <p:spPr/>
        <p:txBody>
          <a:bodyPr/>
          <a:lstStyle/>
          <a:p>
            <a:pPr>
              <a:buClr>
                <a:srgbClr val="686868"/>
              </a:buClr>
            </a:pPr>
            <a:r>
              <a:rPr lang="en-US" dirty="0"/>
              <a:t>Longitudinal studies are difficult to conduct.</a:t>
            </a:r>
          </a:p>
          <a:p>
            <a:pPr>
              <a:buClr>
                <a:srgbClr val="686868"/>
              </a:buClr>
            </a:pPr>
            <a:r>
              <a:rPr lang="en-US" dirty="0"/>
              <a:t>Definitions of teacher attrition vary.</a:t>
            </a:r>
          </a:p>
          <a:p>
            <a:pPr>
              <a:buClr>
                <a:srgbClr val="686868"/>
              </a:buClr>
            </a:pPr>
            <a:r>
              <a:rPr lang="en-US" dirty="0"/>
              <a:t>Methods of calculating teacher attrition vary.</a:t>
            </a:r>
          </a:p>
          <a:p>
            <a:pPr>
              <a:buClr>
                <a:srgbClr val="686868"/>
              </a:buClr>
            </a:pPr>
            <a:r>
              <a:rPr lang="en-US" dirty="0"/>
              <a:t>As a result, some researchers have estimated that nearly half of beginning teachers transfer to new positions or leave the teaching profession within their first 5 years of teaching (Hare &amp; Heap, 2001; Ingersoll, 2003).</a:t>
            </a:r>
          </a:p>
        </p:txBody>
      </p:sp>
      <p:sp>
        <p:nvSpPr>
          <p:cNvPr id="4" name="Slide Number Placeholder 3">
            <a:extLst>
              <a:ext uri="{FF2B5EF4-FFF2-40B4-BE49-F238E27FC236}">
                <a16:creationId xmlns:a16="http://schemas.microsoft.com/office/drawing/2014/main" id="{F966221F-F3F1-4ACA-9470-867511731C91}"/>
              </a:ext>
            </a:extLst>
          </p:cNvPr>
          <p:cNvSpPr>
            <a:spLocks noGrp="1"/>
          </p:cNvSpPr>
          <p:nvPr>
            <p:ph type="sldNum" sz="quarter" idx="10"/>
          </p:nvPr>
        </p:nvSpPr>
        <p:spPr/>
        <p:txBody>
          <a:bodyPr/>
          <a:lstStyle/>
          <a:p>
            <a:pPr algn="r"/>
            <a:fld id="{F3477EC8-074D-41C4-94AE-E9EA7CEEA348}" type="slidenum">
              <a:rPr lang="en-US" smtClean="0"/>
              <a:pPr algn="r"/>
              <a:t>12</a:t>
            </a:fld>
            <a:endParaRPr lang="en-US" dirty="0"/>
          </a:p>
        </p:txBody>
      </p:sp>
    </p:spTree>
    <p:extLst>
      <p:ext uri="{BB962C8B-B14F-4D97-AF65-F5344CB8AC3E}">
        <p14:creationId xmlns:p14="http://schemas.microsoft.com/office/powerpoint/2010/main" val="2586879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A7B187-C7C9-624A-A05D-FE95D374D199}"/>
              </a:ext>
            </a:extLst>
          </p:cNvPr>
          <p:cNvSpPr>
            <a:spLocks noGrp="1"/>
          </p:cNvSpPr>
          <p:nvPr>
            <p:ph type="title"/>
          </p:nvPr>
        </p:nvSpPr>
        <p:spPr/>
        <p:txBody>
          <a:bodyPr/>
          <a:lstStyle/>
          <a:p>
            <a:r>
              <a:rPr lang="en-US" dirty="0">
                <a:solidFill>
                  <a:srgbClr val="686868"/>
                </a:solidFill>
              </a:rPr>
              <a:t>Why Do Beginning Teachers Leave?</a:t>
            </a:r>
          </a:p>
        </p:txBody>
      </p:sp>
      <p:sp>
        <p:nvSpPr>
          <p:cNvPr id="2" name="Content Placeholder 1">
            <a:extLst>
              <a:ext uri="{FF2B5EF4-FFF2-40B4-BE49-F238E27FC236}">
                <a16:creationId xmlns:a16="http://schemas.microsoft.com/office/drawing/2014/main" id="{74AA105A-4A1D-354F-AE2F-E46AF641232F}"/>
              </a:ext>
            </a:extLst>
          </p:cNvPr>
          <p:cNvSpPr>
            <a:spLocks noGrp="1"/>
          </p:cNvSpPr>
          <p:nvPr>
            <p:ph idx="1"/>
          </p:nvPr>
        </p:nvSpPr>
        <p:spPr/>
        <p:txBody>
          <a:bodyPr/>
          <a:lstStyle/>
          <a:p>
            <a:pPr>
              <a:buClr>
                <a:srgbClr val="686868"/>
              </a:buClr>
            </a:pPr>
            <a:r>
              <a:rPr lang="en-US" dirty="0"/>
              <a:t>Lack of preparation</a:t>
            </a:r>
          </a:p>
          <a:p>
            <a:pPr>
              <a:buClr>
                <a:srgbClr val="686868"/>
              </a:buClr>
            </a:pPr>
            <a:r>
              <a:rPr lang="en-US" dirty="0"/>
              <a:t>Insufficient opportunities for preservice field-based teaching experiences</a:t>
            </a:r>
          </a:p>
          <a:p>
            <a:pPr>
              <a:buClr>
                <a:srgbClr val="686868"/>
              </a:buClr>
            </a:pPr>
            <a:r>
              <a:rPr lang="en-US" dirty="0"/>
              <a:t>Inadequate support from school administrators</a:t>
            </a:r>
          </a:p>
        </p:txBody>
      </p:sp>
      <p:sp>
        <p:nvSpPr>
          <p:cNvPr id="4" name="Slide Number Placeholder 3">
            <a:extLst>
              <a:ext uri="{FF2B5EF4-FFF2-40B4-BE49-F238E27FC236}">
                <a16:creationId xmlns:a16="http://schemas.microsoft.com/office/drawing/2014/main" id="{EE88EA3D-F60C-BB45-8D61-AE1616CE07D9}"/>
              </a:ext>
            </a:extLst>
          </p:cNvPr>
          <p:cNvSpPr>
            <a:spLocks noGrp="1"/>
          </p:cNvSpPr>
          <p:nvPr>
            <p:ph type="sldNum" sz="quarter" idx="10"/>
          </p:nvPr>
        </p:nvSpPr>
        <p:spPr/>
        <p:txBody>
          <a:bodyPr/>
          <a:lstStyle/>
          <a:p>
            <a:pPr algn="r"/>
            <a:fld id="{F3477EC8-074D-41C4-94AE-E9EA7CEEA348}" type="slidenum">
              <a:rPr lang="en-US" smtClean="0"/>
              <a:pPr algn="r"/>
              <a:t>13</a:t>
            </a:fld>
            <a:endParaRPr lang="en-US" dirty="0"/>
          </a:p>
        </p:txBody>
      </p:sp>
    </p:spTree>
    <p:extLst>
      <p:ext uri="{BB962C8B-B14F-4D97-AF65-F5344CB8AC3E}">
        <p14:creationId xmlns:p14="http://schemas.microsoft.com/office/powerpoint/2010/main" val="1950298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D18ACF-651B-4FF6-A0CC-DFED4CC134B3}"/>
              </a:ext>
            </a:extLst>
          </p:cNvPr>
          <p:cNvSpPr>
            <a:spLocks noGrp="1"/>
          </p:cNvSpPr>
          <p:nvPr>
            <p:ph type="title"/>
          </p:nvPr>
        </p:nvSpPr>
        <p:spPr/>
        <p:txBody>
          <a:bodyPr/>
          <a:lstStyle/>
          <a:p>
            <a:r>
              <a:rPr lang="en-US" dirty="0">
                <a:solidFill>
                  <a:srgbClr val="686868"/>
                </a:solidFill>
              </a:rPr>
              <a:t>What Supports Help Retain</a:t>
            </a:r>
            <a:br>
              <a:rPr lang="en-US" dirty="0">
                <a:solidFill>
                  <a:srgbClr val="686868"/>
                </a:solidFill>
              </a:rPr>
            </a:br>
            <a:r>
              <a:rPr lang="en-US" dirty="0">
                <a:solidFill>
                  <a:srgbClr val="686868"/>
                </a:solidFill>
              </a:rPr>
              <a:t>Beginning Teachers?</a:t>
            </a:r>
          </a:p>
        </p:txBody>
      </p:sp>
      <p:sp>
        <p:nvSpPr>
          <p:cNvPr id="2" name="Content Placeholder 1">
            <a:extLst>
              <a:ext uri="{FF2B5EF4-FFF2-40B4-BE49-F238E27FC236}">
                <a16:creationId xmlns:a16="http://schemas.microsoft.com/office/drawing/2014/main" id="{0B25D68A-822F-4D18-AEBD-D2D87D657459}"/>
              </a:ext>
            </a:extLst>
          </p:cNvPr>
          <p:cNvSpPr>
            <a:spLocks noGrp="1"/>
          </p:cNvSpPr>
          <p:nvPr>
            <p:ph idx="1"/>
          </p:nvPr>
        </p:nvSpPr>
        <p:spPr/>
        <p:txBody>
          <a:bodyPr/>
          <a:lstStyle/>
          <a:p>
            <a:pPr>
              <a:buClr>
                <a:srgbClr val="686868"/>
              </a:buClr>
            </a:pPr>
            <a:r>
              <a:rPr lang="en-US" dirty="0"/>
              <a:t>Comprehensive, coherent, and sustained induction programs</a:t>
            </a:r>
          </a:p>
          <a:p>
            <a:pPr>
              <a:buClr>
                <a:srgbClr val="686868"/>
              </a:buClr>
            </a:pPr>
            <a:r>
              <a:rPr lang="en-US" dirty="0"/>
              <a:t>Ongoing opportunities to interact with and learn from peers</a:t>
            </a:r>
          </a:p>
          <a:p>
            <a:pPr>
              <a:buClr>
                <a:srgbClr val="686868"/>
              </a:buClr>
            </a:pPr>
            <a:r>
              <a:rPr lang="en-US" dirty="0"/>
              <a:t>Support from administrators and veteran teachers</a:t>
            </a:r>
          </a:p>
          <a:p>
            <a:pPr>
              <a:buClr>
                <a:srgbClr val="686868"/>
              </a:buClr>
            </a:pPr>
            <a:r>
              <a:rPr lang="en-US" dirty="0"/>
              <a:t>Assignment of a mentor during the first year of teaching</a:t>
            </a:r>
          </a:p>
        </p:txBody>
      </p:sp>
      <p:sp>
        <p:nvSpPr>
          <p:cNvPr id="4" name="Slide Number Placeholder 3">
            <a:extLst>
              <a:ext uri="{FF2B5EF4-FFF2-40B4-BE49-F238E27FC236}">
                <a16:creationId xmlns:a16="http://schemas.microsoft.com/office/drawing/2014/main" id="{FE0A8C07-60E8-438D-85A9-E0E6E5C8C17C}"/>
              </a:ext>
            </a:extLst>
          </p:cNvPr>
          <p:cNvSpPr>
            <a:spLocks noGrp="1"/>
          </p:cNvSpPr>
          <p:nvPr>
            <p:ph type="sldNum" sz="quarter" idx="10"/>
          </p:nvPr>
        </p:nvSpPr>
        <p:spPr/>
        <p:txBody>
          <a:bodyPr/>
          <a:lstStyle/>
          <a:p>
            <a:pPr algn="r"/>
            <a:fld id="{F3477EC8-074D-41C4-94AE-E9EA7CEEA348}" type="slidenum">
              <a:rPr lang="en-US" smtClean="0"/>
              <a:pPr algn="r"/>
              <a:t>14</a:t>
            </a:fld>
            <a:endParaRPr lang="en-US" dirty="0"/>
          </a:p>
        </p:txBody>
      </p:sp>
    </p:spTree>
    <p:extLst>
      <p:ext uri="{BB962C8B-B14F-4D97-AF65-F5344CB8AC3E}">
        <p14:creationId xmlns:p14="http://schemas.microsoft.com/office/powerpoint/2010/main" val="3622025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DFA4A-3282-4B83-9677-03250E43222C}"/>
              </a:ext>
            </a:extLst>
          </p:cNvPr>
          <p:cNvSpPr>
            <a:spLocks noGrp="1"/>
          </p:cNvSpPr>
          <p:nvPr>
            <p:ph type="title"/>
          </p:nvPr>
        </p:nvSpPr>
        <p:spPr>
          <a:xfrm>
            <a:off x="687388" y="3032879"/>
            <a:ext cx="8229600" cy="1446550"/>
          </a:xfrm>
        </p:spPr>
        <p:txBody>
          <a:bodyPr/>
          <a:lstStyle/>
          <a:p>
            <a:r>
              <a:rPr lang="en-US" dirty="0"/>
              <a:t>Developing Comprehensive Systems of Support for Beginning Teachers</a:t>
            </a:r>
          </a:p>
        </p:txBody>
      </p:sp>
      <p:sp>
        <p:nvSpPr>
          <p:cNvPr id="4" name="Slide Number Placeholder 3">
            <a:extLst>
              <a:ext uri="{FF2B5EF4-FFF2-40B4-BE49-F238E27FC236}">
                <a16:creationId xmlns:a16="http://schemas.microsoft.com/office/drawing/2014/main" id="{38460A24-34F7-4196-870B-83502B44A4FB}"/>
              </a:ext>
            </a:extLst>
          </p:cNvPr>
          <p:cNvSpPr>
            <a:spLocks noGrp="1"/>
          </p:cNvSpPr>
          <p:nvPr>
            <p:ph type="sldNum" sz="quarter" idx="12"/>
          </p:nvPr>
        </p:nvSpPr>
        <p:spPr/>
        <p:txBody>
          <a:bodyPr/>
          <a:lstStyle/>
          <a:p>
            <a:fld id="{A1A8B8B9-B651-4439-A868-E8F04EF81465}" type="slidenum">
              <a:rPr lang="en-US" smtClean="0"/>
              <a:pPr/>
              <a:t>15</a:t>
            </a:fld>
            <a:endParaRPr lang="en-US" dirty="0"/>
          </a:p>
        </p:txBody>
      </p:sp>
    </p:spTree>
    <p:extLst>
      <p:ext uri="{BB962C8B-B14F-4D97-AF65-F5344CB8AC3E}">
        <p14:creationId xmlns:p14="http://schemas.microsoft.com/office/powerpoint/2010/main" val="4056315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737E90-30F5-4566-AB15-A8F59E571993}"/>
              </a:ext>
            </a:extLst>
          </p:cNvPr>
          <p:cNvSpPr>
            <a:spLocks noGrp="1"/>
          </p:cNvSpPr>
          <p:nvPr>
            <p:ph type="title"/>
          </p:nvPr>
        </p:nvSpPr>
        <p:spPr/>
        <p:txBody>
          <a:bodyPr/>
          <a:lstStyle/>
          <a:p>
            <a:r>
              <a:rPr lang="en-US" dirty="0">
                <a:solidFill>
                  <a:srgbClr val="686868"/>
                </a:solidFill>
              </a:rPr>
              <a:t>From Learner-Ready to Expert</a:t>
            </a:r>
          </a:p>
        </p:txBody>
      </p:sp>
      <p:pic>
        <p:nvPicPr>
          <p:cNvPr id="2" name="Picture 1" descr="Diagram showing how a beginning, learner-ready teacher becomes an expert teacher through a system of professional learning supports."/>
          <p:cNvPicPr>
            <a:picLocks noChangeAspect="1"/>
          </p:cNvPicPr>
          <p:nvPr/>
        </p:nvPicPr>
        <p:blipFill>
          <a:blip r:embed="rId3"/>
          <a:stretch>
            <a:fillRect/>
          </a:stretch>
        </p:blipFill>
        <p:spPr>
          <a:xfrm>
            <a:off x="763342" y="2015954"/>
            <a:ext cx="7577985" cy="3475021"/>
          </a:xfrm>
          <a:prstGeom prst="rect">
            <a:avLst/>
          </a:prstGeom>
        </p:spPr>
      </p:pic>
      <p:sp>
        <p:nvSpPr>
          <p:cNvPr id="4" name="Slide Number Placeholder 3">
            <a:extLst>
              <a:ext uri="{FF2B5EF4-FFF2-40B4-BE49-F238E27FC236}">
                <a16:creationId xmlns:a16="http://schemas.microsoft.com/office/drawing/2014/main" id="{D4349456-5E98-4BEB-A0D7-EA8C9D1C1E8A}"/>
              </a:ext>
            </a:extLst>
          </p:cNvPr>
          <p:cNvSpPr>
            <a:spLocks noGrp="1"/>
          </p:cNvSpPr>
          <p:nvPr>
            <p:ph type="sldNum" sz="quarter" idx="10"/>
          </p:nvPr>
        </p:nvSpPr>
        <p:spPr/>
        <p:txBody>
          <a:bodyPr/>
          <a:lstStyle/>
          <a:p>
            <a:pPr algn="r"/>
            <a:fld id="{F3477EC8-074D-41C4-94AE-E9EA7CEEA348}" type="slidenum">
              <a:rPr lang="en-US" smtClean="0"/>
              <a:pPr algn="r"/>
              <a:t>16</a:t>
            </a:fld>
            <a:endParaRPr lang="en-US" dirty="0"/>
          </a:p>
        </p:txBody>
      </p:sp>
    </p:spTree>
    <p:extLst>
      <p:ext uri="{BB962C8B-B14F-4D97-AF65-F5344CB8AC3E}">
        <p14:creationId xmlns:p14="http://schemas.microsoft.com/office/powerpoint/2010/main" val="2786113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47034D-CF9E-4FB3-9D9E-0B0F0E44622A}"/>
              </a:ext>
            </a:extLst>
          </p:cNvPr>
          <p:cNvSpPr>
            <a:spLocks noGrp="1"/>
          </p:cNvSpPr>
          <p:nvPr>
            <p:ph type="title"/>
          </p:nvPr>
        </p:nvSpPr>
        <p:spPr/>
        <p:txBody>
          <a:bodyPr/>
          <a:lstStyle/>
          <a:p>
            <a:r>
              <a:rPr lang="en-US" dirty="0">
                <a:solidFill>
                  <a:srgbClr val="686868"/>
                </a:solidFill>
              </a:rPr>
              <a:t>Program Standards for Beginning Teacher Development</a:t>
            </a:r>
          </a:p>
        </p:txBody>
      </p:sp>
      <p:sp>
        <p:nvSpPr>
          <p:cNvPr id="2" name="Content Placeholder 1">
            <a:extLst>
              <a:ext uri="{FF2B5EF4-FFF2-40B4-BE49-F238E27FC236}">
                <a16:creationId xmlns:a16="http://schemas.microsoft.com/office/drawing/2014/main" id="{4452DAA8-03D4-445A-966A-26C478CB3FAD}"/>
              </a:ext>
            </a:extLst>
          </p:cNvPr>
          <p:cNvSpPr>
            <a:spLocks noGrp="1"/>
          </p:cNvSpPr>
          <p:nvPr>
            <p:ph idx="1"/>
          </p:nvPr>
        </p:nvSpPr>
        <p:spPr/>
        <p:txBody>
          <a:bodyPr/>
          <a:lstStyle/>
          <a:p>
            <a:pPr>
              <a:buClr>
                <a:srgbClr val="686868"/>
              </a:buClr>
            </a:pPr>
            <a:r>
              <a:rPr lang="en-US" dirty="0"/>
              <a:t>Download the </a:t>
            </a:r>
            <a:r>
              <a:rPr lang="en-US" dirty="0">
                <a:hlinkClick r:id="rId3"/>
              </a:rPr>
              <a:t>2018 Teacher Induction Program Standards </a:t>
            </a:r>
            <a:r>
              <a:rPr lang="en-US" dirty="0"/>
              <a:t>from the New Teacher Center.</a:t>
            </a:r>
          </a:p>
          <a:p>
            <a:pPr>
              <a:buClr>
                <a:srgbClr val="686868"/>
              </a:buClr>
            </a:pPr>
            <a:r>
              <a:rPr lang="en-US" dirty="0"/>
              <a:t>Carefully read Standards 7.0 and 8.0, noting key words and ideas.</a:t>
            </a:r>
          </a:p>
          <a:p>
            <a:pPr>
              <a:buClr>
                <a:srgbClr val="686868"/>
              </a:buClr>
            </a:pPr>
            <a:r>
              <a:rPr lang="en-US" dirty="0"/>
              <a:t>What are some essential features of beginning teacher development highlighted in these standards?</a:t>
            </a:r>
          </a:p>
        </p:txBody>
      </p:sp>
      <p:sp>
        <p:nvSpPr>
          <p:cNvPr id="4" name="Slide Number Placeholder 3">
            <a:extLst>
              <a:ext uri="{FF2B5EF4-FFF2-40B4-BE49-F238E27FC236}">
                <a16:creationId xmlns:a16="http://schemas.microsoft.com/office/drawing/2014/main" id="{78CD76FB-E740-4E9A-A986-34473EDB3E96}"/>
              </a:ext>
            </a:extLst>
          </p:cNvPr>
          <p:cNvSpPr>
            <a:spLocks noGrp="1"/>
          </p:cNvSpPr>
          <p:nvPr>
            <p:ph type="sldNum" sz="quarter" idx="10"/>
          </p:nvPr>
        </p:nvSpPr>
        <p:spPr/>
        <p:txBody>
          <a:bodyPr/>
          <a:lstStyle/>
          <a:p>
            <a:pPr algn="r"/>
            <a:fld id="{F3477EC8-074D-41C4-94AE-E9EA7CEEA348}" type="slidenum">
              <a:rPr lang="en-US" smtClean="0"/>
              <a:pPr algn="r"/>
              <a:t>17</a:t>
            </a:fld>
            <a:endParaRPr lang="en-US" dirty="0"/>
          </a:p>
        </p:txBody>
      </p:sp>
    </p:spTree>
    <p:extLst>
      <p:ext uri="{BB962C8B-B14F-4D97-AF65-F5344CB8AC3E}">
        <p14:creationId xmlns:p14="http://schemas.microsoft.com/office/powerpoint/2010/main" val="1120957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32065E-C733-422B-AEA9-E0D61AF62FAE}"/>
              </a:ext>
            </a:extLst>
          </p:cNvPr>
          <p:cNvSpPr>
            <a:spLocks noGrp="1"/>
          </p:cNvSpPr>
          <p:nvPr>
            <p:ph type="title"/>
          </p:nvPr>
        </p:nvSpPr>
        <p:spPr/>
        <p:txBody>
          <a:bodyPr>
            <a:noAutofit/>
          </a:bodyPr>
          <a:lstStyle/>
          <a:p>
            <a:r>
              <a:rPr lang="en-US" dirty="0">
                <a:solidFill>
                  <a:srgbClr val="686868"/>
                </a:solidFill>
              </a:rPr>
              <a:t>Structural Considerations for Beginning Teacher Development</a:t>
            </a:r>
          </a:p>
        </p:txBody>
      </p:sp>
      <p:sp>
        <p:nvSpPr>
          <p:cNvPr id="2" name="Content Placeholder 1">
            <a:extLst>
              <a:ext uri="{FF2B5EF4-FFF2-40B4-BE49-F238E27FC236}">
                <a16:creationId xmlns:a16="http://schemas.microsoft.com/office/drawing/2014/main" id="{BE57BC17-666A-4017-826F-6F0EBFD6E6C1}"/>
              </a:ext>
            </a:extLst>
          </p:cNvPr>
          <p:cNvSpPr>
            <a:spLocks noGrp="1"/>
          </p:cNvSpPr>
          <p:nvPr>
            <p:ph idx="1"/>
          </p:nvPr>
        </p:nvSpPr>
        <p:spPr/>
        <p:txBody>
          <a:bodyPr/>
          <a:lstStyle/>
          <a:p>
            <a:pPr marL="0" indent="0">
              <a:buNone/>
            </a:pPr>
            <a:r>
              <a:rPr lang="en-US" b="1" dirty="0"/>
              <a:t>Standard 7.0: Beginning Teacher Professional Learning, Learning Communities, and Onboarding</a:t>
            </a:r>
          </a:p>
          <a:p>
            <a:pPr lvl="1">
              <a:buClr>
                <a:srgbClr val="686868"/>
              </a:buClr>
            </a:pPr>
            <a:r>
              <a:rPr lang="en-US" dirty="0"/>
              <a:t>7.1—Comprehensive onboarding program</a:t>
            </a:r>
          </a:p>
          <a:p>
            <a:pPr lvl="1">
              <a:buClr>
                <a:srgbClr val="686868"/>
              </a:buClr>
            </a:pPr>
            <a:r>
              <a:rPr lang="en-US" dirty="0"/>
              <a:t>7.2—Beginning teacher professional learning communities</a:t>
            </a:r>
          </a:p>
          <a:p>
            <a:pPr lvl="1">
              <a:buClr>
                <a:srgbClr val="686868"/>
              </a:buClr>
            </a:pPr>
            <a:r>
              <a:rPr lang="en-US" dirty="0"/>
              <a:t>7.3—Ongoing professional learning opportunities</a:t>
            </a:r>
          </a:p>
          <a:p>
            <a:pPr lvl="1">
              <a:buClr>
                <a:srgbClr val="686868"/>
              </a:buClr>
            </a:pPr>
            <a:r>
              <a:rPr lang="en-US" dirty="0"/>
              <a:t>7.4—Mentors’ guidance for beginning teachers to apply new learning</a:t>
            </a:r>
          </a:p>
          <a:p>
            <a:pPr lvl="1">
              <a:buClr>
                <a:srgbClr val="686868"/>
              </a:buClr>
            </a:pPr>
            <a:r>
              <a:rPr lang="en-US" dirty="0"/>
              <a:t>7.5—Evaluation of beginning teacher support structures</a:t>
            </a:r>
          </a:p>
        </p:txBody>
      </p:sp>
      <p:sp>
        <p:nvSpPr>
          <p:cNvPr id="5" name="TextBox 33">
            <a:extLst>
              <a:ext uri="{FF2B5EF4-FFF2-40B4-BE49-F238E27FC236}">
                <a16:creationId xmlns:a16="http://schemas.microsoft.com/office/drawing/2014/main" id="{9AB473A7-1A93-4EC5-A4EB-0012DF827476}"/>
              </a:ext>
            </a:extLst>
          </p:cNvPr>
          <p:cNvSpPr txBox="1">
            <a:spLocks noChangeArrowheads="1"/>
          </p:cNvSpPr>
          <p:nvPr/>
        </p:nvSpPr>
        <p:spPr bwMode="auto">
          <a:xfrm>
            <a:off x="4963886" y="5554611"/>
            <a:ext cx="3731792" cy="276999"/>
          </a:xfrm>
          <a:prstGeom prst="rect">
            <a:avLst/>
          </a:prstGeom>
          <a:noFill/>
          <a:ln w="9525">
            <a:noFill/>
            <a:miter lim="800000"/>
            <a:headEnd/>
            <a:tailEnd/>
          </a:ln>
        </p:spPr>
        <p:txBody>
          <a:bodyPr wrap="square" lIns="0" rIns="0">
            <a:spAutoFit/>
          </a:bodyPr>
          <a:lstStyle/>
          <a:p>
            <a:pPr algn="r"/>
            <a:r>
              <a:rPr lang="en-US" sz="1200" i="1" dirty="0">
                <a:solidFill>
                  <a:srgbClr val="326295">
                    <a:lumMod val="75000"/>
                  </a:srgbClr>
                </a:solidFill>
                <a:latin typeface="Arial"/>
                <a:ea typeface="ITC Franklin Gothic Std Bk Cd"/>
                <a:cs typeface="ITC Franklin Gothic Std Bk Cd"/>
              </a:rPr>
              <a:t>Source: </a:t>
            </a:r>
            <a:r>
              <a:rPr lang="en-US" sz="1200" dirty="0">
                <a:solidFill>
                  <a:srgbClr val="326295">
                    <a:lumMod val="75000"/>
                  </a:srgbClr>
                </a:solidFill>
                <a:latin typeface="Arial"/>
                <a:ea typeface="ITC Franklin Gothic Std Bk Cd"/>
                <a:cs typeface="ITC Franklin Gothic Std Bk Cd"/>
              </a:rPr>
              <a:t>New Teacher Center (2018)</a:t>
            </a:r>
          </a:p>
        </p:txBody>
      </p:sp>
      <p:sp>
        <p:nvSpPr>
          <p:cNvPr id="4" name="Slide Number Placeholder 3">
            <a:extLst>
              <a:ext uri="{FF2B5EF4-FFF2-40B4-BE49-F238E27FC236}">
                <a16:creationId xmlns:a16="http://schemas.microsoft.com/office/drawing/2014/main" id="{56CEA740-C0EA-4F0F-9211-CA06590E66B7}"/>
              </a:ext>
            </a:extLst>
          </p:cNvPr>
          <p:cNvSpPr>
            <a:spLocks noGrp="1"/>
          </p:cNvSpPr>
          <p:nvPr>
            <p:ph type="sldNum" sz="quarter" idx="10"/>
          </p:nvPr>
        </p:nvSpPr>
        <p:spPr/>
        <p:txBody>
          <a:bodyPr/>
          <a:lstStyle/>
          <a:p>
            <a:pPr algn="r"/>
            <a:fld id="{F3477EC8-074D-41C4-94AE-E9EA7CEEA348}" type="slidenum">
              <a:rPr lang="en-US" smtClean="0"/>
              <a:pPr algn="r"/>
              <a:t>18</a:t>
            </a:fld>
            <a:endParaRPr lang="en-US" dirty="0"/>
          </a:p>
        </p:txBody>
      </p:sp>
    </p:spTree>
    <p:extLst>
      <p:ext uri="{BB962C8B-B14F-4D97-AF65-F5344CB8AC3E}">
        <p14:creationId xmlns:p14="http://schemas.microsoft.com/office/powerpoint/2010/main" val="2500912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8B642A-77A4-488C-B8BC-1E284663E08B}"/>
              </a:ext>
            </a:extLst>
          </p:cNvPr>
          <p:cNvSpPr>
            <a:spLocks noGrp="1"/>
          </p:cNvSpPr>
          <p:nvPr>
            <p:ph type="title"/>
          </p:nvPr>
        </p:nvSpPr>
        <p:spPr/>
        <p:txBody>
          <a:bodyPr/>
          <a:lstStyle/>
          <a:p>
            <a:r>
              <a:rPr lang="en-US" dirty="0">
                <a:solidFill>
                  <a:srgbClr val="686868"/>
                </a:solidFill>
              </a:rPr>
              <a:t>Instructional Considerations for Beginning Teacher Development</a:t>
            </a:r>
          </a:p>
        </p:txBody>
      </p:sp>
      <p:sp>
        <p:nvSpPr>
          <p:cNvPr id="2" name="Content Placeholder 1">
            <a:extLst>
              <a:ext uri="{FF2B5EF4-FFF2-40B4-BE49-F238E27FC236}">
                <a16:creationId xmlns:a16="http://schemas.microsoft.com/office/drawing/2014/main" id="{3CF05DE1-69F0-45BC-8B5C-506918C50AEC}"/>
              </a:ext>
            </a:extLst>
          </p:cNvPr>
          <p:cNvSpPr>
            <a:spLocks noGrp="1"/>
          </p:cNvSpPr>
          <p:nvPr>
            <p:ph idx="1"/>
          </p:nvPr>
        </p:nvSpPr>
        <p:spPr/>
        <p:txBody>
          <a:bodyPr/>
          <a:lstStyle/>
          <a:p>
            <a:pPr marL="0" indent="0">
              <a:buNone/>
            </a:pPr>
            <a:r>
              <a:rPr lang="en-US" b="1" dirty="0"/>
              <a:t>Standard 8.0: Instructionally-Focused Formative Assessment of Beginning Teacher Practice</a:t>
            </a:r>
          </a:p>
          <a:p>
            <a:pPr lvl="1">
              <a:buClr>
                <a:srgbClr val="686868"/>
              </a:buClr>
            </a:pPr>
            <a:r>
              <a:rPr lang="en-US" dirty="0"/>
              <a:t>8.1—Formative assessment system is research-based, standards-based, and instructionally-focused.</a:t>
            </a:r>
          </a:p>
          <a:p>
            <a:pPr lvl="1">
              <a:buClr>
                <a:srgbClr val="686868"/>
              </a:buClr>
            </a:pPr>
            <a:r>
              <a:rPr lang="en-US" dirty="0"/>
              <a:t>8.2—High-leverage formative assessment tools inform ongoing teaching-coaching cycles.</a:t>
            </a:r>
          </a:p>
          <a:p>
            <a:pPr lvl="1">
              <a:buClr>
                <a:srgbClr val="686868"/>
              </a:buClr>
            </a:pPr>
            <a:r>
              <a:rPr lang="en-US" dirty="0"/>
              <a:t>8.3—Beginning teachers set instructionally-focused goals.</a:t>
            </a:r>
          </a:p>
          <a:p>
            <a:pPr lvl="1">
              <a:buClr>
                <a:srgbClr val="686868"/>
              </a:buClr>
            </a:pPr>
            <a:r>
              <a:rPr lang="en-US" dirty="0"/>
              <a:t>8.4—Mentors support beginning teachers to prioritize the school leader’s evaluation focus in ongoing formative assessment efforts.</a:t>
            </a:r>
          </a:p>
        </p:txBody>
      </p:sp>
      <p:sp>
        <p:nvSpPr>
          <p:cNvPr id="5" name="TextBox 33">
            <a:extLst>
              <a:ext uri="{FF2B5EF4-FFF2-40B4-BE49-F238E27FC236}">
                <a16:creationId xmlns:a16="http://schemas.microsoft.com/office/drawing/2014/main" id="{2794C8E5-1A80-4D6F-9119-88388BEA56C7}"/>
              </a:ext>
            </a:extLst>
          </p:cNvPr>
          <p:cNvSpPr txBox="1">
            <a:spLocks noChangeArrowheads="1"/>
          </p:cNvSpPr>
          <p:nvPr/>
        </p:nvSpPr>
        <p:spPr bwMode="auto">
          <a:xfrm>
            <a:off x="4963886" y="5554611"/>
            <a:ext cx="3731792" cy="276999"/>
          </a:xfrm>
          <a:prstGeom prst="rect">
            <a:avLst/>
          </a:prstGeom>
          <a:noFill/>
          <a:ln w="9525">
            <a:noFill/>
            <a:miter lim="800000"/>
            <a:headEnd/>
            <a:tailEnd/>
          </a:ln>
        </p:spPr>
        <p:txBody>
          <a:bodyPr wrap="square" lIns="0" rIns="0">
            <a:spAutoFit/>
          </a:bodyPr>
          <a:lstStyle/>
          <a:p>
            <a:pPr algn="r"/>
            <a:r>
              <a:rPr lang="en-US" sz="1200" i="1" dirty="0">
                <a:solidFill>
                  <a:srgbClr val="326295">
                    <a:lumMod val="75000"/>
                  </a:srgbClr>
                </a:solidFill>
                <a:latin typeface="Arial"/>
                <a:ea typeface="ITC Franklin Gothic Std Bk Cd"/>
                <a:cs typeface="ITC Franklin Gothic Std Bk Cd"/>
              </a:rPr>
              <a:t>Source: </a:t>
            </a:r>
            <a:r>
              <a:rPr lang="en-US" sz="1200" dirty="0">
                <a:solidFill>
                  <a:srgbClr val="326295">
                    <a:lumMod val="75000"/>
                  </a:srgbClr>
                </a:solidFill>
                <a:latin typeface="Arial"/>
                <a:ea typeface="ITC Franklin Gothic Std Bk Cd"/>
                <a:cs typeface="ITC Franklin Gothic Std Bk Cd"/>
              </a:rPr>
              <a:t>New Teacher Center (2018)</a:t>
            </a:r>
          </a:p>
        </p:txBody>
      </p:sp>
      <p:sp>
        <p:nvSpPr>
          <p:cNvPr id="4" name="Slide Number Placeholder 3">
            <a:extLst>
              <a:ext uri="{FF2B5EF4-FFF2-40B4-BE49-F238E27FC236}">
                <a16:creationId xmlns:a16="http://schemas.microsoft.com/office/drawing/2014/main" id="{3339236F-8860-4C8C-93FA-A300B8EF0A6B}"/>
              </a:ext>
            </a:extLst>
          </p:cNvPr>
          <p:cNvSpPr>
            <a:spLocks noGrp="1"/>
          </p:cNvSpPr>
          <p:nvPr>
            <p:ph type="sldNum" sz="quarter" idx="10"/>
          </p:nvPr>
        </p:nvSpPr>
        <p:spPr/>
        <p:txBody>
          <a:bodyPr/>
          <a:lstStyle/>
          <a:p>
            <a:pPr algn="r"/>
            <a:fld id="{F3477EC8-074D-41C4-94AE-E9EA7CEEA348}" type="slidenum">
              <a:rPr lang="en-US" smtClean="0"/>
              <a:pPr algn="r"/>
              <a:t>19</a:t>
            </a:fld>
            <a:endParaRPr lang="en-US" dirty="0"/>
          </a:p>
        </p:txBody>
      </p:sp>
    </p:spTree>
    <p:extLst>
      <p:ext uri="{BB962C8B-B14F-4D97-AF65-F5344CB8AC3E}">
        <p14:creationId xmlns:p14="http://schemas.microsoft.com/office/powerpoint/2010/main" val="2110996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Mission</a:t>
            </a:r>
          </a:p>
        </p:txBody>
      </p:sp>
      <p:sp>
        <p:nvSpPr>
          <p:cNvPr id="2" name="Content Placeholder 1"/>
          <p:cNvSpPr>
            <a:spLocks noGrp="1"/>
          </p:cNvSpPr>
          <p:nvPr>
            <p:ph idx="1"/>
          </p:nvPr>
        </p:nvSpPr>
        <p:spPr/>
        <p:txBody>
          <a:bodyPr/>
          <a:lstStyle/>
          <a:p>
            <a:r>
              <a:rPr lang="en-US" dirty="0"/>
              <a:t>The mission of the Center on Great Teachers and Leaders (GTL Center) is to foster the capacity of vibrant networks of practitioners, researchers, innovators, and experts to build and sustain a seamless system of support for great teachers and leaders for every school in every state in the nation. </a:t>
            </a:r>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227227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1E44C6-0C68-294E-8F47-1F59B8374693}"/>
              </a:ext>
            </a:extLst>
          </p:cNvPr>
          <p:cNvSpPr>
            <a:spLocks noGrp="1"/>
          </p:cNvSpPr>
          <p:nvPr>
            <p:ph type="title"/>
          </p:nvPr>
        </p:nvSpPr>
        <p:spPr/>
        <p:txBody>
          <a:bodyPr/>
          <a:lstStyle/>
          <a:p>
            <a:r>
              <a:rPr lang="en-US" dirty="0">
                <a:solidFill>
                  <a:srgbClr val="686868"/>
                </a:solidFill>
              </a:rPr>
              <a:t>Comprehensive Systems of Support for Beginning Teachers</a:t>
            </a:r>
          </a:p>
        </p:txBody>
      </p:sp>
      <p:pic>
        <p:nvPicPr>
          <p:cNvPr id="2" name="Picture 1" descr="Diagram showing how student learning outcomes are influenced by high-quality instruction, formative assessment of beginning teacher practice, and structures to support beginning teacher practice."/>
          <p:cNvPicPr>
            <a:picLocks noChangeAspect="1"/>
          </p:cNvPicPr>
          <p:nvPr/>
        </p:nvPicPr>
        <p:blipFill>
          <a:blip r:embed="rId3"/>
          <a:stretch>
            <a:fillRect/>
          </a:stretch>
        </p:blipFill>
        <p:spPr>
          <a:xfrm>
            <a:off x="1484498" y="2133551"/>
            <a:ext cx="6273328" cy="3377477"/>
          </a:xfrm>
          <a:prstGeom prst="rect">
            <a:avLst/>
          </a:prstGeom>
        </p:spPr>
      </p:pic>
      <p:sp>
        <p:nvSpPr>
          <p:cNvPr id="4" name="Slide Number Placeholder 3">
            <a:extLst>
              <a:ext uri="{FF2B5EF4-FFF2-40B4-BE49-F238E27FC236}">
                <a16:creationId xmlns:a16="http://schemas.microsoft.com/office/drawing/2014/main" id="{F169C10A-52BB-9E4A-9E0B-7C39E79468F3}"/>
              </a:ext>
            </a:extLst>
          </p:cNvPr>
          <p:cNvSpPr>
            <a:spLocks noGrp="1"/>
          </p:cNvSpPr>
          <p:nvPr>
            <p:ph type="sldNum" sz="quarter" idx="10"/>
          </p:nvPr>
        </p:nvSpPr>
        <p:spPr/>
        <p:txBody>
          <a:bodyPr/>
          <a:lstStyle/>
          <a:p>
            <a:pPr algn="r"/>
            <a:fld id="{F3477EC8-074D-41C4-94AE-E9EA7CEEA348}" type="slidenum">
              <a:rPr lang="en-US" smtClean="0"/>
              <a:pPr algn="r"/>
              <a:t>20</a:t>
            </a:fld>
            <a:endParaRPr lang="en-US" dirty="0"/>
          </a:p>
        </p:txBody>
      </p:sp>
    </p:spTree>
    <p:extLst>
      <p:ext uri="{BB962C8B-B14F-4D97-AF65-F5344CB8AC3E}">
        <p14:creationId xmlns:p14="http://schemas.microsoft.com/office/powerpoint/2010/main" val="2102582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C1263-156C-4D3E-A27B-C0DB5B191D33}"/>
              </a:ext>
            </a:extLst>
          </p:cNvPr>
          <p:cNvSpPr>
            <a:spLocks noGrp="1"/>
          </p:cNvSpPr>
          <p:nvPr>
            <p:ph type="title"/>
          </p:nvPr>
        </p:nvSpPr>
        <p:spPr>
          <a:xfrm>
            <a:off x="687388" y="3032879"/>
            <a:ext cx="8229600" cy="1446550"/>
          </a:xfrm>
        </p:spPr>
        <p:txBody>
          <a:bodyPr/>
          <a:lstStyle/>
          <a:p>
            <a:r>
              <a:rPr lang="en-US" dirty="0"/>
              <a:t>Structures To Support Beginning Teacher Practice</a:t>
            </a:r>
          </a:p>
        </p:txBody>
      </p:sp>
      <p:sp>
        <p:nvSpPr>
          <p:cNvPr id="4" name="Slide Number Placeholder 3">
            <a:extLst>
              <a:ext uri="{FF2B5EF4-FFF2-40B4-BE49-F238E27FC236}">
                <a16:creationId xmlns:a16="http://schemas.microsoft.com/office/drawing/2014/main" id="{ACEF932F-F6EB-4B6C-8514-91D17EC80A44}"/>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A8B8B9-B651-4439-A868-E8F04EF81465}" type="slidenum">
              <a:rPr kumimoji="0" lang="en-US" sz="1000" b="0" i="0" u="none" strike="noStrike" kern="1200" cap="none" spc="0" normalizeH="0" baseline="0" noProof="0" smtClean="0">
                <a:ln>
                  <a:noFill/>
                </a:ln>
                <a:solidFill>
                  <a:srgbClr val="326295">
                    <a:lumMod val="75000"/>
                  </a:srgbClr>
                </a:solidFill>
                <a:effectLst/>
                <a:uLnTx/>
                <a:uFillTx/>
                <a:latin typeface="Arial" pitchFamily="34" charset="0"/>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000" b="0" i="0" u="none" strike="noStrike" kern="1200" cap="none" spc="0" normalizeH="0" baseline="0" noProof="0" dirty="0">
              <a:ln>
                <a:noFill/>
              </a:ln>
              <a:solidFill>
                <a:srgbClr val="326295">
                  <a:lumMod val="75000"/>
                </a:srgbClr>
              </a:solidFill>
              <a:effectLst/>
              <a:uLnTx/>
              <a:uFillTx/>
              <a:latin typeface="Arial" pitchFamily="34" charset="0"/>
              <a:ea typeface="ＭＳ Ｐゴシック"/>
            </a:endParaRPr>
          </a:p>
        </p:txBody>
      </p:sp>
    </p:spTree>
    <p:extLst>
      <p:ext uri="{BB962C8B-B14F-4D97-AF65-F5344CB8AC3E}">
        <p14:creationId xmlns:p14="http://schemas.microsoft.com/office/powerpoint/2010/main" val="2069797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0D8D02-E473-4F79-A542-AC35189423C4}"/>
              </a:ext>
            </a:extLst>
          </p:cNvPr>
          <p:cNvSpPr>
            <a:spLocks noGrp="1"/>
          </p:cNvSpPr>
          <p:nvPr>
            <p:ph type="title"/>
          </p:nvPr>
        </p:nvSpPr>
        <p:spPr/>
        <p:txBody>
          <a:bodyPr/>
          <a:lstStyle/>
          <a:p>
            <a:r>
              <a:rPr lang="en-US" dirty="0">
                <a:solidFill>
                  <a:srgbClr val="686868"/>
                </a:solidFill>
              </a:rPr>
              <a:t>Comprehensive Systems of Beginning Teacher Support</a:t>
            </a:r>
          </a:p>
        </p:txBody>
      </p:sp>
      <p:pic>
        <p:nvPicPr>
          <p:cNvPr id="5" name="Picture 4" descr="Diagram showing how Mentor guidance is a result of observation and feedback with additional supports provided by an onboarding program, beginning teacher professional learning communities, and ongoing professional development opportunities"/>
          <p:cNvPicPr>
            <a:picLocks noChangeAspect="1"/>
          </p:cNvPicPr>
          <p:nvPr/>
        </p:nvPicPr>
        <p:blipFill>
          <a:blip r:embed="rId3"/>
          <a:stretch>
            <a:fillRect/>
          </a:stretch>
        </p:blipFill>
        <p:spPr>
          <a:xfrm>
            <a:off x="1200528" y="2048888"/>
            <a:ext cx="6565961" cy="3566469"/>
          </a:xfrm>
          <a:prstGeom prst="rect">
            <a:avLst/>
          </a:prstGeom>
        </p:spPr>
      </p:pic>
      <p:sp>
        <p:nvSpPr>
          <p:cNvPr id="4" name="Slide Number Placeholder 3">
            <a:extLst>
              <a:ext uri="{FF2B5EF4-FFF2-40B4-BE49-F238E27FC236}">
                <a16:creationId xmlns:a16="http://schemas.microsoft.com/office/drawing/2014/main" id="{4969295E-6404-4361-ABF5-2B4A2D276AC6}"/>
              </a:ext>
            </a:extLst>
          </p:cNvPr>
          <p:cNvSpPr>
            <a:spLocks noGrp="1"/>
          </p:cNvSpPr>
          <p:nvPr>
            <p:ph type="sldNum" sz="quarter" idx="10"/>
          </p:nvPr>
        </p:nvSpPr>
        <p:spPr/>
        <p:txBody>
          <a:bodyPr/>
          <a:lstStyle/>
          <a:p>
            <a:pPr algn="r"/>
            <a:fld id="{F3477EC8-074D-41C4-94AE-E9EA7CEEA348}" type="slidenum">
              <a:rPr lang="en-US" smtClean="0"/>
              <a:pPr algn="r"/>
              <a:t>22</a:t>
            </a:fld>
            <a:endParaRPr lang="en-US" dirty="0"/>
          </a:p>
        </p:txBody>
      </p:sp>
    </p:spTree>
    <p:extLst>
      <p:ext uri="{BB962C8B-B14F-4D97-AF65-F5344CB8AC3E}">
        <p14:creationId xmlns:p14="http://schemas.microsoft.com/office/powerpoint/2010/main" val="927984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307B5D-E91B-4148-AA04-7CC906A77045}"/>
              </a:ext>
            </a:extLst>
          </p:cNvPr>
          <p:cNvSpPr>
            <a:spLocks noGrp="1"/>
          </p:cNvSpPr>
          <p:nvPr>
            <p:ph type="title"/>
          </p:nvPr>
        </p:nvSpPr>
        <p:spPr/>
        <p:txBody>
          <a:bodyPr/>
          <a:lstStyle/>
          <a:p>
            <a:r>
              <a:rPr lang="en-US" dirty="0">
                <a:solidFill>
                  <a:srgbClr val="686868"/>
                </a:solidFill>
              </a:rPr>
              <a:t>1. Onboarding Program</a:t>
            </a:r>
          </a:p>
        </p:txBody>
      </p:sp>
      <p:sp>
        <p:nvSpPr>
          <p:cNvPr id="2" name="Content Placeholder 1">
            <a:extLst>
              <a:ext uri="{FF2B5EF4-FFF2-40B4-BE49-F238E27FC236}">
                <a16:creationId xmlns:a16="http://schemas.microsoft.com/office/drawing/2014/main" id="{7B8359A2-47EB-44DA-BF0E-3A4F780B9329}"/>
              </a:ext>
            </a:extLst>
          </p:cNvPr>
          <p:cNvSpPr>
            <a:spLocks noGrp="1"/>
          </p:cNvSpPr>
          <p:nvPr>
            <p:ph idx="1"/>
          </p:nvPr>
        </p:nvSpPr>
        <p:spPr/>
        <p:txBody>
          <a:bodyPr/>
          <a:lstStyle/>
          <a:p>
            <a:pPr>
              <a:buClr>
                <a:srgbClr val="686868"/>
              </a:buClr>
            </a:pPr>
            <a:r>
              <a:rPr lang="en-US" dirty="0"/>
              <a:t>Orientation for new teachers to the specific context of their district and/or school</a:t>
            </a:r>
          </a:p>
          <a:p>
            <a:pPr>
              <a:buClr>
                <a:srgbClr val="686868"/>
              </a:buClr>
            </a:pPr>
            <a:r>
              <a:rPr lang="en-US" dirty="0"/>
              <a:t>Usually short duration support that occurs in the summer or beginning of the school year</a:t>
            </a:r>
          </a:p>
          <a:p>
            <a:pPr>
              <a:buClr>
                <a:srgbClr val="686868"/>
              </a:buClr>
            </a:pPr>
            <a:r>
              <a:rPr lang="en-US" dirty="0"/>
              <a:t>Focused on teachers who are new to the profession but possibly also geared toward experienced teachers who are new to the school or district</a:t>
            </a:r>
          </a:p>
          <a:p>
            <a:pPr>
              <a:buClr>
                <a:srgbClr val="686868"/>
              </a:buClr>
            </a:pPr>
            <a:r>
              <a:rPr lang="en-US" dirty="0"/>
              <a:t>Sometimes called orientation, summer academy, or new teacher institute</a:t>
            </a:r>
          </a:p>
        </p:txBody>
      </p:sp>
      <p:sp>
        <p:nvSpPr>
          <p:cNvPr id="4" name="Slide Number Placeholder 3">
            <a:extLst>
              <a:ext uri="{FF2B5EF4-FFF2-40B4-BE49-F238E27FC236}">
                <a16:creationId xmlns:a16="http://schemas.microsoft.com/office/drawing/2014/main" id="{C6803669-0608-4AFE-96E7-2B613470419C}"/>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599822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D9462A-0B65-40D3-B6B1-F628377226E6}"/>
              </a:ext>
            </a:extLst>
          </p:cNvPr>
          <p:cNvSpPr>
            <a:spLocks noGrp="1"/>
          </p:cNvSpPr>
          <p:nvPr>
            <p:ph type="title"/>
          </p:nvPr>
        </p:nvSpPr>
        <p:spPr/>
        <p:txBody>
          <a:bodyPr/>
          <a:lstStyle/>
          <a:p>
            <a:r>
              <a:rPr lang="en-US" dirty="0">
                <a:solidFill>
                  <a:srgbClr val="686868"/>
                </a:solidFill>
              </a:rPr>
              <a:t>Essential Onboarding Topics</a:t>
            </a:r>
          </a:p>
        </p:txBody>
      </p:sp>
      <p:sp>
        <p:nvSpPr>
          <p:cNvPr id="2" name="Content Placeholder 1">
            <a:extLst>
              <a:ext uri="{FF2B5EF4-FFF2-40B4-BE49-F238E27FC236}">
                <a16:creationId xmlns:a16="http://schemas.microsoft.com/office/drawing/2014/main" id="{9C17E8FA-857A-475B-A38E-EB9204D08A2B}"/>
              </a:ext>
            </a:extLst>
          </p:cNvPr>
          <p:cNvSpPr>
            <a:spLocks noGrp="1"/>
          </p:cNvSpPr>
          <p:nvPr>
            <p:ph idx="1"/>
          </p:nvPr>
        </p:nvSpPr>
        <p:spPr/>
        <p:txBody>
          <a:bodyPr/>
          <a:lstStyle/>
          <a:p>
            <a:pPr>
              <a:buClr>
                <a:srgbClr val="686868"/>
              </a:buClr>
            </a:pPr>
            <a:r>
              <a:rPr lang="en-US" dirty="0"/>
              <a:t>Overview of school/district philosophy</a:t>
            </a:r>
          </a:p>
          <a:p>
            <a:pPr>
              <a:buClr>
                <a:srgbClr val="686868"/>
              </a:buClr>
            </a:pPr>
            <a:r>
              <a:rPr lang="en-US" dirty="0"/>
              <a:t>Special emphases for the year</a:t>
            </a:r>
          </a:p>
          <a:p>
            <a:pPr>
              <a:buClr>
                <a:srgbClr val="686868"/>
              </a:buClr>
            </a:pPr>
            <a:r>
              <a:rPr lang="en-US" dirty="0"/>
              <a:t>Introduction of new teachers to their mentors</a:t>
            </a:r>
          </a:p>
          <a:p>
            <a:pPr>
              <a:buClr>
                <a:srgbClr val="686868"/>
              </a:buClr>
            </a:pPr>
            <a:r>
              <a:rPr lang="en-US" dirty="0"/>
              <a:t>Curriculum and assessment materials</a:t>
            </a:r>
          </a:p>
          <a:p>
            <a:pPr>
              <a:buClr>
                <a:srgbClr val="686868"/>
              </a:buClr>
            </a:pPr>
            <a:r>
              <a:rPr lang="en-US" dirty="0"/>
              <a:t>Classroom management policies</a:t>
            </a:r>
          </a:p>
          <a:p>
            <a:pPr>
              <a:buClr>
                <a:srgbClr val="686868"/>
              </a:buClr>
            </a:pPr>
            <a:r>
              <a:rPr lang="en-US" dirty="0"/>
              <a:t>Important school/district policies</a:t>
            </a:r>
          </a:p>
          <a:p>
            <a:pPr>
              <a:buClr>
                <a:srgbClr val="686868"/>
              </a:buClr>
            </a:pPr>
            <a:r>
              <a:rPr lang="en-US" dirty="0"/>
              <a:t>Planning for the first week of instruction</a:t>
            </a:r>
          </a:p>
        </p:txBody>
      </p:sp>
      <p:sp>
        <p:nvSpPr>
          <p:cNvPr id="5" name="TextBox 33">
            <a:extLst>
              <a:ext uri="{FF2B5EF4-FFF2-40B4-BE49-F238E27FC236}">
                <a16:creationId xmlns:a16="http://schemas.microsoft.com/office/drawing/2014/main" id="{17D47453-3488-4717-A267-8E92A3BF041E}"/>
              </a:ext>
            </a:extLst>
          </p:cNvPr>
          <p:cNvSpPr txBox="1">
            <a:spLocks noChangeArrowheads="1"/>
          </p:cNvSpPr>
          <p:nvPr/>
        </p:nvSpPr>
        <p:spPr bwMode="auto">
          <a:xfrm>
            <a:off x="852407" y="5554611"/>
            <a:ext cx="7843271" cy="276999"/>
          </a:xfrm>
          <a:prstGeom prst="rect">
            <a:avLst/>
          </a:prstGeom>
          <a:noFill/>
          <a:ln w="9525">
            <a:noFill/>
            <a:miter lim="800000"/>
            <a:headEnd/>
            <a:tailEnd/>
          </a:ln>
        </p:spPr>
        <p:txBody>
          <a:bodyPr wrap="square" lIns="0" rIns="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dirty="0">
                <a:ln>
                  <a:noFill/>
                </a:ln>
                <a:solidFill>
                  <a:srgbClr val="326295">
                    <a:lumMod val="75000"/>
                  </a:srgbClr>
                </a:solidFill>
                <a:effectLst/>
                <a:uLnTx/>
                <a:uFillTx/>
                <a:latin typeface="Arial"/>
                <a:ea typeface="ITC Franklin Gothic Std Bk Cd"/>
                <a:cs typeface="ITC Franklin Gothic Std Bk Cd"/>
              </a:rPr>
              <a:t>Source:</a:t>
            </a:r>
            <a:r>
              <a:rPr kumimoji="0" lang="en-US" sz="1200" b="0" i="0" u="none" strike="noStrike" kern="1200" cap="none" spc="0" normalizeH="0" baseline="0" noProof="0" dirty="0">
                <a:ln>
                  <a:noFill/>
                </a:ln>
                <a:solidFill>
                  <a:srgbClr val="326295">
                    <a:lumMod val="75000"/>
                  </a:srgbClr>
                </a:solidFill>
                <a:effectLst/>
                <a:uLnTx/>
                <a:uFillTx/>
                <a:latin typeface="Arial"/>
                <a:ea typeface="ITC Franklin Gothic Std Bk Cd"/>
                <a:cs typeface="ITC Franklin Gothic Std Bk Cd"/>
              </a:rPr>
              <a:t> Stansbury &amp; Zimmerman (2000)</a:t>
            </a:r>
          </a:p>
        </p:txBody>
      </p:sp>
      <p:sp>
        <p:nvSpPr>
          <p:cNvPr id="4" name="Slide Number Placeholder 3">
            <a:extLst>
              <a:ext uri="{FF2B5EF4-FFF2-40B4-BE49-F238E27FC236}">
                <a16:creationId xmlns:a16="http://schemas.microsoft.com/office/drawing/2014/main" id="{75972D6E-273F-407A-94A0-1E651D28837F}"/>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475030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12EA-BC8D-439E-A018-4DFAD835BD8D}"/>
              </a:ext>
            </a:extLst>
          </p:cNvPr>
          <p:cNvSpPr>
            <a:spLocks noGrp="1"/>
          </p:cNvSpPr>
          <p:nvPr>
            <p:ph type="title"/>
          </p:nvPr>
        </p:nvSpPr>
        <p:spPr/>
        <p:txBody>
          <a:bodyPr>
            <a:normAutofit/>
          </a:bodyPr>
          <a:lstStyle/>
          <a:p>
            <a:r>
              <a:rPr lang="en-US" sz="4600" dirty="0">
                <a:solidFill>
                  <a:srgbClr val="686868"/>
                </a:solidFill>
              </a:rPr>
              <a:t>Example: Onboarding Program</a:t>
            </a:r>
          </a:p>
        </p:txBody>
      </p:sp>
      <p:sp>
        <p:nvSpPr>
          <p:cNvPr id="2" name="Content Placeholder 1">
            <a:extLst>
              <a:ext uri="{FF2B5EF4-FFF2-40B4-BE49-F238E27FC236}">
                <a16:creationId xmlns:a16="http://schemas.microsoft.com/office/drawing/2014/main" id="{F97DEAF5-7129-43A1-8291-65EF88A3C7C2}"/>
              </a:ext>
            </a:extLst>
          </p:cNvPr>
          <p:cNvSpPr>
            <a:spLocks noGrp="1"/>
          </p:cNvSpPr>
          <p:nvPr>
            <p:ph idx="1"/>
          </p:nvPr>
        </p:nvSpPr>
        <p:spPr/>
        <p:txBody>
          <a:bodyPr/>
          <a:lstStyle/>
          <a:p>
            <a:pPr marL="0" indent="0">
              <a:buNone/>
            </a:pPr>
            <a:r>
              <a:rPr lang="en-US" b="1" dirty="0"/>
              <a:t>New Teacher Academy: Blue Valley Schools, Kansas</a:t>
            </a:r>
          </a:p>
          <a:p>
            <a:pPr>
              <a:buClr>
                <a:srgbClr val="686868"/>
              </a:buClr>
            </a:pPr>
            <a:r>
              <a:rPr lang="en-US" b="1" dirty="0"/>
              <a:t>Time frame: </a:t>
            </a:r>
            <a:r>
              <a:rPr lang="en-US" dirty="0"/>
              <a:t>4 days</a:t>
            </a:r>
          </a:p>
          <a:p>
            <a:pPr>
              <a:buClr>
                <a:srgbClr val="686868"/>
              </a:buClr>
            </a:pPr>
            <a:r>
              <a:rPr lang="en-US" b="1" dirty="0"/>
              <a:t>Content: </a:t>
            </a:r>
            <a:r>
              <a:rPr lang="en-US" dirty="0"/>
              <a:t>Blend of sessions that introduce new teachers to district context, loop new teachers into ongoing support (mentoring and professional learning communities), and share information about content topics of interest</a:t>
            </a:r>
          </a:p>
          <a:p>
            <a:pPr>
              <a:buClr>
                <a:srgbClr val="686868"/>
              </a:buClr>
            </a:pPr>
            <a:r>
              <a:rPr lang="en-US" b="1" dirty="0"/>
              <a:t>Topic types:</a:t>
            </a:r>
            <a:r>
              <a:rPr lang="en-US" dirty="0"/>
              <a:t> Curriculum and instruction, mentoring program, and professional learning</a:t>
            </a:r>
            <a:endParaRPr lang="en-US" b="1" dirty="0"/>
          </a:p>
          <a:p>
            <a:pPr>
              <a:buClr>
                <a:srgbClr val="686868"/>
              </a:buClr>
            </a:pPr>
            <a:r>
              <a:rPr lang="en-US" b="1" dirty="0"/>
              <a:t>Session topics: </a:t>
            </a:r>
            <a:r>
              <a:rPr lang="en-US" dirty="0"/>
              <a:t>Culturally responsive schools, special education, whole child</a:t>
            </a:r>
          </a:p>
        </p:txBody>
      </p:sp>
      <p:sp>
        <p:nvSpPr>
          <p:cNvPr id="4" name="Slide Number Placeholder 3">
            <a:extLst>
              <a:ext uri="{FF2B5EF4-FFF2-40B4-BE49-F238E27FC236}">
                <a16:creationId xmlns:a16="http://schemas.microsoft.com/office/drawing/2014/main" id="{06459E9A-088E-4F8C-BA36-8040335E169F}"/>
              </a:ext>
            </a:extLst>
          </p:cNvPr>
          <p:cNvSpPr>
            <a:spLocks noGrp="1"/>
          </p:cNvSpPr>
          <p:nvPr>
            <p:ph type="sldNum" sz="quarter" idx="10"/>
          </p:nvPr>
        </p:nvSpPr>
        <p:spPr/>
        <p:txBody>
          <a:bodyPr/>
          <a:lstStyle/>
          <a:p>
            <a:pPr algn="r"/>
            <a:fld id="{F3477EC8-074D-41C4-94AE-E9EA7CEEA348}" type="slidenum">
              <a:rPr lang="en-US" smtClean="0"/>
              <a:pPr algn="r"/>
              <a:t>25</a:t>
            </a:fld>
            <a:endParaRPr lang="en-US" dirty="0"/>
          </a:p>
        </p:txBody>
      </p:sp>
    </p:spTree>
    <p:extLst>
      <p:ext uri="{BB962C8B-B14F-4D97-AF65-F5344CB8AC3E}">
        <p14:creationId xmlns:p14="http://schemas.microsoft.com/office/powerpoint/2010/main" val="2089879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25A5A0-34F8-4EE6-B267-8E885E573D6B}"/>
              </a:ext>
            </a:extLst>
          </p:cNvPr>
          <p:cNvSpPr>
            <a:spLocks noGrp="1"/>
          </p:cNvSpPr>
          <p:nvPr>
            <p:ph type="title"/>
          </p:nvPr>
        </p:nvSpPr>
        <p:spPr/>
        <p:txBody>
          <a:bodyPr/>
          <a:lstStyle/>
          <a:p>
            <a:r>
              <a:rPr lang="en-US" dirty="0">
                <a:solidFill>
                  <a:srgbClr val="686868"/>
                </a:solidFill>
              </a:rPr>
              <a:t>Considerations for Onboarding</a:t>
            </a:r>
          </a:p>
        </p:txBody>
      </p:sp>
      <p:sp>
        <p:nvSpPr>
          <p:cNvPr id="2" name="Content Placeholder 1">
            <a:extLst>
              <a:ext uri="{FF2B5EF4-FFF2-40B4-BE49-F238E27FC236}">
                <a16:creationId xmlns:a16="http://schemas.microsoft.com/office/drawing/2014/main" id="{01BF5870-D649-46BA-AE80-C0D8DCBD6F04}"/>
              </a:ext>
            </a:extLst>
          </p:cNvPr>
          <p:cNvSpPr>
            <a:spLocks noGrp="1"/>
          </p:cNvSpPr>
          <p:nvPr>
            <p:ph idx="1"/>
          </p:nvPr>
        </p:nvSpPr>
        <p:spPr/>
        <p:txBody>
          <a:bodyPr/>
          <a:lstStyle/>
          <a:p>
            <a:pPr>
              <a:buClr>
                <a:srgbClr val="686868"/>
              </a:buClr>
            </a:pPr>
            <a:r>
              <a:rPr lang="en-US" dirty="0"/>
              <a:t>What is the essential content that must be communicated to new and beginning teachers related to</a:t>
            </a:r>
          </a:p>
          <a:p>
            <a:pPr lvl="1">
              <a:buClr>
                <a:srgbClr val="686868"/>
              </a:buClr>
            </a:pPr>
            <a:r>
              <a:rPr lang="en-US" dirty="0"/>
              <a:t>school and district community norms and policies;</a:t>
            </a:r>
          </a:p>
          <a:p>
            <a:pPr lvl="1">
              <a:buClr>
                <a:srgbClr val="686868"/>
              </a:buClr>
            </a:pPr>
            <a:r>
              <a:rPr lang="en-US" dirty="0"/>
              <a:t>curriculum, instruction, and assessment practices; and</a:t>
            </a:r>
          </a:p>
          <a:p>
            <a:pPr lvl="1">
              <a:buClr>
                <a:srgbClr val="686868"/>
              </a:buClr>
            </a:pPr>
            <a:r>
              <a:rPr lang="en-US" dirty="0"/>
              <a:t>preparing for the first day and week of school?</a:t>
            </a:r>
          </a:p>
          <a:p>
            <a:pPr>
              <a:buClr>
                <a:srgbClr val="686868"/>
              </a:buClr>
            </a:pPr>
            <a:r>
              <a:rPr lang="en-US" dirty="0"/>
              <a:t>How will our school or district communicate the ongoing supports available to new and beginning teachers?</a:t>
            </a:r>
          </a:p>
          <a:p>
            <a:pPr>
              <a:buClr>
                <a:srgbClr val="686868"/>
              </a:buClr>
            </a:pPr>
            <a:r>
              <a:rPr lang="en-US" dirty="0"/>
              <a:t>How will our school or district create a welcoming, trusting, and collaborative culture during onboarding?</a:t>
            </a:r>
          </a:p>
        </p:txBody>
      </p:sp>
      <p:sp>
        <p:nvSpPr>
          <p:cNvPr id="4" name="Slide Number Placeholder 3">
            <a:extLst>
              <a:ext uri="{FF2B5EF4-FFF2-40B4-BE49-F238E27FC236}">
                <a16:creationId xmlns:a16="http://schemas.microsoft.com/office/drawing/2014/main" id="{E8D1DAB6-F728-43FA-BB69-D960291F65C9}"/>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3515202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B89F39-1678-4432-8CA3-77E437D6DFE6}"/>
              </a:ext>
            </a:extLst>
          </p:cNvPr>
          <p:cNvSpPr>
            <a:spLocks noGrp="1"/>
          </p:cNvSpPr>
          <p:nvPr>
            <p:ph type="title"/>
          </p:nvPr>
        </p:nvSpPr>
        <p:spPr/>
        <p:txBody>
          <a:bodyPr/>
          <a:lstStyle/>
          <a:p>
            <a:r>
              <a:rPr lang="en-US" dirty="0">
                <a:solidFill>
                  <a:srgbClr val="686868"/>
                </a:solidFill>
              </a:rPr>
              <a:t>2. Beginning Teacher Learning Communities</a:t>
            </a:r>
          </a:p>
        </p:txBody>
      </p:sp>
      <p:pic>
        <p:nvPicPr>
          <p:cNvPr id="2" name="Picture 1" descr="Quotation by Skerrett in 2010: &quot;Groups of teachers who continually inquire into their practice, and, as a result, discover, create, and negotiate new meanings that improve their practice.&quot;"/>
          <p:cNvPicPr>
            <a:picLocks noChangeAspect="1"/>
          </p:cNvPicPr>
          <p:nvPr/>
        </p:nvPicPr>
        <p:blipFill>
          <a:blip r:embed="rId3"/>
          <a:stretch>
            <a:fillRect/>
          </a:stretch>
        </p:blipFill>
        <p:spPr>
          <a:xfrm>
            <a:off x="756627" y="1892277"/>
            <a:ext cx="3737172" cy="3889585"/>
          </a:xfrm>
          <a:prstGeom prst="rect">
            <a:avLst/>
          </a:prstGeom>
        </p:spPr>
      </p:pic>
      <p:pic>
        <p:nvPicPr>
          <p:cNvPr id="8" name="Picture 7" descr="Quotation by Dufour and Eaker in 1998: &quot;Educators creating an environment that fosters mutual cooperation, emotional support, and personal growth as they work together to achieve what they cannot accomplish alone.&quot;"/>
          <p:cNvPicPr>
            <a:picLocks noChangeAspect="1"/>
          </p:cNvPicPr>
          <p:nvPr/>
        </p:nvPicPr>
        <p:blipFill>
          <a:blip r:embed="rId4"/>
          <a:stretch>
            <a:fillRect/>
          </a:stretch>
        </p:blipFill>
        <p:spPr>
          <a:xfrm>
            <a:off x="4799806" y="1892277"/>
            <a:ext cx="3859102" cy="3840813"/>
          </a:xfrm>
          <a:prstGeom prst="rect">
            <a:avLst/>
          </a:prstGeom>
        </p:spPr>
      </p:pic>
      <p:sp>
        <p:nvSpPr>
          <p:cNvPr id="4" name="Slide Number Placeholder 3">
            <a:extLst>
              <a:ext uri="{FF2B5EF4-FFF2-40B4-BE49-F238E27FC236}">
                <a16:creationId xmlns:a16="http://schemas.microsoft.com/office/drawing/2014/main" id="{3F8E5750-592E-41A7-B5EF-6978F99D5E9F}"/>
              </a:ext>
            </a:extLst>
          </p:cNvPr>
          <p:cNvSpPr>
            <a:spLocks noGrp="1"/>
          </p:cNvSpPr>
          <p:nvPr>
            <p:ph type="sldNum" sz="quarter" idx="10"/>
          </p:nvPr>
        </p:nvSpPr>
        <p:spPr/>
        <p:txBody>
          <a:bodyPr/>
          <a:lstStyle/>
          <a:p>
            <a:pPr lvl="0"/>
            <a:fld id="{F3477EC8-074D-41C4-94AE-E9EA7CEEA348}" type="slidenum">
              <a:rPr lang="en-US" noProof="0" smtClean="0"/>
              <a:pPr lvl="0"/>
              <a:t>27</a:t>
            </a:fld>
            <a:endParaRPr lang="en-US" noProof="0" dirty="0"/>
          </a:p>
        </p:txBody>
      </p:sp>
    </p:spTree>
    <p:extLst>
      <p:ext uri="{BB962C8B-B14F-4D97-AF65-F5344CB8AC3E}">
        <p14:creationId xmlns:p14="http://schemas.microsoft.com/office/powerpoint/2010/main" val="22971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649369-1BC7-424F-A275-1A021D8D9FA1}"/>
              </a:ext>
            </a:extLst>
          </p:cNvPr>
          <p:cNvSpPr>
            <a:spLocks noGrp="1"/>
          </p:cNvSpPr>
          <p:nvPr>
            <p:ph type="title"/>
          </p:nvPr>
        </p:nvSpPr>
        <p:spPr/>
        <p:txBody>
          <a:bodyPr/>
          <a:lstStyle/>
          <a:p>
            <a:r>
              <a:rPr lang="en-US" dirty="0">
                <a:solidFill>
                  <a:srgbClr val="686868"/>
                </a:solidFill>
              </a:rPr>
              <a:t>Features of Professional Learning Communities</a:t>
            </a:r>
          </a:p>
        </p:txBody>
      </p:sp>
      <p:sp>
        <p:nvSpPr>
          <p:cNvPr id="2" name="Content Placeholder 1">
            <a:extLst>
              <a:ext uri="{FF2B5EF4-FFF2-40B4-BE49-F238E27FC236}">
                <a16:creationId xmlns:a16="http://schemas.microsoft.com/office/drawing/2014/main" id="{B4110F01-FEAD-4334-9FA5-37279168365C}"/>
              </a:ext>
            </a:extLst>
          </p:cNvPr>
          <p:cNvSpPr>
            <a:spLocks noGrp="1"/>
          </p:cNvSpPr>
          <p:nvPr>
            <p:ph idx="1"/>
          </p:nvPr>
        </p:nvSpPr>
        <p:spPr/>
        <p:txBody>
          <a:bodyPr/>
          <a:lstStyle/>
          <a:p>
            <a:pPr>
              <a:buClr>
                <a:srgbClr val="686868"/>
              </a:buClr>
            </a:pPr>
            <a:r>
              <a:rPr lang="en-US" dirty="0"/>
              <a:t>Supportive and shared leadership</a:t>
            </a:r>
          </a:p>
          <a:p>
            <a:pPr>
              <a:buClr>
                <a:srgbClr val="686868"/>
              </a:buClr>
            </a:pPr>
            <a:r>
              <a:rPr lang="en-US" dirty="0"/>
              <a:t>Shared mission, vision, and values</a:t>
            </a:r>
          </a:p>
          <a:p>
            <a:pPr>
              <a:buClr>
                <a:srgbClr val="686868"/>
              </a:buClr>
            </a:pPr>
            <a:r>
              <a:rPr lang="en-US" dirty="0"/>
              <a:t>Supportive conditions</a:t>
            </a:r>
          </a:p>
          <a:p>
            <a:pPr>
              <a:buClr>
                <a:srgbClr val="686868"/>
              </a:buClr>
            </a:pPr>
            <a:r>
              <a:rPr lang="en-US" dirty="0"/>
              <a:t>Collective inquiry, learning, and application of learning</a:t>
            </a:r>
          </a:p>
          <a:p>
            <a:pPr>
              <a:buClr>
                <a:srgbClr val="686868"/>
              </a:buClr>
            </a:pPr>
            <a:r>
              <a:rPr lang="en-US" dirty="0"/>
              <a:t>Shared practice</a:t>
            </a:r>
          </a:p>
          <a:p>
            <a:pPr>
              <a:buClr>
                <a:srgbClr val="686868"/>
              </a:buClr>
            </a:pPr>
            <a:r>
              <a:rPr lang="en-US" dirty="0"/>
              <a:t>Collaborative teams</a:t>
            </a:r>
          </a:p>
          <a:p>
            <a:pPr>
              <a:buClr>
                <a:srgbClr val="686868"/>
              </a:buClr>
            </a:pPr>
            <a:r>
              <a:rPr lang="en-US" dirty="0"/>
              <a:t>Action and results orientation and experimentation</a:t>
            </a:r>
          </a:p>
          <a:p>
            <a:pPr>
              <a:buClr>
                <a:srgbClr val="686868"/>
              </a:buClr>
            </a:pPr>
            <a:r>
              <a:rPr lang="en-US" dirty="0"/>
              <a:t>Continuous improvement</a:t>
            </a:r>
          </a:p>
        </p:txBody>
      </p:sp>
      <p:sp>
        <p:nvSpPr>
          <p:cNvPr id="5" name="TextBox 33">
            <a:extLst>
              <a:ext uri="{FF2B5EF4-FFF2-40B4-BE49-F238E27FC236}">
                <a16:creationId xmlns:a16="http://schemas.microsoft.com/office/drawing/2014/main" id="{FEDE24D1-AC18-4EFC-99A1-37528C8E4D82}"/>
              </a:ext>
            </a:extLst>
          </p:cNvPr>
          <p:cNvSpPr txBox="1">
            <a:spLocks noChangeArrowheads="1"/>
          </p:cNvSpPr>
          <p:nvPr/>
        </p:nvSpPr>
        <p:spPr bwMode="auto">
          <a:xfrm>
            <a:off x="852407" y="5554611"/>
            <a:ext cx="7843271" cy="276999"/>
          </a:xfrm>
          <a:prstGeom prst="rect">
            <a:avLst/>
          </a:prstGeom>
          <a:noFill/>
          <a:ln w="9525">
            <a:noFill/>
            <a:miter lim="800000"/>
            <a:headEnd/>
            <a:tailEnd/>
          </a:ln>
        </p:spPr>
        <p:txBody>
          <a:bodyPr wrap="square" lIns="0" rIns="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dirty="0">
                <a:ln>
                  <a:noFill/>
                </a:ln>
                <a:solidFill>
                  <a:srgbClr val="326295">
                    <a:lumMod val="75000"/>
                  </a:srgbClr>
                </a:solidFill>
                <a:effectLst/>
                <a:uLnTx/>
                <a:uFillTx/>
                <a:latin typeface="Arial"/>
                <a:ea typeface="ITC Franklin Gothic Std Bk Cd"/>
                <a:cs typeface="ITC Franklin Gothic Std Bk Cd"/>
              </a:rPr>
              <a:t>Source: </a:t>
            </a:r>
            <a:r>
              <a:rPr kumimoji="0" lang="en-US" sz="1200" b="0" i="0" u="none" strike="noStrike" kern="1200" cap="none" spc="0" normalizeH="0" baseline="0" noProof="0" dirty="0">
                <a:ln>
                  <a:noFill/>
                </a:ln>
                <a:solidFill>
                  <a:srgbClr val="326295">
                    <a:lumMod val="75000"/>
                  </a:srgbClr>
                </a:solidFill>
                <a:effectLst/>
                <a:uLnTx/>
                <a:uFillTx/>
                <a:latin typeface="Arial"/>
                <a:ea typeface="ITC Franklin Gothic Std Bk Cd"/>
                <a:cs typeface="ITC Franklin Gothic Std Bk Cd"/>
              </a:rPr>
              <a:t>Dufour &amp; Eaker (1998); Hord (2004)</a:t>
            </a:r>
          </a:p>
        </p:txBody>
      </p:sp>
      <p:sp>
        <p:nvSpPr>
          <p:cNvPr id="4" name="Slide Number Placeholder 3">
            <a:extLst>
              <a:ext uri="{FF2B5EF4-FFF2-40B4-BE49-F238E27FC236}">
                <a16:creationId xmlns:a16="http://schemas.microsoft.com/office/drawing/2014/main" id="{FA5ED001-CE32-404F-A5DF-F7594EB43AEC}"/>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950376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CDF2A0-E5AC-40E1-BBD7-CB1F83F0773F}"/>
              </a:ext>
            </a:extLst>
          </p:cNvPr>
          <p:cNvSpPr>
            <a:spLocks noGrp="1"/>
          </p:cNvSpPr>
          <p:nvPr>
            <p:ph type="title"/>
          </p:nvPr>
        </p:nvSpPr>
        <p:spPr/>
        <p:txBody>
          <a:bodyPr/>
          <a:lstStyle/>
          <a:p>
            <a:r>
              <a:rPr lang="en-US" dirty="0">
                <a:solidFill>
                  <a:srgbClr val="686868"/>
                </a:solidFill>
              </a:rPr>
              <a:t>Example: Beginning Teacher Learning Community</a:t>
            </a:r>
          </a:p>
        </p:txBody>
      </p:sp>
      <p:sp>
        <p:nvSpPr>
          <p:cNvPr id="2" name="Content Placeholder 1">
            <a:extLst>
              <a:ext uri="{FF2B5EF4-FFF2-40B4-BE49-F238E27FC236}">
                <a16:creationId xmlns:a16="http://schemas.microsoft.com/office/drawing/2014/main" id="{817BC805-7A7C-4AB3-A43B-C1200E0DF68C}"/>
              </a:ext>
            </a:extLst>
          </p:cNvPr>
          <p:cNvSpPr>
            <a:spLocks noGrp="1"/>
          </p:cNvSpPr>
          <p:nvPr>
            <p:ph idx="1"/>
          </p:nvPr>
        </p:nvSpPr>
        <p:spPr/>
        <p:txBody>
          <a:bodyPr/>
          <a:lstStyle/>
          <a:p>
            <a:pPr marL="0" indent="0">
              <a:buNone/>
            </a:pPr>
            <a:r>
              <a:rPr lang="en-US" b="1" dirty="0"/>
              <a:t>Beginning Educator Support Team (BEST): Washington Office of Superintendent of Public Instruction</a:t>
            </a:r>
          </a:p>
          <a:p>
            <a:pPr>
              <a:buClr>
                <a:srgbClr val="686868"/>
              </a:buClr>
            </a:pPr>
            <a:r>
              <a:rPr lang="en-US" dirty="0"/>
              <a:t>Professional development sessions tailored to the needs of first- and second-year teachers</a:t>
            </a:r>
          </a:p>
          <a:p>
            <a:pPr>
              <a:buClr>
                <a:srgbClr val="686868"/>
              </a:buClr>
            </a:pPr>
            <a:r>
              <a:rPr lang="en-US" dirty="0"/>
              <a:t>Regular meetings with peers to share challenges and problem solve together</a:t>
            </a:r>
          </a:p>
        </p:txBody>
      </p:sp>
      <p:sp>
        <p:nvSpPr>
          <p:cNvPr id="4" name="Slide Number Placeholder 3">
            <a:extLst>
              <a:ext uri="{FF2B5EF4-FFF2-40B4-BE49-F238E27FC236}">
                <a16:creationId xmlns:a16="http://schemas.microsoft.com/office/drawing/2014/main" id="{2F2ECF57-DDE2-4444-800C-FE18171C6880}"/>
              </a:ext>
            </a:extLst>
          </p:cNvPr>
          <p:cNvSpPr>
            <a:spLocks noGrp="1"/>
          </p:cNvSpPr>
          <p:nvPr>
            <p:ph type="sldNum" sz="quarter" idx="10"/>
          </p:nvPr>
        </p:nvSpPr>
        <p:spPr/>
        <p:txBody>
          <a:bodyPr/>
          <a:lstStyle/>
          <a:p>
            <a:pPr algn="r"/>
            <a:fld id="{F3477EC8-074D-41C4-94AE-E9EA7CEEA348}" type="slidenum">
              <a:rPr lang="en-US" smtClean="0"/>
              <a:pPr algn="r"/>
              <a:t>29</a:t>
            </a:fld>
            <a:endParaRPr lang="en-US" dirty="0"/>
          </a:p>
        </p:txBody>
      </p:sp>
    </p:spTree>
    <p:extLst>
      <p:ext uri="{BB962C8B-B14F-4D97-AF65-F5344CB8AC3E}">
        <p14:creationId xmlns:p14="http://schemas.microsoft.com/office/powerpoint/2010/main" val="1950855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a:solidFill>
                  <a:srgbClr val="686868"/>
                </a:solidFill>
              </a:rPr>
              <a:t>Comprehensive Centers Program</a:t>
            </a:r>
            <a:endParaRPr lang="en-US" sz="3200" dirty="0">
              <a:solidFill>
                <a:srgbClr val="686868"/>
              </a:solidFill>
            </a:endParaRPr>
          </a:p>
        </p:txBody>
      </p:sp>
      <p:pic>
        <p:nvPicPr>
          <p:cNvPr id="16" name="Picture 3" descr="A map of the United States illustrates which states are included in each of the 15 regional centers (or RELs). The Appalachia REL includes West Virginia, Kentucky, Tennessee, and Virginia. The California REL includes California. The Central REL includes Colorado, Kansas, and Missouri. The Florida and Islands REL includes Florida, Puerto Rico, and the U.S. Virgin Islands. The Great Lakes REL includes Indiana, Michigan, and Ohio. The Mid-Atlantic REL includes Delaware, Maryland, New Jersey, Pennsylvania, and the District of Columbia. The Midwest REL includes Illinois, Iowa, Minnesota, and Wisconsin. The North Central REL includes Nebraska, North Dakota, South Dakota, and Wyoming. The Northeast REL includes Connecticut, Maine, Massachusetts, New Hampshire, New York, Rhode Island, and Vermont. The Northwest REL includes Alaska, Idaho, Montana, Oregon, and Washington. The Pacific REL includes American Samoa, Northern Mariana Islands, Guam, Hawaii, Palau, Marshall Islands, and the Federated States of Micronesia. The South Central REL includes Arkansas, Louisiana, New Mexico, and Oklahoma. The Southeast REL includes Alabama, Georgia, Mississippi, North Carolina, and South Carolina. The Texas REL includes Texas. Finally, the West REL includes Arizona, Nevada, Utah, and the Bureau of Indian Education. The map also lists the 7 national content centers, which include: Center on Enhancing Early Learning Outcomes, Center on Standards and Assessments Implementation, Center on Great Teachers and Leaders, Center on Innovations in Learning, Center on School Turnaround, Center on Building State Capacity and Productivity, and Center on College and Career Readiness and Success."/>
          <p:cNvPicPr>
            <a:picLocks noChangeAspect="1" noChangeArrowheads="1"/>
          </p:cNvPicPr>
          <p:nvPr/>
        </p:nvPicPr>
        <p:blipFill rotWithShape="1">
          <a:blip r:embed="rId3">
            <a:extLst>
              <a:ext uri="{28A0092B-C50C-407E-A947-70E740481C1C}">
                <a14:useLocalDpi xmlns:a14="http://schemas.microsoft.com/office/drawing/2010/main" val="0"/>
              </a:ext>
            </a:extLst>
          </a:blip>
          <a:srcRect l="4725" t="17190" r="4725" b="5243"/>
          <a:stretch/>
        </p:blipFill>
        <p:spPr bwMode="auto">
          <a:xfrm>
            <a:off x="1570648" y="1654020"/>
            <a:ext cx="6458316" cy="42801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846462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00210A-D3FB-4863-8134-D14C4C44F815}"/>
              </a:ext>
            </a:extLst>
          </p:cNvPr>
          <p:cNvSpPr>
            <a:spLocks noGrp="1"/>
          </p:cNvSpPr>
          <p:nvPr>
            <p:ph type="title"/>
          </p:nvPr>
        </p:nvSpPr>
        <p:spPr/>
        <p:txBody>
          <a:bodyPr/>
          <a:lstStyle/>
          <a:p>
            <a:r>
              <a:rPr lang="en-US" dirty="0">
                <a:solidFill>
                  <a:srgbClr val="686868"/>
                </a:solidFill>
              </a:rPr>
              <a:t>Virtual Learning Communities</a:t>
            </a:r>
          </a:p>
        </p:txBody>
      </p:sp>
      <p:pic>
        <p:nvPicPr>
          <p:cNvPr id="2" name="Picture 1" descr="List of online learning resources including: Websites, Blogs, Social media, Discussion forums, Resource and lesson-sharing hubs, and video libraries."/>
          <p:cNvPicPr>
            <a:picLocks noChangeAspect="1"/>
          </p:cNvPicPr>
          <p:nvPr/>
        </p:nvPicPr>
        <p:blipFill>
          <a:blip r:embed="rId3"/>
          <a:stretch>
            <a:fillRect/>
          </a:stretch>
        </p:blipFill>
        <p:spPr>
          <a:xfrm>
            <a:off x="1523736" y="1700608"/>
            <a:ext cx="6096528" cy="4066384"/>
          </a:xfrm>
          <a:prstGeom prst="rect">
            <a:avLst/>
          </a:prstGeom>
        </p:spPr>
      </p:pic>
      <p:sp>
        <p:nvSpPr>
          <p:cNvPr id="4" name="Slide Number Placeholder 3">
            <a:extLst>
              <a:ext uri="{FF2B5EF4-FFF2-40B4-BE49-F238E27FC236}">
                <a16:creationId xmlns:a16="http://schemas.microsoft.com/office/drawing/2014/main" id="{B78791C8-5011-4704-8B89-E364F95EF960}"/>
              </a:ext>
            </a:extLst>
          </p:cNvPr>
          <p:cNvSpPr>
            <a:spLocks noGrp="1"/>
          </p:cNvSpPr>
          <p:nvPr>
            <p:ph type="sldNum" sz="quarter" idx="10"/>
          </p:nvPr>
        </p:nvSpPr>
        <p:spPr/>
        <p:txBody>
          <a:bodyPr/>
          <a:lstStyle/>
          <a:p>
            <a:pPr algn="r"/>
            <a:fld id="{F3477EC8-074D-41C4-94AE-E9EA7CEEA348}" type="slidenum">
              <a:rPr lang="en-US" smtClean="0"/>
              <a:pPr algn="r"/>
              <a:t>30</a:t>
            </a:fld>
            <a:endParaRPr lang="en-US" dirty="0"/>
          </a:p>
        </p:txBody>
      </p:sp>
    </p:spTree>
    <p:extLst>
      <p:ext uri="{BB962C8B-B14F-4D97-AF65-F5344CB8AC3E}">
        <p14:creationId xmlns:p14="http://schemas.microsoft.com/office/powerpoint/2010/main" val="4263807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12EA-BC8D-439E-A018-4DFAD835BD8D}"/>
              </a:ext>
            </a:extLst>
          </p:cNvPr>
          <p:cNvSpPr>
            <a:spLocks noGrp="1"/>
          </p:cNvSpPr>
          <p:nvPr>
            <p:ph type="title"/>
          </p:nvPr>
        </p:nvSpPr>
        <p:spPr/>
        <p:txBody>
          <a:bodyPr>
            <a:normAutofit/>
          </a:bodyPr>
          <a:lstStyle/>
          <a:p>
            <a:r>
              <a:rPr lang="en-US" dirty="0">
                <a:solidFill>
                  <a:srgbClr val="686868"/>
                </a:solidFill>
              </a:rPr>
              <a:t>Example: Virtual Learning Community</a:t>
            </a:r>
          </a:p>
        </p:txBody>
      </p:sp>
      <p:sp>
        <p:nvSpPr>
          <p:cNvPr id="2" name="Content Placeholder 1">
            <a:extLst>
              <a:ext uri="{FF2B5EF4-FFF2-40B4-BE49-F238E27FC236}">
                <a16:creationId xmlns:a16="http://schemas.microsoft.com/office/drawing/2014/main" id="{F97DEAF5-7129-43A1-8291-65EF88A3C7C2}"/>
              </a:ext>
            </a:extLst>
          </p:cNvPr>
          <p:cNvSpPr>
            <a:spLocks noGrp="1"/>
          </p:cNvSpPr>
          <p:nvPr>
            <p:ph idx="1"/>
          </p:nvPr>
        </p:nvSpPr>
        <p:spPr/>
        <p:txBody>
          <a:bodyPr/>
          <a:lstStyle/>
          <a:p>
            <a:pPr marL="0" indent="0">
              <a:buNone/>
            </a:pPr>
            <a:r>
              <a:rPr lang="en-US" b="1" dirty="0"/>
              <a:t>New Teacher Community: Lesley University, Massachusetts </a:t>
            </a:r>
          </a:p>
          <a:p>
            <a:pPr>
              <a:buClr>
                <a:srgbClr val="686868"/>
              </a:buClr>
            </a:pPr>
            <a:r>
              <a:rPr lang="en-US" b="1" dirty="0"/>
              <a:t>Purpose: </a:t>
            </a:r>
            <a:r>
              <a:rPr lang="en-US" dirty="0"/>
              <a:t>Provides information for new teachers and helps to foster connections between recent graduates.</a:t>
            </a:r>
          </a:p>
          <a:p>
            <a:pPr>
              <a:buClr>
                <a:srgbClr val="686868"/>
              </a:buClr>
            </a:pPr>
            <a:r>
              <a:rPr lang="en-US" b="1" dirty="0"/>
              <a:t>Content: </a:t>
            </a:r>
          </a:p>
          <a:p>
            <a:pPr lvl="1">
              <a:buClr>
                <a:srgbClr val="686868"/>
              </a:buClr>
            </a:pPr>
            <a:r>
              <a:rPr lang="en-US" dirty="0"/>
              <a:t>Blog posts with just-in-time tips for new teachers on challenging topics</a:t>
            </a:r>
          </a:p>
          <a:p>
            <a:pPr lvl="1">
              <a:buClr>
                <a:srgbClr val="686868"/>
              </a:buClr>
            </a:pPr>
            <a:r>
              <a:rPr lang="en-US" dirty="0"/>
              <a:t>Alumni guest bloggers’ perspectives on teaching</a:t>
            </a:r>
          </a:p>
          <a:p>
            <a:pPr lvl="1">
              <a:buClr>
                <a:srgbClr val="686868"/>
              </a:buClr>
            </a:pPr>
            <a:r>
              <a:rPr lang="en-US" dirty="0"/>
              <a:t>Links to additional resources and readings</a:t>
            </a:r>
          </a:p>
          <a:p>
            <a:pPr lvl="1">
              <a:buClr>
                <a:srgbClr val="686868"/>
              </a:buClr>
            </a:pPr>
            <a:r>
              <a:rPr lang="en-US" dirty="0"/>
              <a:t>Connection with a community Facebook page</a:t>
            </a:r>
          </a:p>
        </p:txBody>
      </p:sp>
      <p:sp>
        <p:nvSpPr>
          <p:cNvPr id="4" name="Slide Number Placeholder 3">
            <a:extLst>
              <a:ext uri="{FF2B5EF4-FFF2-40B4-BE49-F238E27FC236}">
                <a16:creationId xmlns:a16="http://schemas.microsoft.com/office/drawing/2014/main" id="{06459E9A-088E-4F8C-BA36-8040335E169F}"/>
              </a:ext>
            </a:extLst>
          </p:cNvPr>
          <p:cNvSpPr>
            <a:spLocks noGrp="1"/>
          </p:cNvSpPr>
          <p:nvPr>
            <p:ph type="sldNum" sz="quarter" idx="10"/>
          </p:nvPr>
        </p:nvSpPr>
        <p:spPr/>
        <p:txBody>
          <a:bodyPr/>
          <a:lstStyle/>
          <a:p>
            <a:pPr algn="r"/>
            <a:fld id="{F3477EC8-074D-41C4-94AE-E9EA7CEEA348}" type="slidenum">
              <a:rPr lang="en-US" smtClean="0"/>
              <a:pPr algn="r"/>
              <a:t>31</a:t>
            </a:fld>
            <a:endParaRPr lang="en-US" dirty="0"/>
          </a:p>
        </p:txBody>
      </p:sp>
    </p:spTree>
    <p:extLst>
      <p:ext uri="{BB962C8B-B14F-4D97-AF65-F5344CB8AC3E}">
        <p14:creationId xmlns:p14="http://schemas.microsoft.com/office/powerpoint/2010/main" val="17688038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25A5A0-34F8-4EE6-B267-8E885E573D6B}"/>
              </a:ext>
            </a:extLst>
          </p:cNvPr>
          <p:cNvSpPr>
            <a:spLocks noGrp="1"/>
          </p:cNvSpPr>
          <p:nvPr>
            <p:ph type="title"/>
          </p:nvPr>
        </p:nvSpPr>
        <p:spPr/>
        <p:txBody>
          <a:bodyPr/>
          <a:lstStyle/>
          <a:p>
            <a:r>
              <a:rPr lang="en-US" dirty="0">
                <a:solidFill>
                  <a:srgbClr val="686868"/>
                </a:solidFill>
              </a:rPr>
              <a:t>Considerations for Beginning Teacher Learning Communities</a:t>
            </a:r>
          </a:p>
        </p:txBody>
      </p:sp>
      <p:sp>
        <p:nvSpPr>
          <p:cNvPr id="2" name="Content Placeholder 1">
            <a:extLst>
              <a:ext uri="{FF2B5EF4-FFF2-40B4-BE49-F238E27FC236}">
                <a16:creationId xmlns:a16="http://schemas.microsoft.com/office/drawing/2014/main" id="{01BF5870-D649-46BA-AE80-C0D8DCBD6F04}"/>
              </a:ext>
            </a:extLst>
          </p:cNvPr>
          <p:cNvSpPr>
            <a:spLocks noGrp="1"/>
          </p:cNvSpPr>
          <p:nvPr>
            <p:ph idx="1"/>
          </p:nvPr>
        </p:nvSpPr>
        <p:spPr/>
        <p:txBody>
          <a:bodyPr/>
          <a:lstStyle/>
          <a:p>
            <a:pPr>
              <a:buClr>
                <a:srgbClr val="686868"/>
              </a:buClr>
            </a:pPr>
            <a:r>
              <a:rPr lang="en-US" dirty="0"/>
              <a:t>How can we create supportive conditions for beginning teacher professional learning communities?</a:t>
            </a:r>
          </a:p>
          <a:p>
            <a:pPr>
              <a:buClr>
                <a:srgbClr val="686868"/>
              </a:buClr>
            </a:pPr>
            <a:r>
              <a:rPr lang="en-US" dirty="0"/>
              <a:t>How can our school/district create a space in which beginning teachers feel empowered to own their learning?</a:t>
            </a:r>
          </a:p>
          <a:p>
            <a:pPr>
              <a:buClr>
                <a:srgbClr val="686868"/>
              </a:buClr>
            </a:pPr>
            <a:r>
              <a:rPr lang="en-US" dirty="0"/>
              <a:t>Is in-person, virtual, or a blend of both approaches the best strategy for our context?</a:t>
            </a:r>
          </a:p>
        </p:txBody>
      </p:sp>
      <p:sp>
        <p:nvSpPr>
          <p:cNvPr id="4" name="Slide Number Placeholder 3">
            <a:extLst>
              <a:ext uri="{FF2B5EF4-FFF2-40B4-BE49-F238E27FC236}">
                <a16:creationId xmlns:a16="http://schemas.microsoft.com/office/drawing/2014/main" id="{E8D1DAB6-F728-43FA-BB69-D960291F65C9}"/>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465332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rgbClr val="686868"/>
                </a:solidFill>
              </a:rPr>
              <a:t>3. Ongoing Professional Learning Opportunities</a:t>
            </a:r>
          </a:p>
        </p:txBody>
      </p:sp>
      <p:sp>
        <p:nvSpPr>
          <p:cNvPr id="2" name="Content Placeholder 1"/>
          <p:cNvSpPr>
            <a:spLocks noGrp="1"/>
          </p:cNvSpPr>
          <p:nvPr>
            <p:ph idx="1"/>
          </p:nvPr>
        </p:nvSpPr>
        <p:spPr>
          <a:xfrm>
            <a:off x="687389" y="1831975"/>
            <a:ext cx="7945168" cy="3956576"/>
          </a:xfrm>
        </p:spPr>
        <p:txBody>
          <a:bodyPr/>
          <a:lstStyle/>
          <a:p>
            <a:pPr marL="342900" indent="-342900">
              <a:buClr>
                <a:srgbClr val="686868"/>
              </a:buClr>
              <a:buFont typeface="Wingdings" panose="05000000000000000000" pitchFamily="2" charset="2"/>
              <a:buChar char="§"/>
            </a:pPr>
            <a:r>
              <a:rPr lang="en-US" dirty="0"/>
              <a:t>There is limited research demonstrating a positive link between teacher professional development and student achievement.</a:t>
            </a:r>
          </a:p>
          <a:p>
            <a:pPr marL="342900" indent="-342900">
              <a:buClr>
                <a:srgbClr val="686868"/>
              </a:buClr>
              <a:buFont typeface="Wingdings" panose="05000000000000000000" pitchFamily="2" charset="2"/>
              <a:buChar char="§"/>
            </a:pPr>
            <a:r>
              <a:rPr lang="en-US" dirty="0"/>
              <a:t>Because of the lack of research, it is important to ensure that teacher professional learning and development is grounded in a sound theory of action and high-quality planning, design, and implementation.</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4200343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ABE2A9-B61D-4731-939C-B90A26B8097D}"/>
              </a:ext>
            </a:extLst>
          </p:cNvPr>
          <p:cNvSpPr>
            <a:spLocks noGrp="1"/>
          </p:cNvSpPr>
          <p:nvPr>
            <p:ph type="title"/>
          </p:nvPr>
        </p:nvSpPr>
        <p:spPr/>
        <p:txBody>
          <a:bodyPr/>
          <a:lstStyle/>
          <a:p>
            <a:r>
              <a:rPr lang="en-US" dirty="0">
                <a:solidFill>
                  <a:srgbClr val="686868"/>
                </a:solidFill>
              </a:rPr>
              <a:t>Design Elements of Effective Professional Development</a:t>
            </a:r>
          </a:p>
        </p:txBody>
      </p:sp>
      <p:sp>
        <p:nvSpPr>
          <p:cNvPr id="2" name="Content Placeholder 1">
            <a:extLst>
              <a:ext uri="{FF2B5EF4-FFF2-40B4-BE49-F238E27FC236}">
                <a16:creationId xmlns:a16="http://schemas.microsoft.com/office/drawing/2014/main" id="{33F619BC-29A2-4447-920F-43BD9E607459}"/>
              </a:ext>
            </a:extLst>
          </p:cNvPr>
          <p:cNvSpPr>
            <a:spLocks noGrp="1"/>
          </p:cNvSpPr>
          <p:nvPr>
            <p:ph idx="1"/>
          </p:nvPr>
        </p:nvSpPr>
        <p:spPr/>
        <p:txBody>
          <a:bodyPr/>
          <a:lstStyle/>
          <a:p>
            <a:pPr marL="457200" indent="-457200">
              <a:buClr>
                <a:srgbClr val="686868"/>
              </a:buClr>
              <a:buFont typeface="+mj-lt"/>
              <a:buAutoNum type="arabicPeriod"/>
            </a:pPr>
            <a:r>
              <a:rPr lang="en-US" dirty="0"/>
              <a:t>Is </a:t>
            </a:r>
            <a:r>
              <a:rPr lang="en-US" b="1" dirty="0"/>
              <a:t>content focused.</a:t>
            </a:r>
          </a:p>
          <a:p>
            <a:pPr marL="457200" indent="-457200">
              <a:buClr>
                <a:srgbClr val="686868"/>
              </a:buClr>
              <a:buFont typeface="+mj-lt"/>
              <a:buAutoNum type="arabicPeriod"/>
            </a:pPr>
            <a:r>
              <a:rPr lang="en-US" dirty="0"/>
              <a:t>Incorporates </a:t>
            </a:r>
            <a:r>
              <a:rPr lang="en-US" b="1" dirty="0"/>
              <a:t>active learning </a:t>
            </a:r>
            <a:r>
              <a:rPr lang="en-US" dirty="0"/>
              <a:t>utilizing adult learning theory.</a:t>
            </a:r>
          </a:p>
          <a:p>
            <a:pPr marL="457200" indent="-457200">
              <a:buClr>
                <a:srgbClr val="686868"/>
              </a:buClr>
              <a:buFont typeface="+mj-lt"/>
              <a:buAutoNum type="arabicPeriod"/>
            </a:pPr>
            <a:r>
              <a:rPr lang="en-US" dirty="0"/>
              <a:t>Supports </a:t>
            </a:r>
            <a:r>
              <a:rPr lang="en-US" b="1" dirty="0"/>
              <a:t>collaboration</a:t>
            </a:r>
            <a:r>
              <a:rPr lang="en-US" dirty="0"/>
              <a:t>, typically in </a:t>
            </a:r>
            <a:r>
              <a:rPr lang="en-US" b="1" dirty="0"/>
              <a:t>job-embedded contexts.</a:t>
            </a:r>
          </a:p>
          <a:p>
            <a:pPr marL="457200" indent="-457200">
              <a:buClr>
                <a:srgbClr val="686868"/>
              </a:buClr>
              <a:buFont typeface="+mj-lt"/>
              <a:buAutoNum type="arabicPeriod"/>
            </a:pPr>
            <a:r>
              <a:rPr lang="en-US" dirty="0"/>
              <a:t>Uses </a:t>
            </a:r>
            <a:r>
              <a:rPr lang="en-US" b="1" dirty="0"/>
              <a:t>models and modeling </a:t>
            </a:r>
            <a:r>
              <a:rPr lang="en-US" dirty="0"/>
              <a:t>of effective practice.</a:t>
            </a:r>
          </a:p>
          <a:p>
            <a:pPr marL="457200" indent="-457200">
              <a:buClr>
                <a:srgbClr val="686868"/>
              </a:buClr>
              <a:buFont typeface="+mj-lt"/>
              <a:buAutoNum type="arabicPeriod"/>
            </a:pPr>
            <a:r>
              <a:rPr lang="en-US" dirty="0"/>
              <a:t>Provides </a:t>
            </a:r>
            <a:r>
              <a:rPr lang="en-US" b="1" dirty="0"/>
              <a:t>coaching and expert support.</a:t>
            </a:r>
          </a:p>
          <a:p>
            <a:pPr marL="457200" indent="-457200">
              <a:buClr>
                <a:srgbClr val="686868"/>
              </a:buClr>
              <a:buFont typeface="+mj-lt"/>
              <a:buAutoNum type="arabicPeriod"/>
            </a:pPr>
            <a:r>
              <a:rPr lang="en-US" dirty="0"/>
              <a:t>Offers opportunities for </a:t>
            </a:r>
            <a:r>
              <a:rPr lang="en-US" b="1" dirty="0"/>
              <a:t>feedback and reflection.</a:t>
            </a:r>
          </a:p>
          <a:p>
            <a:pPr marL="457200" indent="-457200">
              <a:buClr>
                <a:srgbClr val="686868"/>
              </a:buClr>
              <a:buFont typeface="+mj-lt"/>
              <a:buAutoNum type="arabicPeriod"/>
            </a:pPr>
            <a:r>
              <a:rPr lang="en-US" dirty="0"/>
              <a:t>Is of </a:t>
            </a:r>
            <a:r>
              <a:rPr lang="en-US" b="1" dirty="0"/>
              <a:t>sustained duration.</a:t>
            </a:r>
          </a:p>
        </p:txBody>
      </p:sp>
      <p:sp>
        <p:nvSpPr>
          <p:cNvPr id="5" name="TextBox 33">
            <a:extLst>
              <a:ext uri="{FF2B5EF4-FFF2-40B4-BE49-F238E27FC236}">
                <a16:creationId xmlns:a16="http://schemas.microsoft.com/office/drawing/2014/main" id="{1572BB21-ABCD-4981-A2CD-8CA58A52FD52}"/>
              </a:ext>
            </a:extLst>
          </p:cNvPr>
          <p:cNvSpPr txBox="1">
            <a:spLocks noChangeArrowheads="1"/>
          </p:cNvSpPr>
          <p:nvPr/>
        </p:nvSpPr>
        <p:spPr bwMode="auto">
          <a:xfrm>
            <a:off x="852407" y="5554611"/>
            <a:ext cx="7843271" cy="276999"/>
          </a:xfrm>
          <a:prstGeom prst="rect">
            <a:avLst/>
          </a:prstGeom>
          <a:noFill/>
          <a:ln w="9525">
            <a:noFill/>
            <a:miter lim="800000"/>
            <a:headEnd/>
            <a:tailEnd/>
          </a:ln>
        </p:spPr>
        <p:txBody>
          <a:bodyPr wrap="square" lIns="0" rIns="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dirty="0">
                <a:ln>
                  <a:noFill/>
                </a:ln>
                <a:solidFill>
                  <a:srgbClr val="326295">
                    <a:lumMod val="75000"/>
                  </a:srgbClr>
                </a:solidFill>
                <a:effectLst/>
                <a:uLnTx/>
                <a:uFillTx/>
                <a:latin typeface="Arial"/>
                <a:ea typeface="ITC Franklin Gothic Std Bk Cd"/>
                <a:cs typeface="ITC Franklin Gothic Std Bk Cd"/>
              </a:rPr>
              <a:t>Source: </a:t>
            </a:r>
            <a:r>
              <a:rPr kumimoji="0" lang="en-US" sz="1200" b="0" i="0" u="none" strike="noStrike" kern="1200" cap="none" spc="0" normalizeH="0" baseline="0" noProof="0" dirty="0">
                <a:ln>
                  <a:noFill/>
                </a:ln>
                <a:solidFill>
                  <a:srgbClr val="326295">
                    <a:lumMod val="75000"/>
                  </a:srgbClr>
                </a:solidFill>
                <a:effectLst/>
                <a:uLnTx/>
                <a:uFillTx/>
                <a:latin typeface="Arial"/>
                <a:ea typeface="ITC Franklin Gothic Std Bk Cd"/>
                <a:cs typeface="ITC Franklin Gothic Std Bk Cd"/>
              </a:rPr>
              <a:t>Darling-Hammond, Hyler, &amp; Gardner (2017)</a:t>
            </a:r>
          </a:p>
        </p:txBody>
      </p:sp>
      <p:sp>
        <p:nvSpPr>
          <p:cNvPr id="4" name="Slide Number Placeholder 3">
            <a:extLst>
              <a:ext uri="{FF2B5EF4-FFF2-40B4-BE49-F238E27FC236}">
                <a16:creationId xmlns:a16="http://schemas.microsoft.com/office/drawing/2014/main" id="{CD8B4239-3360-4CD7-AC0D-5550D92FF8C8}"/>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24662314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525C36-20A1-4E48-B62E-6C972740404C}"/>
              </a:ext>
            </a:extLst>
          </p:cNvPr>
          <p:cNvSpPr>
            <a:spLocks noGrp="1"/>
          </p:cNvSpPr>
          <p:nvPr>
            <p:ph type="title"/>
          </p:nvPr>
        </p:nvSpPr>
        <p:spPr/>
        <p:txBody>
          <a:bodyPr/>
          <a:lstStyle/>
          <a:p>
            <a:r>
              <a:rPr lang="en-US" dirty="0">
                <a:solidFill>
                  <a:srgbClr val="686868"/>
                </a:solidFill>
              </a:rPr>
              <a:t>Evaluating Professional Development</a:t>
            </a:r>
          </a:p>
        </p:txBody>
      </p:sp>
      <p:pic>
        <p:nvPicPr>
          <p:cNvPr id="5" name="Picture 4" descr="Effective professional development evaluations require the collection and analysis of five critical levels of information, including: 1. Participant's reactions; 2. Participant's learning; 3. Organization support and change; 4. Participant's use of new knowledge and skills; and 5. Student learning outcomes."/>
          <p:cNvPicPr>
            <a:picLocks noChangeAspect="1"/>
          </p:cNvPicPr>
          <p:nvPr/>
        </p:nvPicPr>
        <p:blipFill>
          <a:blip r:embed="rId3"/>
          <a:stretch>
            <a:fillRect/>
          </a:stretch>
        </p:blipFill>
        <p:spPr>
          <a:xfrm>
            <a:off x="687388" y="1771322"/>
            <a:ext cx="7736495" cy="4060288"/>
          </a:xfrm>
          <a:prstGeom prst="rect">
            <a:avLst/>
          </a:prstGeom>
        </p:spPr>
      </p:pic>
      <p:sp>
        <p:nvSpPr>
          <p:cNvPr id="8" name="TextBox 33">
            <a:extLst>
              <a:ext uri="{FF2B5EF4-FFF2-40B4-BE49-F238E27FC236}">
                <a16:creationId xmlns:a16="http://schemas.microsoft.com/office/drawing/2014/main" id="{7AAA6F11-AE95-4F77-9A77-FB128CF518EB}"/>
              </a:ext>
            </a:extLst>
          </p:cNvPr>
          <p:cNvSpPr txBox="1">
            <a:spLocks noChangeArrowheads="1"/>
          </p:cNvSpPr>
          <p:nvPr/>
        </p:nvSpPr>
        <p:spPr bwMode="auto">
          <a:xfrm>
            <a:off x="852407" y="5554611"/>
            <a:ext cx="7843271" cy="276999"/>
          </a:xfrm>
          <a:prstGeom prst="rect">
            <a:avLst/>
          </a:prstGeom>
          <a:noFill/>
          <a:ln w="9525">
            <a:noFill/>
            <a:miter lim="800000"/>
            <a:headEnd/>
            <a:tailEnd/>
          </a:ln>
        </p:spPr>
        <p:txBody>
          <a:bodyPr wrap="square" lIns="0" rIns="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dirty="0">
                <a:ln>
                  <a:noFill/>
                </a:ln>
                <a:solidFill>
                  <a:srgbClr val="326295">
                    <a:lumMod val="75000"/>
                  </a:srgbClr>
                </a:solidFill>
                <a:effectLst/>
                <a:uLnTx/>
                <a:uFillTx/>
                <a:latin typeface="Arial"/>
                <a:ea typeface="ITC Franklin Gothic Std Bk Cd"/>
                <a:cs typeface="ITC Franklin Gothic Std Bk Cd"/>
              </a:rPr>
              <a:t>Source: </a:t>
            </a:r>
            <a:r>
              <a:rPr kumimoji="0" lang="en-US" sz="1200" b="0" i="0" u="none" strike="noStrike" kern="1200" cap="none" spc="0" normalizeH="0" baseline="0" noProof="0" dirty="0">
                <a:ln>
                  <a:noFill/>
                </a:ln>
                <a:solidFill>
                  <a:srgbClr val="326295">
                    <a:lumMod val="75000"/>
                  </a:srgbClr>
                </a:solidFill>
                <a:effectLst/>
                <a:uLnTx/>
                <a:uFillTx/>
                <a:latin typeface="Arial"/>
                <a:ea typeface="ITC Franklin Gothic Std Bk Cd"/>
                <a:cs typeface="ITC Franklin Gothic Std Bk Cd"/>
              </a:rPr>
              <a:t>Guskey (2000)</a:t>
            </a:r>
          </a:p>
        </p:txBody>
      </p:sp>
      <p:sp>
        <p:nvSpPr>
          <p:cNvPr id="4" name="Slide Number Placeholder 3">
            <a:extLst>
              <a:ext uri="{FF2B5EF4-FFF2-40B4-BE49-F238E27FC236}">
                <a16:creationId xmlns:a16="http://schemas.microsoft.com/office/drawing/2014/main" id="{9183EA5B-9E55-40D9-8DD5-45E0E6B786E7}"/>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3565824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0E0F56-721F-DC4E-907E-336B0239547F}"/>
              </a:ext>
            </a:extLst>
          </p:cNvPr>
          <p:cNvSpPr>
            <a:spLocks noGrp="1"/>
          </p:cNvSpPr>
          <p:nvPr>
            <p:ph type="title"/>
          </p:nvPr>
        </p:nvSpPr>
        <p:spPr/>
        <p:txBody>
          <a:bodyPr/>
          <a:lstStyle/>
          <a:p>
            <a:r>
              <a:rPr lang="en-US" dirty="0">
                <a:solidFill>
                  <a:srgbClr val="686868"/>
                </a:solidFill>
              </a:rPr>
              <a:t>ESSA Criteria for High-Quality Professional Development </a:t>
            </a:r>
          </a:p>
        </p:txBody>
      </p:sp>
      <p:sp>
        <p:nvSpPr>
          <p:cNvPr id="2" name="Content Placeholder 1">
            <a:extLst>
              <a:ext uri="{FF2B5EF4-FFF2-40B4-BE49-F238E27FC236}">
                <a16:creationId xmlns:a16="http://schemas.microsoft.com/office/drawing/2014/main" id="{88934803-3CE8-C54A-B766-3644043B8D0A}"/>
              </a:ext>
            </a:extLst>
          </p:cNvPr>
          <p:cNvSpPr>
            <a:spLocks noGrp="1"/>
          </p:cNvSpPr>
          <p:nvPr>
            <p:ph idx="1"/>
          </p:nvPr>
        </p:nvSpPr>
        <p:spPr/>
        <p:txBody>
          <a:bodyPr/>
          <a:lstStyle/>
          <a:p>
            <a:pPr marL="457200" indent="-457200">
              <a:buClr>
                <a:srgbClr val="686868"/>
              </a:buClr>
              <a:buFont typeface="+mj-lt"/>
              <a:buAutoNum type="arabicPeriod"/>
            </a:pPr>
            <a:r>
              <a:rPr lang="en-US" b="1" dirty="0"/>
              <a:t>Sustained</a:t>
            </a:r>
          </a:p>
          <a:p>
            <a:pPr marL="457200" indent="-457200">
              <a:buClr>
                <a:srgbClr val="686868"/>
              </a:buClr>
              <a:buFont typeface="+mj-lt"/>
              <a:buAutoNum type="arabicPeriod"/>
            </a:pPr>
            <a:r>
              <a:rPr lang="en-US" b="1" dirty="0"/>
              <a:t>Intensive</a:t>
            </a:r>
          </a:p>
          <a:p>
            <a:pPr marL="457200" indent="-457200">
              <a:buClr>
                <a:srgbClr val="686868"/>
              </a:buClr>
              <a:buFont typeface="+mj-lt"/>
              <a:buAutoNum type="arabicPeriod"/>
            </a:pPr>
            <a:r>
              <a:rPr lang="en-US" b="1" dirty="0"/>
              <a:t>Collaborative</a:t>
            </a:r>
            <a:endParaRPr lang="en-US" sz="1400" b="1" dirty="0"/>
          </a:p>
          <a:p>
            <a:pPr marL="457200" indent="-457200">
              <a:buClr>
                <a:srgbClr val="686868"/>
              </a:buClr>
              <a:buFont typeface="+mj-lt"/>
              <a:buAutoNum type="arabicPeriod"/>
            </a:pPr>
            <a:r>
              <a:rPr lang="en-US" sz="2400" b="1" dirty="0"/>
              <a:t>Job-embedded</a:t>
            </a:r>
          </a:p>
          <a:p>
            <a:pPr marL="457200" indent="-457200">
              <a:buClr>
                <a:srgbClr val="686868"/>
              </a:buClr>
              <a:buFont typeface="+mj-lt"/>
              <a:buAutoNum type="arabicPeriod"/>
            </a:pPr>
            <a:r>
              <a:rPr lang="en-US" b="1" dirty="0"/>
              <a:t>Data-driven</a:t>
            </a:r>
          </a:p>
          <a:p>
            <a:pPr marL="457200" indent="-457200">
              <a:buClr>
                <a:srgbClr val="686868"/>
              </a:buClr>
              <a:buFont typeface="+mj-lt"/>
              <a:buAutoNum type="arabicPeriod"/>
            </a:pPr>
            <a:r>
              <a:rPr lang="en-US" b="1" dirty="0"/>
              <a:t>Classroom-focused </a:t>
            </a:r>
          </a:p>
        </p:txBody>
      </p:sp>
      <p:sp>
        <p:nvSpPr>
          <p:cNvPr id="4" name="Slide Number Placeholder 3">
            <a:extLst>
              <a:ext uri="{FF2B5EF4-FFF2-40B4-BE49-F238E27FC236}">
                <a16:creationId xmlns:a16="http://schemas.microsoft.com/office/drawing/2014/main" id="{6E3B50F1-CB91-0548-B1D6-7DDB5BA13D02}"/>
              </a:ext>
            </a:extLst>
          </p:cNvPr>
          <p:cNvSpPr>
            <a:spLocks noGrp="1"/>
          </p:cNvSpPr>
          <p:nvPr>
            <p:ph type="sldNum" sz="quarter" idx="10"/>
          </p:nvPr>
        </p:nvSpPr>
        <p:spPr/>
        <p:txBody>
          <a:bodyPr/>
          <a:lstStyle/>
          <a:p>
            <a:pPr algn="r"/>
            <a:fld id="{F3477EC8-074D-41C4-94AE-E9EA7CEEA348}" type="slidenum">
              <a:rPr lang="en-US" smtClean="0"/>
              <a:pPr algn="r"/>
              <a:t>36</a:t>
            </a:fld>
            <a:endParaRPr lang="en-US" dirty="0"/>
          </a:p>
        </p:txBody>
      </p:sp>
    </p:spTree>
    <p:extLst>
      <p:ext uri="{BB962C8B-B14F-4D97-AF65-F5344CB8AC3E}">
        <p14:creationId xmlns:p14="http://schemas.microsoft.com/office/powerpoint/2010/main" val="3891724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CDF2A0-E5AC-40E1-BBD7-CB1F83F0773F}"/>
              </a:ext>
            </a:extLst>
          </p:cNvPr>
          <p:cNvSpPr>
            <a:spLocks noGrp="1"/>
          </p:cNvSpPr>
          <p:nvPr>
            <p:ph type="title"/>
          </p:nvPr>
        </p:nvSpPr>
        <p:spPr/>
        <p:txBody>
          <a:bodyPr/>
          <a:lstStyle/>
          <a:p>
            <a:r>
              <a:rPr lang="en-US" dirty="0">
                <a:solidFill>
                  <a:srgbClr val="686868"/>
                </a:solidFill>
              </a:rPr>
              <a:t>Example: Professional Development</a:t>
            </a:r>
          </a:p>
        </p:txBody>
      </p:sp>
      <p:sp>
        <p:nvSpPr>
          <p:cNvPr id="2" name="Content Placeholder 1">
            <a:extLst>
              <a:ext uri="{FF2B5EF4-FFF2-40B4-BE49-F238E27FC236}">
                <a16:creationId xmlns:a16="http://schemas.microsoft.com/office/drawing/2014/main" id="{817BC805-7A7C-4AB3-A43B-C1200E0DF68C}"/>
              </a:ext>
            </a:extLst>
          </p:cNvPr>
          <p:cNvSpPr>
            <a:spLocks noGrp="1"/>
          </p:cNvSpPr>
          <p:nvPr>
            <p:ph idx="1"/>
          </p:nvPr>
        </p:nvSpPr>
        <p:spPr/>
        <p:txBody>
          <a:bodyPr/>
          <a:lstStyle/>
          <a:p>
            <a:pPr marL="0" indent="0">
              <a:buNone/>
            </a:pPr>
            <a:r>
              <a:rPr lang="en-US" b="1" dirty="0"/>
              <a:t>Professional development practices in Tennessee</a:t>
            </a:r>
          </a:p>
          <a:p>
            <a:pPr>
              <a:buClr>
                <a:srgbClr val="686868"/>
              </a:buClr>
            </a:pPr>
            <a:r>
              <a:rPr lang="en-US" sz="2000" dirty="0"/>
              <a:t>Professional development is guided by priorities identified in the state strategic plan.</a:t>
            </a:r>
          </a:p>
          <a:p>
            <a:pPr>
              <a:buClr>
                <a:srgbClr val="686868"/>
              </a:buClr>
            </a:pPr>
            <a:r>
              <a:rPr lang="en-US" sz="2000" dirty="0"/>
              <a:t>Multistakeholder teams meet regularly to analyze data from professional learning activities and make improvements as needed.</a:t>
            </a:r>
          </a:p>
          <a:p>
            <a:pPr>
              <a:buClr>
                <a:srgbClr val="686868"/>
              </a:buClr>
            </a:pPr>
            <a:r>
              <a:rPr lang="en-US" sz="2000" dirty="0"/>
              <a:t>The SEA also uses data to analyze the impact of professional development initiatives on teacher knowledge and practice, as well as on student outcomes.</a:t>
            </a:r>
          </a:p>
          <a:p>
            <a:pPr>
              <a:buClr>
                <a:srgbClr val="686868"/>
              </a:buClr>
            </a:pPr>
            <a:r>
              <a:rPr lang="en-US" sz="2000" dirty="0"/>
              <a:t>In addition, the SEA provides feedback on local professional learning efforts in need of improvement as part of technical assistance provided to school and district leaders.</a:t>
            </a:r>
          </a:p>
        </p:txBody>
      </p:sp>
      <p:sp>
        <p:nvSpPr>
          <p:cNvPr id="4" name="Slide Number Placeholder 3">
            <a:extLst>
              <a:ext uri="{FF2B5EF4-FFF2-40B4-BE49-F238E27FC236}">
                <a16:creationId xmlns:a16="http://schemas.microsoft.com/office/drawing/2014/main" id="{2F2ECF57-DDE2-4444-800C-FE18171C6880}"/>
              </a:ext>
            </a:extLst>
          </p:cNvPr>
          <p:cNvSpPr>
            <a:spLocks noGrp="1"/>
          </p:cNvSpPr>
          <p:nvPr>
            <p:ph type="sldNum" sz="quarter" idx="10"/>
          </p:nvPr>
        </p:nvSpPr>
        <p:spPr/>
        <p:txBody>
          <a:bodyPr/>
          <a:lstStyle/>
          <a:p>
            <a:pPr algn="r"/>
            <a:fld id="{F3477EC8-074D-41C4-94AE-E9EA7CEEA348}" type="slidenum">
              <a:rPr lang="en-US" smtClean="0"/>
              <a:pPr algn="r"/>
              <a:t>37</a:t>
            </a:fld>
            <a:endParaRPr lang="en-US" dirty="0"/>
          </a:p>
        </p:txBody>
      </p:sp>
    </p:spTree>
    <p:extLst>
      <p:ext uri="{BB962C8B-B14F-4D97-AF65-F5344CB8AC3E}">
        <p14:creationId xmlns:p14="http://schemas.microsoft.com/office/powerpoint/2010/main" val="1881646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25A5A0-34F8-4EE6-B267-8E885E573D6B}"/>
              </a:ext>
            </a:extLst>
          </p:cNvPr>
          <p:cNvSpPr>
            <a:spLocks noGrp="1"/>
          </p:cNvSpPr>
          <p:nvPr>
            <p:ph type="title"/>
          </p:nvPr>
        </p:nvSpPr>
        <p:spPr/>
        <p:txBody>
          <a:bodyPr/>
          <a:lstStyle/>
          <a:p>
            <a:r>
              <a:rPr lang="en-US" dirty="0">
                <a:solidFill>
                  <a:srgbClr val="686868"/>
                </a:solidFill>
              </a:rPr>
              <a:t>Considerations for Professional Development</a:t>
            </a:r>
          </a:p>
        </p:txBody>
      </p:sp>
      <p:sp>
        <p:nvSpPr>
          <p:cNvPr id="2" name="Content Placeholder 1">
            <a:extLst>
              <a:ext uri="{FF2B5EF4-FFF2-40B4-BE49-F238E27FC236}">
                <a16:creationId xmlns:a16="http://schemas.microsoft.com/office/drawing/2014/main" id="{01BF5870-D649-46BA-AE80-C0D8DCBD6F04}"/>
              </a:ext>
            </a:extLst>
          </p:cNvPr>
          <p:cNvSpPr>
            <a:spLocks noGrp="1"/>
          </p:cNvSpPr>
          <p:nvPr>
            <p:ph idx="1"/>
          </p:nvPr>
        </p:nvSpPr>
        <p:spPr/>
        <p:txBody>
          <a:bodyPr/>
          <a:lstStyle/>
          <a:p>
            <a:pPr>
              <a:buClr>
                <a:srgbClr val="686868"/>
              </a:buClr>
            </a:pPr>
            <a:r>
              <a:rPr lang="en-US" dirty="0"/>
              <a:t>How can our state or district leverage Title II funds to support beginning teacher professional learning?</a:t>
            </a:r>
          </a:p>
          <a:p>
            <a:pPr>
              <a:buClr>
                <a:srgbClr val="686868"/>
              </a:buClr>
            </a:pPr>
            <a:r>
              <a:rPr lang="en-US" dirty="0"/>
              <a:t>How can our districts adjust structures and processes to prioritize time for new teachers to access professional learning opportunities?</a:t>
            </a:r>
          </a:p>
          <a:p>
            <a:pPr>
              <a:buClr>
                <a:srgbClr val="686868"/>
              </a:buClr>
            </a:pPr>
            <a:r>
              <a:rPr lang="en-US" dirty="0"/>
              <a:t>How will we evaluate the impact of beginning teacher professional learning?</a:t>
            </a:r>
          </a:p>
        </p:txBody>
      </p:sp>
      <p:sp>
        <p:nvSpPr>
          <p:cNvPr id="4" name="Slide Number Placeholder 3">
            <a:extLst>
              <a:ext uri="{FF2B5EF4-FFF2-40B4-BE49-F238E27FC236}">
                <a16:creationId xmlns:a16="http://schemas.microsoft.com/office/drawing/2014/main" id="{E8D1DAB6-F728-43FA-BB69-D960291F65C9}"/>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34274398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3E63BC-103E-4E19-95E0-09BB529E676E}"/>
              </a:ext>
            </a:extLst>
          </p:cNvPr>
          <p:cNvSpPr>
            <a:spLocks noGrp="1"/>
          </p:cNvSpPr>
          <p:nvPr>
            <p:ph type="title"/>
          </p:nvPr>
        </p:nvSpPr>
        <p:spPr/>
        <p:txBody>
          <a:bodyPr/>
          <a:lstStyle/>
          <a:p>
            <a:r>
              <a:rPr lang="en-US" dirty="0">
                <a:solidFill>
                  <a:srgbClr val="686868"/>
                </a:solidFill>
              </a:rPr>
              <a:t>4. Mentor Guidance</a:t>
            </a:r>
          </a:p>
        </p:txBody>
      </p:sp>
      <p:sp>
        <p:nvSpPr>
          <p:cNvPr id="2" name="Content Placeholder 1">
            <a:extLst>
              <a:ext uri="{FF2B5EF4-FFF2-40B4-BE49-F238E27FC236}">
                <a16:creationId xmlns:a16="http://schemas.microsoft.com/office/drawing/2014/main" id="{19783934-5706-499D-9091-7B85DACE4401}"/>
              </a:ext>
            </a:extLst>
          </p:cNvPr>
          <p:cNvSpPr>
            <a:spLocks noGrp="1"/>
          </p:cNvSpPr>
          <p:nvPr>
            <p:ph idx="1"/>
          </p:nvPr>
        </p:nvSpPr>
        <p:spPr/>
        <p:txBody>
          <a:bodyPr/>
          <a:lstStyle/>
          <a:p>
            <a:pPr>
              <a:buClr>
                <a:srgbClr val="686868"/>
              </a:buClr>
            </a:pPr>
            <a:r>
              <a:rPr lang="en-US" dirty="0"/>
              <a:t>Teachers need opportunities to apply their learning with the guidance of a mentor.</a:t>
            </a:r>
          </a:p>
          <a:p>
            <a:pPr>
              <a:buClr>
                <a:srgbClr val="686868"/>
              </a:buClr>
            </a:pPr>
            <a:r>
              <a:rPr lang="en-US" dirty="0"/>
              <a:t>Please refer to the following modules in the </a:t>
            </a:r>
            <a:r>
              <a:rPr lang="en-US" i="1" dirty="0"/>
              <a:t>Mentoring and Induction Toolkit </a:t>
            </a:r>
            <a:r>
              <a:rPr lang="en-US" dirty="0"/>
              <a:t>for additional information about mentoring programs:</a:t>
            </a:r>
          </a:p>
          <a:p>
            <a:pPr lvl="1">
              <a:buClr>
                <a:srgbClr val="686868"/>
              </a:buClr>
            </a:pPr>
            <a:r>
              <a:rPr lang="en-US" i="1" dirty="0"/>
              <a:t>Mentor Recruitment, Selection, and Assignment</a:t>
            </a:r>
          </a:p>
          <a:p>
            <a:pPr lvl="1">
              <a:buClr>
                <a:srgbClr val="686868"/>
              </a:buClr>
            </a:pPr>
            <a:r>
              <a:rPr lang="en-US" i="1" dirty="0"/>
              <a:t>Mentor Development, Assessment, and Communities of Practice</a:t>
            </a:r>
          </a:p>
        </p:txBody>
      </p:sp>
      <p:sp>
        <p:nvSpPr>
          <p:cNvPr id="4" name="Slide Number Placeholder 3">
            <a:extLst>
              <a:ext uri="{FF2B5EF4-FFF2-40B4-BE49-F238E27FC236}">
                <a16:creationId xmlns:a16="http://schemas.microsoft.com/office/drawing/2014/main" id="{6E524010-8677-49FB-928D-9E2EE27CF7B9}"/>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441603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F88C6A-4DFA-894B-B93A-5E1C35EFD09A}"/>
              </a:ext>
            </a:extLst>
          </p:cNvPr>
          <p:cNvSpPr>
            <a:spLocks noGrp="1"/>
          </p:cNvSpPr>
          <p:nvPr>
            <p:ph type="title"/>
          </p:nvPr>
        </p:nvSpPr>
        <p:spPr/>
        <p:txBody>
          <a:bodyPr/>
          <a:lstStyle/>
          <a:p>
            <a:r>
              <a:rPr lang="en-US" dirty="0">
                <a:solidFill>
                  <a:srgbClr val="686868"/>
                </a:solidFill>
              </a:rPr>
              <a:t>Mentoring and Induction Toolkit</a:t>
            </a:r>
          </a:p>
        </p:txBody>
      </p:sp>
      <p:sp>
        <p:nvSpPr>
          <p:cNvPr id="2" name="Content Placeholder 1">
            <a:extLst>
              <a:ext uri="{FF2B5EF4-FFF2-40B4-BE49-F238E27FC236}">
                <a16:creationId xmlns:a16="http://schemas.microsoft.com/office/drawing/2014/main" id="{524B043E-DAE4-F941-97E1-185332921D76}"/>
              </a:ext>
            </a:extLst>
          </p:cNvPr>
          <p:cNvSpPr>
            <a:spLocks noGrp="1"/>
          </p:cNvSpPr>
          <p:nvPr>
            <p:ph idx="1"/>
          </p:nvPr>
        </p:nvSpPr>
        <p:spPr/>
        <p:txBody>
          <a:bodyPr/>
          <a:lstStyle/>
          <a:p>
            <a:pPr>
              <a:buClr>
                <a:srgbClr val="686868"/>
              </a:buClr>
            </a:pPr>
            <a:r>
              <a:rPr lang="en-US" dirty="0"/>
              <a:t>The purpose of the GTL Center’s Mentoring and Induction Toolkit is to give regional comprehensive centers (RCCs) and state education agencies (SEAs) </a:t>
            </a:r>
            <a:r>
              <a:rPr lang="en-US" b="1" dirty="0"/>
              <a:t>tools, resources, and support </a:t>
            </a:r>
            <a:r>
              <a:rPr lang="en-US" dirty="0"/>
              <a:t>to facilitate meaningful conversations with local education agencies (LEAs) to design and implement effective, high-quality mentoring and induction programs.</a:t>
            </a:r>
          </a:p>
        </p:txBody>
      </p:sp>
      <p:sp>
        <p:nvSpPr>
          <p:cNvPr id="4" name="Slide Number Placeholder 3">
            <a:extLst>
              <a:ext uri="{FF2B5EF4-FFF2-40B4-BE49-F238E27FC236}">
                <a16:creationId xmlns:a16="http://schemas.microsoft.com/office/drawing/2014/main" id="{56942557-9532-9143-9773-70FEA51E2DD7}"/>
              </a:ext>
            </a:extLst>
          </p:cNvPr>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4</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24541226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686868"/>
                </a:solidFill>
              </a:rPr>
              <a:t>Methods To Assess the Needs of Beginning Teachers</a:t>
            </a:r>
          </a:p>
        </p:txBody>
      </p:sp>
      <p:sp>
        <p:nvSpPr>
          <p:cNvPr id="2" name="Content Placeholder 1"/>
          <p:cNvSpPr>
            <a:spLocks noGrp="1"/>
          </p:cNvSpPr>
          <p:nvPr>
            <p:ph idx="1"/>
          </p:nvPr>
        </p:nvSpPr>
        <p:spPr/>
        <p:txBody>
          <a:bodyPr/>
          <a:lstStyle/>
          <a:p>
            <a:pPr marL="457200" indent="-457200">
              <a:buClr>
                <a:srgbClr val="686868"/>
              </a:buClr>
              <a:buFont typeface="+mj-lt"/>
              <a:buAutoNum type="arabicPeriod"/>
            </a:pPr>
            <a:r>
              <a:rPr lang="en-US" b="1" dirty="0"/>
              <a:t> Classroom observations </a:t>
            </a:r>
            <a:r>
              <a:rPr lang="en-US" dirty="0"/>
              <a:t>using standards-based</a:t>
            </a:r>
            <a:br>
              <a:rPr lang="en-US" dirty="0"/>
            </a:br>
            <a:r>
              <a:rPr lang="en-US" dirty="0"/>
              <a:t> formative assessment tools that reflect a continuum</a:t>
            </a:r>
            <a:br>
              <a:rPr lang="en-US" dirty="0"/>
            </a:br>
            <a:r>
              <a:rPr lang="en-US" dirty="0"/>
              <a:t> of teacher development</a:t>
            </a:r>
          </a:p>
          <a:p>
            <a:pPr marL="457200" indent="-457200">
              <a:buClr>
                <a:srgbClr val="686868"/>
              </a:buClr>
              <a:buFont typeface="+mj-lt"/>
              <a:buAutoNum type="arabicPeriod"/>
            </a:pPr>
            <a:r>
              <a:rPr lang="en-US" b="1" dirty="0"/>
              <a:t> Needs assessment surveys </a:t>
            </a:r>
            <a:r>
              <a:rPr lang="en-US" dirty="0"/>
              <a:t>of beginning teachers</a:t>
            </a:r>
          </a:p>
          <a:p>
            <a:pPr marL="457200" indent="-457200">
              <a:buClr>
                <a:srgbClr val="686868"/>
              </a:buClr>
              <a:buFont typeface="+mj-lt"/>
              <a:buAutoNum type="arabicPeriod"/>
            </a:pPr>
            <a:r>
              <a:rPr lang="en-US" b="1" dirty="0"/>
              <a:t> </a:t>
            </a:r>
            <a:r>
              <a:rPr lang="en-US" dirty="0"/>
              <a:t>Information from </a:t>
            </a:r>
            <a:r>
              <a:rPr lang="en-US" b="1" dirty="0"/>
              <a:t>preservice clinical experiences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40</a:t>
            </a:fld>
            <a:endParaRPr lang="en-US" dirty="0"/>
          </a:p>
        </p:txBody>
      </p:sp>
    </p:spTree>
    <p:extLst>
      <p:ext uri="{BB962C8B-B14F-4D97-AF65-F5344CB8AC3E}">
        <p14:creationId xmlns:p14="http://schemas.microsoft.com/office/powerpoint/2010/main" val="1878404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2FD8E5-40C6-4A3C-B22C-88EF66E20BDE}"/>
              </a:ext>
            </a:extLst>
          </p:cNvPr>
          <p:cNvSpPr>
            <a:spLocks noGrp="1"/>
          </p:cNvSpPr>
          <p:nvPr>
            <p:ph type="title"/>
          </p:nvPr>
        </p:nvSpPr>
        <p:spPr/>
        <p:txBody>
          <a:bodyPr/>
          <a:lstStyle/>
          <a:p>
            <a:r>
              <a:rPr lang="en-US" dirty="0">
                <a:solidFill>
                  <a:srgbClr val="686868"/>
                </a:solidFill>
              </a:rPr>
              <a:t>Phases of First-Year Teachers’ Attitude Toward Teaching</a:t>
            </a:r>
          </a:p>
        </p:txBody>
      </p:sp>
      <p:pic>
        <p:nvPicPr>
          <p:cNvPr id="6" name="Picture 5" descr="This line graph from the New Teacher Center displays the six phases of first-year teachers' attitude toward teaching over the course of the school year. The first phase is anticipation, which takes place in August/September. The second phase, survival, takes place around October. The next phase, disillusionment, ranges from November to February. The fourth phase is rejuvenation, whcih emerges between March and April. In May, the reflection phase comes about. Finally, anticipation reappears in June/July. When looking at the graphic holistically, the line that follows the six phases in the graph looks like the letter &quot;U&quot;, starting at the top of the graph in August, sloping downward until December, and then slanting upward for the remainder of the school year." title="Phases of First-Year Teachers' Attitude Toward Teaching">
            <a:extLst>
              <a:ext uri="{FF2B5EF4-FFF2-40B4-BE49-F238E27FC236}">
                <a16:creationId xmlns:a16="http://schemas.microsoft.com/office/drawing/2014/main" id="{06120956-D35B-4F9C-9BF1-21951D49C9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822" y="1819819"/>
            <a:ext cx="6757082" cy="3631778"/>
          </a:xfrm>
          <a:prstGeom prst="rect">
            <a:avLst/>
          </a:prstGeom>
        </p:spPr>
      </p:pic>
      <p:sp>
        <p:nvSpPr>
          <p:cNvPr id="7" name="TextBox 33">
            <a:extLst>
              <a:ext uri="{FF2B5EF4-FFF2-40B4-BE49-F238E27FC236}">
                <a16:creationId xmlns:a16="http://schemas.microsoft.com/office/drawing/2014/main" id="{21579902-6892-442D-BF1D-6C737345FC81}"/>
              </a:ext>
            </a:extLst>
          </p:cNvPr>
          <p:cNvSpPr txBox="1">
            <a:spLocks noChangeArrowheads="1"/>
          </p:cNvSpPr>
          <p:nvPr/>
        </p:nvSpPr>
        <p:spPr bwMode="auto">
          <a:xfrm>
            <a:off x="4963886" y="5554611"/>
            <a:ext cx="3731792" cy="276999"/>
          </a:xfrm>
          <a:prstGeom prst="rect">
            <a:avLst/>
          </a:prstGeom>
          <a:noFill/>
          <a:ln w="9525">
            <a:noFill/>
            <a:miter lim="800000"/>
            <a:headEnd/>
            <a:tailEnd/>
          </a:ln>
        </p:spPr>
        <p:txBody>
          <a:bodyPr wrap="square" lIns="0" rIns="0">
            <a:spAutoFit/>
          </a:bodyPr>
          <a:lstStyle/>
          <a:p>
            <a:pPr algn="r"/>
            <a:r>
              <a:rPr lang="en-US" sz="1200" i="1" dirty="0">
                <a:solidFill>
                  <a:srgbClr val="326295">
                    <a:lumMod val="75000"/>
                  </a:srgbClr>
                </a:solidFill>
                <a:latin typeface="Arial"/>
                <a:ea typeface="ITC Franklin Gothic Std Bk Cd"/>
                <a:cs typeface="ITC Franklin Gothic Std Bk Cd"/>
              </a:rPr>
              <a:t>Source: </a:t>
            </a:r>
            <a:r>
              <a:rPr lang="en-US" sz="1200" dirty="0">
                <a:solidFill>
                  <a:srgbClr val="326295">
                    <a:lumMod val="75000"/>
                  </a:srgbClr>
                </a:solidFill>
                <a:latin typeface="Arial"/>
                <a:ea typeface="ITC Franklin Gothic Std Bk Cd"/>
                <a:cs typeface="ITC Franklin Gothic Std Bk Cd"/>
              </a:rPr>
              <a:t>Moir (2016)</a:t>
            </a:r>
          </a:p>
        </p:txBody>
      </p:sp>
      <p:sp>
        <p:nvSpPr>
          <p:cNvPr id="4" name="Slide Number Placeholder 3">
            <a:extLst>
              <a:ext uri="{FF2B5EF4-FFF2-40B4-BE49-F238E27FC236}">
                <a16:creationId xmlns:a16="http://schemas.microsoft.com/office/drawing/2014/main" id="{074CAFC0-8E63-47BD-A2A6-9400A186519B}"/>
              </a:ext>
            </a:extLst>
          </p:cNvPr>
          <p:cNvSpPr>
            <a:spLocks noGrp="1"/>
          </p:cNvSpPr>
          <p:nvPr>
            <p:ph type="sldNum" sz="quarter" idx="10"/>
          </p:nvPr>
        </p:nvSpPr>
        <p:spPr/>
        <p:txBody>
          <a:bodyPr/>
          <a:lstStyle/>
          <a:p>
            <a:pPr algn="r"/>
            <a:fld id="{F3477EC8-074D-41C4-94AE-E9EA7CEEA348}" type="slidenum">
              <a:rPr lang="en-US" smtClean="0"/>
              <a:pPr algn="r"/>
              <a:t>41</a:t>
            </a:fld>
            <a:endParaRPr lang="en-US" dirty="0"/>
          </a:p>
        </p:txBody>
      </p:sp>
    </p:spTree>
    <p:extLst>
      <p:ext uri="{BB962C8B-B14F-4D97-AF65-F5344CB8AC3E}">
        <p14:creationId xmlns:p14="http://schemas.microsoft.com/office/powerpoint/2010/main" val="8394140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774B98-9668-42F0-A235-FE86001B5EC7}"/>
              </a:ext>
            </a:extLst>
          </p:cNvPr>
          <p:cNvSpPr>
            <a:spLocks noGrp="1"/>
          </p:cNvSpPr>
          <p:nvPr>
            <p:ph type="title"/>
          </p:nvPr>
        </p:nvSpPr>
        <p:spPr/>
        <p:txBody>
          <a:bodyPr/>
          <a:lstStyle/>
          <a:p>
            <a:r>
              <a:rPr lang="en-US" dirty="0">
                <a:solidFill>
                  <a:srgbClr val="686868"/>
                </a:solidFill>
              </a:rPr>
              <a:t>Example: Mentoring Program</a:t>
            </a:r>
          </a:p>
        </p:txBody>
      </p:sp>
      <p:sp>
        <p:nvSpPr>
          <p:cNvPr id="2" name="Content Placeholder 1">
            <a:extLst>
              <a:ext uri="{FF2B5EF4-FFF2-40B4-BE49-F238E27FC236}">
                <a16:creationId xmlns:a16="http://schemas.microsoft.com/office/drawing/2014/main" id="{9B067B61-7AF3-42FC-93D8-499BA4B06C21}"/>
              </a:ext>
            </a:extLst>
          </p:cNvPr>
          <p:cNvSpPr>
            <a:spLocks noGrp="1"/>
          </p:cNvSpPr>
          <p:nvPr>
            <p:ph idx="1"/>
          </p:nvPr>
        </p:nvSpPr>
        <p:spPr/>
        <p:txBody>
          <a:bodyPr/>
          <a:lstStyle/>
          <a:p>
            <a:pPr>
              <a:buClr>
                <a:srgbClr val="686868"/>
              </a:buClr>
            </a:pPr>
            <a:r>
              <a:rPr lang="en-US" sz="2200" b="1" dirty="0"/>
              <a:t>G.O.L.D.E.N. </a:t>
            </a:r>
            <a:r>
              <a:rPr lang="en-US" sz="2200" dirty="0"/>
              <a:t>(Guidance, Orientation, Leadership, Development, Empowering New Teachers Program)</a:t>
            </a:r>
          </a:p>
          <a:p>
            <a:pPr marL="0" indent="0">
              <a:buNone/>
              <a:tabLst>
                <a:tab pos="227013" algn="l"/>
              </a:tabLst>
            </a:pPr>
            <a:r>
              <a:rPr lang="en-US" sz="2200" b="1" dirty="0"/>
              <a:t> 	Chicago Public Schools, Illinois</a:t>
            </a:r>
          </a:p>
          <a:p>
            <a:pPr>
              <a:buClr>
                <a:srgbClr val="686868"/>
              </a:buClr>
            </a:pPr>
            <a:r>
              <a:rPr lang="en-US" sz="2200" b="1" dirty="0"/>
              <a:t>Purpose: </a:t>
            </a:r>
            <a:r>
              <a:rPr lang="en-US" sz="2200" dirty="0"/>
              <a:t>Program guidebook provides sample tasks and time lines for structuring a mentor program for beginning teachers.</a:t>
            </a:r>
          </a:p>
          <a:p>
            <a:pPr>
              <a:buClr>
                <a:srgbClr val="686868"/>
              </a:buClr>
            </a:pPr>
            <a:r>
              <a:rPr lang="en-US" sz="2200" b="1" dirty="0"/>
              <a:t>Key roles: </a:t>
            </a:r>
          </a:p>
          <a:p>
            <a:pPr lvl="1">
              <a:buClr>
                <a:srgbClr val="686868"/>
              </a:buClr>
            </a:pPr>
            <a:r>
              <a:rPr lang="en-US" dirty="0"/>
              <a:t>Lead mentors</a:t>
            </a:r>
          </a:p>
          <a:p>
            <a:pPr lvl="1">
              <a:buClr>
                <a:srgbClr val="686868"/>
              </a:buClr>
            </a:pPr>
            <a:r>
              <a:rPr lang="en-US" dirty="0"/>
              <a:t>Year 1 and 2 mentors</a:t>
            </a:r>
          </a:p>
          <a:p>
            <a:pPr lvl="1">
              <a:buClr>
                <a:srgbClr val="686868"/>
              </a:buClr>
            </a:pPr>
            <a:r>
              <a:rPr lang="en-US" dirty="0"/>
              <a:t>Year 1 and 2 teachers</a:t>
            </a:r>
          </a:p>
        </p:txBody>
      </p:sp>
      <p:sp>
        <p:nvSpPr>
          <p:cNvPr id="4" name="Slide Number Placeholder 3">
            <a:extLst>
              <a:ext uri="{FF2B5EF4-FFF2-40B4-BE49-F238E27FC236}">
                <a16:creationId xmlns:a16="http://schemas.microsoft.com/office/drawing/2014/main" id="{B762F020-2668-41AF-971E-EB31CA85B44C}"/>
              </a:ext>
            </a:extLst>
          </p:cNvPr>
          <p:cNvSpPr>
            <a:spLocks noGrp="1"/>
          </p:cNvSpPr>
          <p:nvPr>
            <p:ph type="sldNum" sz="quarter" idx="10"/>
          </p:nvPr>
        </p:nvSpPr>
        <p:spPr/>
        <p:txBody>
          <a:bodyPr/>
          <a:lstStyle/>
          <a:p>
            <a:pPr algn="r"/>
            <a:fld id="{F3477EC8-074D-41C4-94AE-E9EA7CEEA348}" type="slidenum">
              <a:rPr lang="en-US" smtClean="0"/>
              <a:pPr algn="r"/>
              <a:t>42</a:t>
            </a:fld>
            <a:endParaRPr lang="en-US" dirty="0"/>
          </a:p>
        </p:txBody>
      </p:sp>
    </p:spTree>
    <p:extLst>
      <p:ext uri="{BB962C8B-B14F-4D97-AF65-F5344CB8AC3E}">
        <p14:creationId xmlns:p14="http://schemas.microsoft.com/office/powerpoint/2010/main" val="2926765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864464-42FB-4C6A-993A-418D81AD2A8F}"/>
              </a:ext>
            </a:extLst>
          </p:cNvPr>
          <p:cNvSpPr>
            <a:spLocks noGrp="1"/>
          </p:cNvSpPr>
          <p:nvPr>
            <p:ph type="title"/>
          </p:nvPr>
        </p:nvSpPr>
        <p:spPr/>
        <p:txBody>
          <a:bodyPr/>
          <a:lstStyle/>
          <a:p>
            <a:r>
              <a:rPr lang="en-US" dirty="0">
                <a:solidFill>
                  <a:srgbClr val="686868"/>
                </a:solidFill>
              </a:rPr>
              <a:t>Considerations for Mentor Guidance</a:t>
            </a:r>
          </a:p>
        </p:txBody>
      </p:sp>
      <p:sp>
        <p:nvSpPr>
          <p:cNvPr id="2" name="Content Placeholder 1">
            <a:extLst>
              <a:ext uri="{FF2B5EF4-FFF2-40B4-BE49-F238E27FC236}">
                <a16:creationId xmlns:a16="http://schemas.microsoft.com/office/drawing/2014/main" id="{77192969-FA98-42AE-AA19-79883EDCF2DE}"/>
              </a:ext>
            </a:extLst>
          </p:cNvPr>
          <p:cNvSpPr>
            <a:spLocks noGrp="1"/>
          </p:cNvSpPr>
          <p:nvPr>
            <p:ph idx="1"/>
          </p:nvPr>
        </p:nvSpPr>
        <p:spPr/>
        <p:txBody>
          <a:bodyPr/>
          <a:lstStyle/>
          <a:p>
            <a:pPr>
              <a:buClr>
                <a:srgbClr val="686868"/>
              </a:buClr>
            </a:pPr>
            <a:r>
              <a:rPr lang="en-US" dirty="0"/>
              <a:t>How will mentors assess the needs of beginning teachers in your context?</a:t>
            </a:r>
          </a:p>
          <a:p>
            <a:pPr>
              <a:buClr>
                <a:srgbClr val="686868"/>
              </a:buClr>
            </a:pPr>
            <a:r>
              <a:rPr lang="en-US" dirty="0"/>
              <a:t>How will mentors help beginning teachers make explicit connections across what they learn in onboarding, professional learning communities, and ongoing professional development?</a:t>
            </a:r>
          </a:p>
        </p:txBody>
      </p:sp>
      <p:sp>
        <p:nvSpPr>
          <p:cNvPr id="4" name="Slide Number Placeholder 3">
            <a:extLst>
              <a:ext uri="{FF2B5EF4-FFF2-40B4-BE49-F238E27FC236}">
                <a16:creationId xmlns:a16="http://schemas.microsoft.com/office/drawing/2014/main" id="{2A660096-2FE3-45BF-9CDA-1F6F1A10DE14}"/>
              </a:ext>
            </a:extLst>
          </p:cNvPr>
          <p:cNvSpPr>
            <a:spLocks noGrp="1"/>
          </p:cNvSpPr>
          <p:nvPr>
            <p:ph type="sldNum" sz="quarter" idx="10"/>
          </p:nvPr>
        </p:nvSpPr>
        <p:spPr/>
        <p:txBody>
          <a:bodyPr/>
          <a:lstStyle/>
          <a:p>
            <a:pPr algn="r"/>
            <a:fld id="{F3477EC8-074D-41C4-94AE-E9EA7CEEA348}" type="slidenum">
              <a:rPr lang="en-US" smtClean="0"/>
              <a:pPr algn="r"/>
              <a:t>43</a:t>
            </a:fld>
            <a:endParaRPr lang="en-US" dirty="0"/>
          </a:p>
        </p:txBody>
      </p:sp>
    </p:spTree>
    <p:extLst>
      <p:ext uri="{BB962C8B-B14F-4D97-AF65-F5344CB8AC3E}">
        <p14:creationId xmlns:p14="http://schemas.microsoft.com/office/powerpoint/2010/main" val="36563435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14C012-0507-41D8-99DB-3979E2D863CC}"/>
              </a:ext>
            </a:extLst>
          </p:cNvPr>
          <p:cNvSpPr>
            <a:spLocks noGrp="1"/>
          </p:cNvSpPr>
          <p:nvPr>
            <p:ph type="title"/>
          </p:nvPr>
        </p:nvSpPr>
        <p:spPr/>
        <p:txBody>
          <a:bodyPr/>
          <a:lstStyle/>
          <a:p>
            <a:r>
              <a:rPr lang="en-US" dirty="0">
                <a:solidFill>
                  <a:srgbClr val="686868"/>
                </a:solidFill>
              </a:rPr>
              <a:t>Supporting Beginning Teachers in High-Need Schools</a:t>
            </a:r>
          </a:p>
        </p:txBody>
      </p:sp>
      <p:sp>
        <p:nvSpPr>
          <p:cNvPr id="2" name="Content Placeholder 1">
            <a:extLst>
              <a:ext uri="{FF2B5EF4-FFF2-40B4-BE49-F238E27FC236}">
                <a16:creationId xmlns:a16="http://schemas.microsoft.com/office/drawing/2014/main" id="{49E2E19D-503E-4C77-A186-4388A9AACA10}"/>
              </a:ext>
            </a:extLst>
          </p:cNvPr>
          <p:cNvSpPr>
            <a:spLocks noGrp="1"/>
          </p:cNvSpPr>
          <p:nvPr>
            <p:ph idx="1"/>
          </p:nvPr>
        </p:nvSpPr>
        <p:spPr/>
        <p:txBody>
          <a:bodyPr/>
          <a:lstStyle/>
          <a:p>
            <a:pPr>
              <a:buClr>
                <a:srgbClr val="686868"/>
              </a:buClr>
            </a:pPr>
            <a:r>
              <a:rPr lang="en-US" dirty="0"/>
              <a:t>Beginning teachers in high-need schools may have specific professional learning needs based on the context of their school. These topics might include:</a:t>
            </a:r>
          </a:p>
          <a:p>
            <a:pPr lvl="1">
              <a:buClr>
                <a:srgbClr val="686868"/>
              </a:buClr>
            </a:pPr>
            <a:r>
              <a:rPr lang="en-US" dirty="0"/>
              <a:t>Culturally-responsive pedagogy</a:t>
            </a:r>
          </a:p>
          <a:p>
            <a:pPr lvl="1">
              <a:buClr>
                <a:srgbClr val="686868"/>
              </a:buClr>
            </a:pPr>
            <a:r>
              <a:rPr lang="en-US" dirty="0"/>
              <a:t>Serving students in poverty</a:t>
            </a:r>
          </a:p>
          <a:p>
            <a:pPr lvl="1">
              <a:buClr>
                <a:srgbClr val="686868"/>
              </a:buClr>
            </a:pPr>
            <a:r>
              <a:rPr lang="en-US" dirty="0"/>
              <a:t>Academic interventions and supports for students below grade level (e.g., school-wide response to intervention or multi-tiered systems of support)</a:t>
            </a:r>
          </a:p>
          <a:p>
            <a:pPr lvl="1">
              <a:buClr>
                <a:srgbClr val="686868"/>
              </a:buClr>
            </a:pPr>
            <a:r>
              <a:rPr lang="en-US" dirty="0"/>
              <a:t>Positive behavior interventions and supports</a:t>
            </a:r>
          </a:p>
          <a:p>
            <a:pPr lvl="1">
              <a:buClr>
                <a:srgbClr val="686868"/>
              </a:buClr>
            </a:pPr>
            <a:r>
              <a:rPr lang="en-US" dirty="0"/>
              <a:t>Trauma-informed teaching practices</a:t>
            </a:r>
          </a:p>
          <a:p>
            <a:pPr lvl="1">
              <a:buClr>
                <a:srgbClr val="686868"/>
              </a:buClr>
            </a:pPr>
            <a:r>
              <a:rPr lang="en-US" dirty="0"/>
              <a:t>Restorative justice</a:t>
            </a:r>
          </a:p>
        </p:txBody>
      </p:sp>
      <p:sp>
        <p:nvSpPr>
          <p:cNvPr id="4" name="Slide Number Placeholder 3">
            <a:extLst>
              <a:ext uri="{FF2B5EF4-FFF2-40B4-BE49-F238E27FC236}">
                <a16:creationId xmlns:a16="http://schemas.microsoft.com/office/drawing/2014/main" id="{A3F2BB27-28E2-4DAD-8466-5AB5E89F8053}"/>
              </a:ext>
            </a:extLst>
          </p:cNvPr>
          <p:cNvSpPr>
            <a:spLocks noGrp="1"/>
          </p:cNvSpPr>
          <p:nvPr>
            <p:ph type="sldNum" sz="quarter" idx="10"/>
          </p:nvPr>
        </p:nvSpPr>
        <p:spPr/>
        <p:txBody>
          <a:bodyPr/>
          <a:lstStyle/>
          <a:p>
            <a:pPr algn="r"/>
            <a:fld id="{F3477EC8-074D-41C4-94AE-E9EA7CEEA348}" type="slidenum">
              <a:rPr lang="en-US" smtClean="0"/>
              <a:pPr algn="r"/>
              <a:t>44</a:t>
            </a:fld>
            <a:endParaRPr lang="en-US" dirty="0"/>
          </a:p>
        </p:txBody>
      </p:sp>
    </p:spTree>
    <p:extLst>
      <p:ext uri="{BB962C8B-B14F-4D97-AF65-F5344CB8AC3E}">
        <p14:creationId xmlns:p14="http://schemas.microsoft.com/office/powerpoint/2010/main" val="13165986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CE186-63B2-40D3-BCAF-14BAA1679B65}"/>
              </a:ext>
            </a:extLst>
          </p:cNvPr>
          <p:cNvSpPr>
            <a:spLocks noGrp="1"/>
          </p:cNvSpPr>
          <p:nvPr>
            <p:ph type="title"/>
          </p:nvPr>
        </p:nvSpPr>
        <p:spPr>
          <a:xfrm>
            <a:off x="687388" y="3032879"/>
            <a:ext cx="8229600" cy="1446550"/>
          </a:xfrm>
        </p:spPr>
        <p:txBody>
          <a:bodyPr/>
          <a:lstStyle/>
          <a:p>
            <a:r>
              <a:rPr lang="en-US" dirty="0"/>
              <a:t>Formative Assessment of Beginning Teacher Practice</a:t>
            </a:r>
          </a:p>
        </p:txBody>
      </p:sp>
      <p:sp>
        <p:nvSpPr>
          <p:cNvPr id="4" name="Slide Number Placeholder 3">
            <a:extLst>
              <a:ext uri="{FF2B5EF4-FFF2-40B4-BE49-F238E27FC236}">
                <a16:creationId xmlns:a16="http://schemas.microsoft.com/office/drawing/2014/main" id="{C74AE4BC-8A84-46D0-B4F4-4E169048CA2A}"/>
              </a:ext>
            </a:extLst>
          </p:cNvPr>
          <p:cNvSpPr>
            <a:spLocks noGrp="1"/>
          </p:cNvSpPr>
          <p:nvPr>
            <p:ph type="sldNum" sz="quarter" idx="12"/>
          </p:nvPr>
        </p:nvSpPr>
        <p:spPr/>
        <p:txBody>
          <a:bodyPr/>
          <a:lstStyle/>
          <a:p>
            <a:fld id="{A1A8B8B9-B651-4439-A868-E8F04EF81465}" type="slidenum">
              <a:rPr lang="en-US" smtClean="0"/>
              <a:pPr/>
              <a:t>45</a:t>
            </a:fld>
            <a:endParaRPr lang="en-US" dirty="0"/>
          </a:p>
        </p:txBody>
      </p:sp>
    </p:spTree>
    <p:extLst>
      <p:ext uri="{BB962C8B-B14F-4D97-AF65-F5344CB8AC3E}">
        <p14:creationId xmlns:p14="http://schemas.microsoft.com/office/powerpoint/2010/main" val="17810866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1E44C6-0C68-294E-8F47-1F59B8374693}"/>
              </a:ext>
            </a:extLst>
          </p:cNvPr>
          <p:cNvSpPr>
            <a:spLocks noGrp="1"/>
          </p:cNvSpPr>
          <p:nvPr>
            <p:ph type="title"/>
          </p:nvPr>
        </p:nvSpPr>
        <p:spPr/>
        <p:txBody>
          <a:bodyPr>
            <a:normAutofit/>
          </a:bodyPr>
          <a:lstStyle/>
          <a:p>
            <a:r>
              <a:rPr lang="en-US" dirty="0">
                <a:solidFill>
                  <a:srgbClr val="686868"/>
                </a:solidFill>
              </a:rPr>
              <a:t>Revisiting a Comprehensive System of Supports</a:t>
            </a:r>
          </a:p>
        </p:txBody>
      </p:sp>
      <p:pic>
        <p:nvPicPr>
          <p:cNvPr id="2" name="Picture 1" descr="Student learning outcomes are affected by high-quality instruction, formative assessment of beginning teacher practice, and structures to support beginning teacher practice."/>
          <p:cNvPicPr>
            <a:picLocks noChangeAspect="1"/>
          </p:cNvPicPr>
          <p:nvPr/>
        </p:nvPicPr>
        <p:blipFill>
          <a:blip r:embed="rId3"/>
          <a:stretch>
            <a:fillRect/>
          </a:stretch>
        </p:blipFill>
        <p:spPr>
          <a:xfrm>
            <a:off x="1455000" y="2054893"/>
            <a:ext cx="6273328" cy="3377477"/>
          </a:xfrm>
          <a:prstGeom prst="rect">
            <a:avLst/>
          </a:prstGeom>
        </p:spPr>
      </p:pic>
      <p:sp>
        <p:nvSpPr>
          <p:cNvPr id="4" name="Slide Number Placeholder 3">
            <a:extLst>
              <a:ext uri="{FF2B5EF4-FFF2-40B4-BE49-F238E27FC236}">
                <a16:creationId xmlns:a16="http://schemas.microsoft.com/office/drawing/2014/main" id="{F169C10A-52BB-9E4A-9E0B-7C39E79468F3}"/>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3052725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2D008F-F7BA-4AAC-8D0C-48406E448E5B}"/>
              </a:ext>
            </a:extLst>
          </p:cNvPr>
          <p:cNvSpPr>
            <a:spLocks noGrp="1"/>
          </p:cNvSpPr>
          <p:nvPr>
            <p:ph type="title"/>
          </p:nvPr>
        </p:nvSpPr>
        <p:spPr/>
        <p:txBody>
          <a:bodyPr/>
          <a:lstStyle/>
          <a:p>
            <a:r>
              <a:rPr lang="en-US" dirty="0">
                <a:solidFill>
                  <a:srgbClr val="686868"/>
                </a:solidFill>
              </a:rPr>
              <a:t>What is Instructionally Focused Formative Assessment?</a:t>
            </a:r>
          </a:p>
        </p:txBody>
      </p:sp>
      <p:sp>
        <p:nvSpPr>
          <p:cNvPr id="2" name="Content Placeholder 1">
            <a:extLst>
              <a:ext uri="{FF2B5EF4-FFF2-40B4-BE49-F238E27FC236}">
                <a16:creationId xmlns:a16="http://schemas.microsoft.com/office/drawing/2014/main" id="{0A5DC225-BB1E-44CF-ACAE-DD4350134286}"/>
              </a:ext>
            </a:extLst>
          </p:cNvPr>
          <p:cNvSpPr>
            <a:spLocks noGrp="1"/>
          </p:cNvSpPr>
          <p:nvPr>
            <p:ph idx="1"/>
          </p:nvPr>
        </p:nvSpPr>
        <p:spPr>
          <a:xfrm>
            <a:off x="687526" y="1831975"/>
            <a:ext cx="8224699" cy="4075844"/>
          </a:xfrm>
        </p:spPr>
        <p:txBody>
          <a:bodyPr/>
          <a:lstStyle/>
          <a:p>
            <a:pPr>
              <a:buClr>
                <a:srgbClr val="686868"/>
              </a:buClr>
            </a:pPr>
            <a:r>
              <a:rPr lang="en-US" dirty="0"/>
              <a:t>Formal and informal processes to help teachers improve their instructional practice</a:t>
            </a:r>
          </a:p>
          <a:p>
            <a:pPr>
              <a:buClr>
                <a:srgbClr val="686868"/>
              </a:buClr>
            </a:pPr>
            <a:r>
              <a:rPr lang="en-US" dirty="0"/>
              <a:t>Focused on teacher growth and development, with an emphasis on student learning</a:t>
            </a:r>
          </a:p>
          <a:p>
            <a:pPr>
              <a:buClr>
                <a:srgbClr val="686868"/>
              </a:buClr>
            </a:pPr>
            <a:r>
              <a:rPr lang="en-US" dirty="0"/>
              <a:t>Processes including reflection, goal setting, analysis of student learning, and cycles of observation and feedback</a:t>
            </a:r>
          </a:p>
        </p:txBody>
      </p:sp>
      <p:sp>
        <p:nvSpPr>
          <p:cNvPr id="6" name="TextBox 33">
            <a:extLst>
              <a:ext uri="{FF2B5EF4-FFF2-40B4-BE49-F238E27FC236}">
                <a16:creationId xmlns:a16="http://schemas.microsoft.com/office/drawing/2014/main" id="{AB8D174A-2D97-9B4B-AF1C-AB36F21C5546}"/>
              </a:ext>
            </a:extLst>
          </p:cNvPr>
          <p:cNvSpPr txBox="1">
            <a:spLocks noChangeArrowheads="1"/>
          </p:cNvSpPr>
          <p:nvPr/>
        </p:nvSpPr>
        <p:spPr bwMode="auto">
          <a:xfrm>
            <a:off x="3296093" y="5592726"/>
            <a:ext cx="5399585" cy="276999"/>
          </a:xfrm>
          <a:prstGeom prst="rect">
            <a:avLst/>
          </a:prstGeom>
          <a:noFill/>
          <a:ln w="9525">
            <a:noFill/>
            <a:miter lim="800000"/>
            <a:headEnd/>
            <a:tailEnd/>
          </a:ln>
        </p:spPr>
        <p:txBody>
          <a:bodyPr wrap="square" lIns="0" rIns="0">
            <a:spAutoFit/>
          </a:bodyPr>
          <a:lstStyle/>
          <a:p>
            <a:pPr algn="r"/>
            <a:r>
              <a:rPr lang="en-US" sz="1200" i="1" dirty="0">
                <a:solidFill>
                  <a:srgbClr val="326295">
                    <a:lumMod val="75000"/>
                  </a:srgbClr>
                </a:solidFill>
                <a:latin typeface="Arial"/>
                <a:ea typeface="ITC Franklin Gothic Std Bk Cd"/>
                <a:cs typeface="ITC Franklin Gothic Std Bk Cd"/>
              </a:rPr>
              <a:t>Source: </a:t>
            </a:r>
            <a:r>
              <a:rPr lang="en-US" sz="1200" dirty="0">
                <a:solidFill>
                  <a:srgbClr val="326295">
                    <a:lumMod val="75000"/>
                  </a:srgbClr>
                </a:solidFill>
                <a:latin typeface="Arial"/>
                <a:ea typeface="ITC Franklin Gothic Std Bk Cd"/>
                <a:cs typeface="ITC Franklin Gothic Std Bk Cd"/>
              </a:rPr>
              <a:t>Office of Superintendent of Public Instruction (2018)</a:t>
            </a:r>
          </a:p>
        </p:txBody>
      </p:sp>
      <p:sp>
        <p:nvSpPr>
          <p:cNvPr id="4" name="Slide Number Placeholder 3">
            <a:extLst>
              <a:ext uri="{FF2B5EF4-FFF2-40B4-BE49-F238E27FC236}">
                <a16:creationId xmlns:a16="http://schemas.microsoft.com/office/drawing/2014/main" id="{FA291B54-D142-4997-81CF-533699D79ABA}"/>
              </a:ext>
            </a:extLst>
          </p:cNvPr>
          <p:cNvSpPr>
            <a:spLocks noGrp="1"/>
          </p:cNvSpPr>
          <p:nvPr>
            <p:ph type="sldNum" sz="quarter" idx="10"/>
          </p:nvPr>
        </p:nvSpPr>
        <p:spPr/>
        <p:txBody>
          <a:bodyPr/>
          <a:lstStyle/>
          <a:p>
            <a:pPr algn="r"/>
            <a:fld id="{F3477EC8-074D-41C4-94AE-E9EA7CEEA348}" type="slidenum">
              <a:rPr lang="en-US" smtClean="0"/>
              <a:pPr algn="r"/>
              <a:t>47</a:t>
            </a:fld>
            <a:endParaRPr lang="en-US" dirty="0"/>
          </a:p>
        </p:txBody>
      </p:sp>
    </p:spTree>
    <p:extLst>
      <p:ext uri="{BB962C8B-B14F-4D97-AF65-F5344CB8AC3E}">
        <p14:creationId xmlns:p14="http://schemas.microsoft.com/office/powerpoint/2010/main" val="19504683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C696FF-EB1B-9D49-85B6-7786463149AD}"/>
              </a:ext>
            </a:extLst>
          </p:cNvPr>
          <p:cNvSpPr>
            <a:spLocks noGrp="1"/>
          </p:cNvSpPr>
          <p:nvPr>
            <p:ph type="title"/>
          </p:nvPr>
        </p:nvSpPr>
        <p:spPr/>
        <p:txBody>
          <a:bodyPr/>
          <a:lstStyle/>
          <a:p>
            <a:r>
              <a:rPr lang="en-US" dirty="0">
                <a:solidFill>
                  <a:srgbClr val="686868"/>
                </a:solidFill>
              </a:rPr>
              <a:t>Five Principles of Instructionally Focused Formative Assessment</a:t>
            </a:r>
          </a:p>
        </p:txBody>
      </p:sp>
      <p:sp>
        <p:nvSpPr>
          <p:cNvPr id="2" name="Content Placeholder 1">
            <a:extLst>
              <a:ext uri="{FF2B5EF4-FFF2-40B4-BE49-F238E27FC236}">
                <a16:creationId xmlns:a16="http://schemas.microsoft.com/office/drawing/2014/main" id="{5C092800-719F-CC40-B3B0-C5A3DC2E70B3}"/>
              </a:ext>
            </a:extLst>
          </p:cNvPr>
          <p:cNvSpPr>
            <a:spLocks noGrp="1"/>
          </p:cNvSpPr>
          <p:nvPr>
            <p:ph idx="1"/>
          </p:nvPr>
        </p:nvSpPr>
        <p:spPr/>
        <p:txBody>
          <a:bodyPr/>
          <a:lstStyle/>
          <a:p>
            <a:pPr marL="457200" indent="-457200">
              <a:buClr>
                <a:srgbClr val="686868"/>
              </a:buClr>
              <a:buFont typeface="+mj-lt"/>
              <a:buAutoNum type="arabicPeriod"/>
            </a:pPr>
            <a:r>
              <a:rPr lang="en-US" dirty="0"/>
              <a:t>Uses</a:t>
            </a:r>
            <a:r>
              <a:rPr lang="en-US" b="1" dirty="0"/>
              <a:t> standards-based</a:t>
            </a:r>
            <a:r>
              <a:rPr lang="en-US" dirty="0"/>
              <a:t> tools and processes</a:t>
            </a:r>
          </a:p>
          <a:p>
            <a:pPr marL="457200" indent="-457200">
              <a:buClr>
                <a:srgbClr val="686868"/>
              </a:buClr>
              <a:buFont typeface="+mj-lt"/>
              <a:buAutoNum type="arabicPeriod"/>
            </a:pPr>
            <a:r>
              <a:rPr lang="en-US" dirty="0"/>
              <a:t>Fosters reflection on </a:t>
            </a:r>
            <a:r>
              <a:rPr lang="en-US" b="1" dirty="0"/>
              <a:t>instructional practices</a:t>
            </a:r>
          </a:p>
          <a:p>
            <a:pPr marL="457200" indent="-457200">
              <a:buClr>
                <a:srgbClr val="686868"/>
              </a:buClr>
              <a:buFont typeface="+mj-lt"/>
              <a:buAutoNum type="arabicPeriod"/>
            </a:pPr>
            <a:r>
              <a:rPr lang="en-US" dirty="0"/>
              <a:t>Examines </a:t>
            </a:r>
            <a:r>
              <a:rPr lang="en-US" b="1" dirty="0"/>
              <a:t>evidence of student learning</a:t>
            </a:r>
          </a:p>
          <a:p>
            <a:pPr marL="457200" indent="-457200">
              <a:buClr>
                <a:srgbClr val="686868"/>
              </a:buClr>
              <a:buFont typeface="+mj-lt"/>
              <a:buAutoNum type="arabicPeriod"/>
            </a:pPr>
            <a:r>
              <a:rPr lang="en-US" dirty="0"/>
              <a:t>Features regular </a:t>
            </a:r>
            <a:r>
              <a:rPr lang="en-US" b="1" dirty="0"/>
              <a:t>observation and feedback</a:t>
            </a:r>
          </a:p>
          <a:p>
            <a:pPr marL="457200" indent="-457200">
              <a:buClr>
                <a:srgbClr val="686868"/>
              </a:buClr>
              <a:buFont typeface="+mj-lt"/>
              <a:buAutoNum type="arabicPeriod"/>
            </a:pPr>
            <a:r>
              <a:rPr lang="en-US" dirty="0"/>
              <a:t>Guides beginning teachers to benefit from </a:t>
            </a:r>
            <a:r>
              <a:rPr lang="en-US" b="1" dirty="0"/>
              <a:t>formal performance evaluations</a:t>
            </a:r>
            <a:endParaRPr lang="en-US" dirty="0"/>
          </a:p>
        </p:txBody>
      </p:sp>
      <p:sp>
        <p:nvSpPr>
          <p:cNvPr id="5" name="TextBox 33">
            <a:extLst>
              <a:ext uri="{FF2B5EF4-FFF2-40B4-BE49-F238E27FC236}">
                <a16:creationId xmlns:a16="http://schemas.microsoft.com/office/drawing/2014/main" id="{A67D0B77-1198-4CE9-92BB-A1E7FE438AAD}"/>
              </a:ext>
            </a:extLst>
          </p:cNvPr>
          <p:cNvSpPr txBox="1">
            <a:spLocks noChangeArrowheads="1"/>
          </p:cNvSpPr>
          <p:nvPr/>
        </p:nvSpPr>
        <p:spPr bwMode="auto">
          <a:xfrm>
            <a:off x="4963886" y="5554611"/>
            <a:ext cx="3731792" cy="276999"/>
          </a:xfrm>
          <a:prstGeom prst="rect">
            <a:avLst/>
          </a:prstGeom>
          <a:noFill/>
          <a:ln w="9525">
            <a:noFill/>
            <a:miter lim="800000"/>
            <a:headEnd/>
            <a:tailEnd/>
          </a:ln>
        </p:spPr>
        <p:txBody>
          <a:bodyPr wrap="square" lIns="0" rIns="0">
            <a:spAutoFit/>
          </a:bodyPr>
          <a:lstStyle/>
          <a:p>
            <a:pPr algn="r"/>
            <a:r>
              <a:rPr lang="en-US" sz="1200" dirty="0">
                <a:solidFill>
                  <a:srgbClr val="326295">
                    <a:lumMod val="75000"/>
                  </a:srgbClr>
                </a:solidFill>
                <a:latin typeface="Arial"/>
                <a:ea typeface="ITC Franklin Gothic Std Bk Cd"/>
                <a:cs typeface="ITC Franklin Gothic Std Bk Cd"/>
              </a:rPr>
              <a:t>Adapted from the </a:t>
            </a:r>
            <a:r>
              <a:rPr lang="en-US" sz="1200" i="1" dirty="0">
                <a:solidFill>
                  <a:srgbClr val="326295">
                    <a:lumMod val="75000"/>
                  </a:srgbClr>
                </a:solidFill>
                <a:latin typeface="Arial"/>
                <a:ea typeface="ITC Franklin Gothic Std Bk Cd"/>
                <a:cs typeface="ITC Franklin Gothic Std Bk Cd"/>
              </a:rPr>
              <a:t>New Teacher Center </a:t>
            </a:r>
            <a:r>
              <a:rPr lang="en-US" sz="1200" dirty="0">
                <a:solidFill>
                  <a:srgbClr val="326295">
                    <a:lumMod val="75000"/>
                  </a:srgbClr>
                </a:solidFill>
                <a:latin typeface="Arial"/>
                <a:ea typeface="ITC Franklin Gothic Std Bk Cd"/>
                <a:cs typeface="ITC Franklin Gothic Std Bk Cd"/>
              </a:rPr>
              <a:t>(2018)</a:t>
            </a:r>
          </a:p>
        </p:txBody>
      </p:sp>
      <p:sp>
        <p:nvSpPr>
          <p:cNvPr id="4" name="Slide Number Placeholder 3">
            <a:extLst>
              <a:ext uri="{FF2B5EF4-FFF2-40B4-BE49-F238E27FC236}">
                <a16:creationId xmlns:a16="http://schemas.microsoft.com/office/drawing/2014/main" id="{7E253270-D9EE-C441-8485-0E2C72BCB5AD}"/>
              </a:ext>
            </a:extLst>
          </p:cNvPr>
          <p:cNvSpPr>
            <a:spLocks noGrp="1"/>
          </p:cNvSpPr>
          <p:nvPr>
            <p:ph type="sldNum" sz="quarter" idx="10"/>
          </p:nvPr>
        </p:nvSpPr>
        <p:spPr/>
        <p:txBody>
          <a:bodyPr/>
          <a:lstStyle/>
          <a:p>
            <a:pPr algn="r"/>
            <a:fld id="{F3477EC8-074D-41C4-94AE-E9EA7CEEA348}" type="slidenum">
              <a:rPr lang="en-US" smtClean="0"/>
              <a:pPr algn="r"/>
              <a:t>48</a:t>
            </a:fld>
            <a:endParaRPr lang="en-US" dirty="0"/>
          </a:p>
        </p:txBody>
      </p:sp>
    </p:spTree>
    <p:extLst>
      <p:ext uri="{BB962C8B-B14F-4D97-AF65-F5344CB8AC3E}">
        <p14:creationId xmlns:p14="http://schemas.microsoft.com/office/powerpoint/2010/main" val="10768077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C1F746-9268-4F8B-8274-3D72B5FF3C3A}"/>
              </a:ext>
            </a:extLst>
          </p:cNvPr>
          <p:cNvSpPr>
            <a:spLocks noGrp="1"/>
          </p:cNvSpPr>
          <p:nvPr>
            <p:ph type="title"/>
          </p:nvPr>
        </p:nvSpPr>
        <p:spPr/>
        <p:txBody>
          <a:bodyPr/>
          <a:lstStyle/>
          <a:p>
            <a:r>
              <a:rPr lang="en-US" dirty="0">
                <a:solidFill>
                  <a:srgbClr val="686868"/>
                </a:solidFill>
              </a:rPr>
              <a:t>Principle 1: Standards-Based Tools and Processes</a:t>
            </a:r>
          </a:p>
        </p:txBody>
      </p:sp>
      <p:sp>
        <p:nvSpPr>
          <p:cNvPr id="2" name="Content Placeholder 1">
            <a:extLst>
              <a:ext uri="{FF2B5EF4-FFF2-40B4-BE49-F238E27FC236}">
                <a16:creationId xmlns:a16="http://schemas.microsoft.com/office/drawing/2014/main" id="{03098399-F0E5-485D-AF7F-A53CC5E33740}"/>
              </a:ext>
            </a:extLst>
          </p:cNvPr>
          <p:cNvSpPr>
            <a:spLocks noGrp="1"/>
          </p:cNvSpPr>
          <p:nvPr>
            <p:ph idx="1"/>
          </p:nvPr>
        </p:nvSpPr>
        <p:spPr/>
        <p:txBody>
          <a:bodyPr/>
          <a:lstStyle/>
          <a:p>
            <a:pPr marL="0" lvl="0" indent="0">
              <a:buClr>
                <a:srgbClr val="FFFFFF">
                  <a:lumMod val="65000"/>
                </a:srgbClr>
              </a:buClr>
              <a:buNone/>
            </a:pPr>
            <a:r>
              <a:rPr lang="en-US" b="1" dirty="0">
                <a:solidFill>
                  <a:srgbClr val="326295">
                    <a:lumMod val="75000"/>
                  </a:srgbClr>
                </a:solidFill>
              </a:rPr>
              <a:t>Key Actions: </a:t>
            </a:r>
          </a:p>
          <a:p>
            <a:pPr marL="342900" lvl="0" indent="-342900">
              <a:buClr>
                <a:srgbClr val="686868"/>
              </a:buClr>
            </a:pPr>
            <a:r>
              <a:rPr lang="en-US" dirty="0">
                <a:solidFill>
                  <a:srgbClr val="326295">
                    <a:lumMod val="75000"/>
                  </a:srgbClr>
                </a:solidFill>
              </a:rPr>
              <a:t>Induction program leaders ensure that formative assessment systems are research based, instructionally focused, and grounded in content and teaching standards.</a:t>
            </a:r>
          </a:p>
          <a:p>
            <a:pPr marL="342900" lvl="0" indent="-342900">
              <a:buClr>
                <a:srgbClr val="686868"/>
              </a:buClr>
            </a:pPr>
            <a:r>
              <a:rPr lang="en-US" dirty="0">
                <a:solidFill>
                  <a:srgbClr val="326295">
                    <a:lumMod val="75000"/>
                  </a:srgbClr>
                </a:solidFill>
              </a:rPr>
              <a:t>Induction program leaders ensure that mentors are trained to use standards-based formative assessment tools and processes to guide the growth of beginning teachers. </a:t>
            </a:r>
            <a:endParaRPr lang="en-US" dirty="0"/>
          </a:p>
        </p:txBody>
      </p:sp>
      <p:sp>
        <p:nvSpPr>
          <p:cNvPr id="4" name="Slide Number Placeholder 3">
            <a:extLst>
              <a:ext uri="{FF2B5EF4-FFF2-40B4-BE49-F238E27FC236}">
                <a16:creationId xmlns:a16="http://schemas.microsoft.com/office/drawing/2014/main" id="{DBAA32B2-58A4-42AA-A98A-60F4E17B36B1}"/>
              </a:ext>
            </a:extLst>
          </p:cNvPr>
          <p:cNvSpPr>
            <a:spLocks noGrp="1"/>
          </p:cNvSpPr>
          <p:nvPr>
            <p:ph type="sldNum" sz="quarter" idx="10"/>
          </p:nvPr>
        </p:nvSpPr>
        <p:spPr/>
        <p:txBody>
          <a:bodyPr/>
          <a:lstStyle/>
          <a:p>
            <a:pPr algn="r"/>
            <a:fld id="{F3477EC8-074D-41C4-94AE-E9EA7CEEA348}" type="slidenum">
              <a:rPr lang="en-US" smtClean="0"/>
              <a:pPr algn="r"/>
              <a:t>49</a:t>
            </a:fld>
            <a:endParaRPr lang="en-US" dirty="0"/>
          </a:p>
        </p:txBody>
      </p:sp>
    </p:spTree>
    <p:extLst>
      <p:ext uri="{BB962C8B-B14F-4D97-AF65-F5344CB8AC3E}">
        <p14:creationId xmlns:p14="http://schemas.microsoft.com/office/powerpoint/2010/main" val="1867861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dirty="0">
                <a:solidFill>
                  <a:srgbClr val="686868"/>
                </a:solidFill>
              </a:rPr>
              <a:t>Overview of the Toolkit </a:t>
            </a:r>
          </a:p>
        </p:txBody>
      </p:sp>
      <p:sp>
        <p:nvSpPr>
          <p:cNvPr id="9" name="Content Placeholder 2"/>
          <p:cNvSpPr>
            <a:spLocks noGrp="1"/>
          </p:cNvSpPr>
          <p:nvPr>
            <p:ph idx="1"/>
          </p:nvPr>
        </p:nvSpPr>
        <p:spPr/>
        <p:txBody>
          <a:bodyPr/>
          <a:lstStyle/>
          <a:p>
            <a:pPr>
              <a:buClr>
                <a:srgbClr val="686868"/>
              </a:buClr>
            </a:pPr>
            <a:r>
              <a:rPr lang="en-US" sz="2100" dirty="0"/>
              <a:t>Module 1: Introduction to the GTL Mentoring and Induction Toolkit</a:t>
            </a:r>
          </a:p>
          <a:p>
            <a:pPr>
              <a:buClr>
                <a:srgbClr val="686868"/>
              </a:buClr>
            </a:pPr>
            <a:r>
              <a:rPr lang="en-US" sz="2100" dirty="0"/>
              <a:t>Module 2: Mentor Recruitment, Selection, and Assignment</a:t>
            </a:r>
          </a:p>
          <a:p>
            <a:pPr>
              <a:buClr>
                <a:srgbClr val="686868"/>
              </a:buClr>
            </a:pPr>
            <a:r>
              <a:rPr lang="en-US" sz="2100" dirty="0"/>
              <a:t>Module 3: Mentor Professional Learning, Development, and Assessment</a:t>
            </a:r>
          </a:p>
          <a:p>
            <a:pPr>
              <a:buClr>
                <a:srgbClr val="686868"/>
              </a:buClr>
            </a:pPr>
            <a:r>
              <a:rPr lang="en-US" sz="2100" b="1" dirty="0"/>
              <a:t>Module 4: Beginning Teacher Professional Learning and Development</a:t>
            </a:r>
          </a:p>
          <a:p>
            <a:pPr>
              <a:buClr>
                <a:srgbClr val="686868"/>
              </a:buClr>
            </a:pPr>
            <a:r>
              <a:rPr lang="en-US" sz="2100" dirty="0"/>
              <a:t>Module 5: The Role of the Principal in Mentoring and Induction</a:t>
            </a:r>
          </a:p>
          <a:p>
            <a:pPr>
              <a:buClr>
                <a:srgbClr val="686868"/>
              </a:buClr>
            </a:pPr>
            <a:r>
              <a:rPr lang="en-US" sz="2100" dirty="0"/>
              <a:t>Module 6: Mentoring and Induction for Educators of Students with Disabilities</a:t>
            </a:r>
          </a:p>
          <a:p>
            <a:pPr>
              <a:buClr>
                <a:srgbClr val="686868"/>
              </a:buClr>
            </a:pPr>
            <a:r>
              <a:rPr lang="en-US" sz="2100" dirty="0"/>
              <a:t>Module 7: Collecting Evidence of Induction Program Success</a:t>
            </a:r>
          </a:p>
        </p:txBody>
      </p:sp>
      <p:sp>
        <p:nvSpPr>
          <p:cNvPr id="3" name="Slide Number Placeholder 2"/>
          <p:cNvSpPr>
            <a:spLocks noGrp="1"/>
          </p:cNvSpPr>
          <p:nvPr>
            <p:ph type="sldNum" sz="quarter" idx="10"/>
          </p:nvPr>
        </p:nvSpPr>
        <p:spPr>
          <a:xfrm>
            <a:off x="8841693" y="6507316"/>
            <a:ext cx="70532" cy="153888"/>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0760881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2C7F8D-0724-994B-BCC5-CC9651CAAEF6}"/>
              </a:ext>
            </a:extLst>
          </p:cNvPr>
          <p:cNvSpPr>
            <a:spLocks noGrp="1"/>
          </p:cNvSpPr>
          <p:nvPr>
            <p:ph type="title"/>
          </p:nvPr>
        </p:nvSpPr>
        <p:spPr/>
        <p:txBody>
          <a:bodyPr/>
          <a:lstStyle/>
          <a:p>
            <a:r>
              <a:rPr lang="en-US" dirty="0">
                <a:solidFill>
                  <a:srgbClr val="686868"/>
                </a:solidFill>
              </a:rPr>
              <a:t>Toolkit Connection: Part 1</a:t>
            </a:r>
          </a:p>
        </p:txBody>
      </p:sp>
      <p:sp>
        <p:nvSpPr>
          <p:cNvPr id="2" name="Content Placeholder 1">
            <a:extLst>
              <a:ext uri="{FF2B5EF4-FFF2-40B4-BE49-F238E27FC236}">
                <a16:creationId xmlns:a16="http://schemas.microsoft.com/office/drawing/2014/main" id="{8F0B232E-A2C5-624A-ADA8-A1B05C0088A9}"/>
              </a:ext>
            </a:extLst>
          </p:cNvPr>
          <p:cNvSpPr>
            <a:spLocks noGrp="1"/>
          </p:cNvSpPr>
          <p:nvPr>
            <p:ph idx="1"/>
          </p:nvPr>
        </p:nvSpPr>
        <p:spPr>
          <a:xfrm>
            <a:off x="687526" y="1831975"/>
            <a:ext cx="8224699" cy="4075844"/>
          </a:xfrm>
        </p:spPr>
        <p:txBody>
          <a:bodyPr/>
          <a:lstStyle/>
          <a:p>
            <a:pPr marL="0" indent="0">
              <a:buNone/>
            </a:pPr>
            <a:r>
              <a:rPr lang="en-US" dirty="0"/>
              <a:t>Does your team need help to aligning beginning teacher professional learning priorities with standards? Try this toolkit resource! </a:t>
            </a:r>
          </a:p>
          <a:p>
            <a:pPr>
              <a:buClr>
                <a:srgbClr val="686868"/>
              </a:buClr>
            </a:pPr>
            <a:r>
              <a:rPr lang="en-US" b="1" dirty="0"/>
              <a:t>Planning a Scope and Sequence for Beginning Teacher Professional Learning </a:t>
            </a:r>
          </a:p>
          <a:p>
            <a:pPr lvl="1">
              <a:buClr>
                <a:srgbClr val="686868"/>
              </a:buClr>
            </a:pPr>
            <a:r>
              <a:rPr lang="en-US" b="1" dirty="0"/>
              <a:t>Part 1—Review Standards and Instructional Frameworks: </a:t>
            </a:r>
            <a:r>
              <a:rPr lang="en-US" dirty="0"/>
              <a:t>Helps teams identify and prioritize the standards-based instructional practices that should be continually reinforced through all beginning teacher support activities.</a:t>
            </a:r>
          </a:p>
        </p:txBody>
      </p:sp>
      <p:sp>
        <p:nvSpPr>
          <p:cNvPr id="4" name="Slide Number Placeholder 3">
            <a:extLst>
              <a:ext uri="{FF2B5EF4-FFF2-40B4-BE49-F238E27FC236}">
                <a16:creationId xmlns:a16="http://schemas.microsoft.com/office/drawing/2014/main" id="{20F3C23A-3B2A-8F4E-B8EF-BB1CD6D54A9B}"/>
              </a:ext>
            </a:extLst>
          </p:cNvPr>
          <p:cNvSpPr>
            <a:spLocks noGrp="1"/>
          </p:cNvSpPr>
          <p:nvPr>
            <p:ph type="sldNum" sz="quarter" idx="10"/>
          </p:nvPr>
        </p:nvSpPr>
        <p:spPr/>
        <p:txBody>
          <a:bodyPr/>
          <a:lstStyle/>
          <a:p>
            <a:pPr algn="r"/>
            <a:fld id="{F3477EC8-074D-41C4-94AE-E9EA7CEEA348}" type="slidenum">
              <a:rPr lang="en-US" smtClean="0"/>
              <a:pPr algn="r"/>
              <a:t>50</a:t>
            </a:fld>
            <a:endParaRPr lang="en-US" dirty="0"/>
          </a:p>
        </p:txBody>
      </p:sp>
    </p:spTree>
    <p:extLst>
      <p:ext uri="{BB962C8B-B14F-4D97-AF65-F5344CB8AC3E}">
        <p14:creationId xmlns:p14="http://schemas.microsoft.com/office/powerpoint/2010/main" val="10275786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C1F746-9268-4F8B-8274-3D72B5FF3C3A}"/>
              </a:ext>
            </a:extLst>
          </p:cNvPr>
          <p:cNvSpPr>
            <a:spLocks noGrp="1"/>
          </p:cNvSpPr>
          <p:nvPr>
            <p:ph type="title"/>
          </p:nvPr>
        </p:nvSpPr>
        <p:spPr/>
        <p:txBody>
          <a:bodyPr/>
          <a:lstStyle/>
          <a:p>
            <a:r>
              <a:rPr lang="en-US" dirty="0">
                <a:solidFill>
                  <a:srgbClr val="686868"/>
                </a:solidFill>
              </a:rPr>
              <a:t>Principle 2: Instructional Practices</a:t>
            </a:r>
          </a:p>
        </p:txBody>
      </p:sp>
      <p:sp>
        <p:nvSpPr>
          <p:cNvPr id="2" name="Content Placeholder 1">
            <a:extLst>
              <a:ext uri="{FF2B5EF4-FFF2-40B4-BE49-F238E27FC236}">
                <a16:creationId xmlns:a16="http://schemas.microsoft.com/office/drawing/2014/main" id="{03098399-F0E5-485D-AF7F-A53CC5E33740}"/>
              </a:ext>
            </a:extLst>
          </p:cNvPr>
          <p:cNvSpPr>
            <a:spLocks noGrp="1"/>
          </p:cNvSpPr>
          <p:nvPr>
            <p:ph idx="1"/>
          </p:nvPr>
        </p:nvSpPr>
        <p:spPr/>
        <p:txBody>
          <a:bodyPr/>
          <a:lstStyle/>
          <a:p>
            <a:pPr marL="0" lvl="0" indent="0">
              <a:buClr>
                <a:srgbClr val="FFFFFF">
                  <a:lumMod val="65000"/>
                </a:srgbClr>
              </a:buClr>
              <a:buNone/>
            </a:pPr>
            <a:r>
              <a:rPr lang="en-US" b="1" dirty="0">
                <a:solidFill>
                  <a:srgbClr val="326295">
                    <a:lumMod val="75000"/>
                  </a:srgbClr>
                </a:solidFill>
              </a:rPr>
              <a:t>Key Actions: </a:t>
            </a:r>
          </a:p>
          <a:p>
            <a:pPr marL="342900" lvl="0" indent="-342900">
              <a:buClr>
                <a:srgbClr val="686868"/>
              </a:buClr>
            </a:pPr>
            <a:r>
              <a:rPr lang="en-US" dirty="0">
                <a:solidFill>
                  <a:srgbClr val="326295">
                    <a:lumMod val="75000"/>
                  </a:srgbClr>
                </a:solidFill>
              </a:rPr>
              <a:t>Induction program leaders identify effective instructional practices aligned with standards and instructional frameworks.</a:t>
            </a:r>
          </a:p>
          <a:p>
            <a:pPr marL="342900" lvl="0" indent="-342900">
              <a:buClr>
                <a:srgbClr val="686868"/>
              </a:buClr>
            </a:pPr>
            <a:r>
              <a:rPr lang="en-US" dirty="0">
                <a:solidFill>
                  <a:srgbClr val="326295">
                    <a:lumMod val="75000"/>
                  </a:srgbClr>
                </a:solidFill>
              </a:rPr>
              <a:t>Mentors provide feedback to beginning teachers on their use of instructional practices in the classroom.</a:t>
            </a:r>
          </a:p>
          <a:p>
            <a:pPr marL="342900" lvl="0" indent="-342900">
              <a:buClr>
                <a:srgbClr val="686868"/>
              </a:buClr>
            </a:pPr>
            <a:r>
              <a:rPr lang="en-US" dirty="0">
                <a:solidFill>
                  <a:srgbClr val="326295">
                    <a:lumMod val="75000"/>
                  </a:srgbClr>
                </a:solidFill>
              </a:rPr>
              <a:t>Teachers reflect on instructional feedback and make improvements to practice.</a:t>
            </a:r>
          </a:p>
        </p:txBody>
      </p:sp>
      <p:sp>
        <p:nvSpPr>
          <p:cNvPr id="4" name="Slide Number Placeholder 3">
            <a:extLst>
              <a:ext uri="{FF2B5EF4-FFF2-40B4-BE49-F238E27FC236}">
                <a16:creationId xmlns:a16="http://schemas.microsoft.com/office/drawing/2014/main" id="{DBAA32B2-58A4-42AA-A98A-60F4E17B36B1}"/>
              </a:ext>
            </a:extLst>
          </p:cNvPr>
          <p:cNvSpPr>
            <a:spLocks noGrp="1"/>
          </p:cNvSpPr>
          <p:nvPr>
            <p:ph type="sldNum" sz="quarter" idx="10"/>
          </p:nvPr>
        </p:nvSpPr>
        <p:spPr/>
        <p:txBody>
          <a:bodyPr/>
          <a:lstStyle/>
          <a:p>
            <a:pPr algn="r"/>
            <a:fld id="{F3477EC8-074D-41C4-94AE-E9EA7CEEA348}" type="slidenum">
              <a:rPr lang="en-US" smtClean="0"/>
              <a:pPr algn="r"/>
              <a:t>51</a:t>
            </a:fld>
            <a:endParaRPr lang="en-US" dirty="0"/>
          </a:p>
        </p:txBody>
      </p:sp>
    </p:spTree>
    <p:extLst>
      <p:ext uri="{BB962C8B-B14F-4D97-AF65-F5344CB8AC3E}">
        <p14:creationId xmlns:p14="http://schemas.microsoft.com/office/powerpoint/2010/main" val="27869637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587E83-A307-4A4E-942D-DECE8CF0F122}"/>
              </a:ext>
            </a:extLst>
          </p:cNvPr>
          <p:cNvSpPr>
            <a:spLocks noGrp="1"/>
          </p:cNvSpPr>
          <p:nvPr>
            <p:ph type="title"/>
          </p:nvPr>
        </p:nvSpPr>
        <p:spPr/>
        <p:txBody>
          <a:bodyPr/>
          <a:lstStyle/>
          <a:p>
            <a:r>
              <a:rPr lang="en-US" dirty="0">
                <a:solidFill>
                  <a:srgbClr val="686868"/>
                </a:solidFill>
              </a:rPr>
              <a:t>Example</a:t>
            </a:r>
          </a:p>
        </p:txBody>
      </p:sp>
      <p:sp>
        <p:nvSpPr>
          <p:cNvPr id="2" name="Content Placeholder 1">
            <a:extLst>
              <a:ext uri="{FF2B5EF4-FFF2-40B4-BE49-F238E27FC236}">
                <a16:creationId xmlns:a16="http://schemas.microsoft.com/office/drawing/2014/main" id="{FC08DB7C-7129-45A4-8E84-FDD9285F1EB5}"/>
              </a:ext>
            </a:extLst>
          </p:cNvPr>
          <p:cNvSpPr>
            <a:spLocks noGrp="1"/>
          </p:cNvSpPr>
          <p:nvPr>
            <p:ph idx="1"/>
          </p:nvPr>
        </p:nvSpPr>
        <p:spPr/>
        <p:txBody>
          <a:bodyPr/>
          <a:lstStyle/>
          <a:p>
            <a:pPr>
              <a:buClr>
                <a:srgbClr val="686868"/>
              </a:buClr>
            </a:pPr>
            <a:r>
              <a:rPr lang="en-US" sz="2000" dirty="0"/>
              <a:t>The results of Ms. Day’s latest unit assessment show that more than half of her third-grade students are struggling with multidigit subtraction. She asks her mentor, Ms. Brown, for help. Together, they identify five instructional practices for proficiency-oriented math tasks that Ms. Day will use in her reteach lesson. Ms. Brown observes the lesson and provides specific feedback on the five practices.</a:t>
            </a:r>
          </a:p>
          <a:p>
            <a:pPr lvl="1">
              <a:buClr>
                <a:srgbClr val="686868"/>
              </a:buClr>
            </a:pPr>
            <a:r>
              <a:rPr lang="en-US" sz="1600" dirty="0"/>
              <a:t>Extensive modeling of correct responses</a:t>
            </a:r>
          </a:p>
          <a:p>
            <a:pPr lvl="1">
              <a:buClr>
                <a:srgbClr val="686868"/>
              </a:buClr>
            </a:pPr>
            <a:r>
              <a:rPr lang="en-US" sz="1600" dirty="0"/>
              <a:t>Explicit instruction for conceptual understanding</a:t>
            </a:r>
          </a:p>
          <a:p>
            <a:pPr lvl="1">
              <a:buClr>
                <a:srgbClr val="686868"/>
              </a:buClr>
            </a:pPr>
            <a:r>
              <a:rPr lang="en-US" sz="1600" dirty="0"/>
              <a:t>Immediate and specific corrective feedback</a:t>
            </a:r>
          </a:p>
          <a:p>
            <a:pPr lvl="1">
              <a:buClr>
                <a:srgbClr val="686868"/>
              </a:buClr>
            </a:pPr>
            <a:r>
              <a:rPr lang="en-US" sz="1600" dirty="0"/>
              <a:t>Gradual increases in task difficulty</a:t>
            </a:r>
          </a:p>
          <a:p>
            <a:pPr lvl="1">
              <a:buClr>
                <a:srgbClr val="686868"/>
              </a:buClr>
            </a:pPr>
            <a:r>
              <a:rPr lang="en-US" sz="1600" dirty="0"/>
              <a:t>Gradual fading of support for correct responding</a:t>
            </a:r>
            <a:endParaRPr lang="en-US" dirty="0"/>
          </a:p>
        </p:txBody>
      </p:sp>
      <p:sp>
        <p:nvSpPr>
          <p:cNvPr id="4" name="Slide Number Placeholder 3">
            <a:extLst>
              <a:ext uri="{FF2B5EF4-FFF2-40B4-BE49-F238E27FC236}">
                <a16:creationId xmlns:a16="http://schemas.microsoft.com/office/drawing/2014/main" id="{8EB2D488-2A49-4CAA-AB5D-EEC60E31ED3E}"/>
              </a:ext>
            </a:extLst>
          </p:cNvPr>
          <p:cNvSpPr>
            <a:spLocks noGrp="1"/>
          </p:cNvSpPr>
          <p:nvPr>
            <p:ph type="sldNum" sz="quarter" idx="10"/>
          </p:nvPr>
        </p:nvSpPr>
        <p:spPr/>
        <p:txBody>
          <a:bodyPr/>
          <a:lstStyle/>
          <a:p>
            <a:pPr algn="r"/>
            <a:fld id="{F3477EC8-074D-41C4-94AE-E9EA7CEEA348}" type="slidenum">
              <a:rPr lang="en-US" smtClean="0"/>
              <a:pPr algn="r"/>
              <a:t>52</a:t>
            </a:fld>
            <a:endParaRPr lang="en-US" dirty="0"/>
          </a:p>
        </p:txBody>
      </p:sp>
    </p:spTree>
    <p:extLst>
      <p:ext uri="{BB962C8B-B14F-4D97-AF65-F5344CB8AC3E}">
        <p14:creationId xmlns:p14="http://schemas.microsoft.com/office/powerpoint/2010/main" val="17031194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2C7F8D-0724-994B-BCC5-CC9651CAAEF6}"/>
              </a:ext>
            </a:extLst>
          </p:cNvPr>
          <p:cNvSpPr>
            <a:spLocks noGrp="1"/>
          </p:cNvSpPr>
          <p:nvPr>
            <p:ph type="title"/>
          </p:nvPr>
        </p:nvSpPr>
        <p:spPr/>
        <p:txBody>
          <a:bodyPr/>
          <a:lstStyle/>
          <a:p>
            <a:r>
              <a:rPr lang="en-US" dirty="0">
                <a:solidFill>
                  <a:srgbClr val="686868"/>
                </a:solidFill>
              </a:rPr>
              <a:t>Toolkit Connection: Part 2</a:t>
            </a:r>
          </a:p>
        </p:txBody>
      </p:sp>
      <p:sp>
        <p:nvSpPr>
          <p:cNvPr id="2" name="Content Placeholder 1">
            <a:extLst>
              <a:ext uri="{FF2B5EF4-FFF2-40B4-BE49-F238E27FC236}">
                <a16:creationId xmlns:a16="http://schemas.microsoft.com/office/drawing/2014/main" id="{8F0B232E-A2C5-624A-ADA8-A1B05C0088A9}"/>
              </a:ext>
            </a:extLst>
          </p:cNvPr>
          <p:cNvSpPr>
            <a:spLocks noGrp="1"/>
          </p:cNvSpPr>
          <p:nvPr>
            <p:ph idx="1"/>
          </p:nvPr>
        </p:nvSpPr>
        <p:spPr>
          <a:xfrm>
            <a:off x="687526" y="1831975"/>
            <a:ext cx="8224699" cy="4075844"/>
          </a:xfrm>
        </p:spPr>
        <p:txBody>
          <a:bodyPr/>
          <a:lstStyle/>
          <a:p>
            <a:pPr marL="0" indent="0">
              <a:buNone/>
            </a:pPr>
            <a:r>
              <a:rPr lang="en-US" dirty="0"/>
              <a:t>Does your team need help integrating instructional practices into beginning teacher professional learning? Try this toolkit resource! </a:t>
            </a:r>
          </a:p>
          <a:p>
            <a:pPr>
              <a:buClr>
                <a:srgbClr val="686868"/>
              </a:buClr>
            </a:pPr>
            <a:r>
              <a:rPr lang="en-US" b="1" dirty="0"/>
              <a:t>Planning a Scope and Sequence for Beginning Teacher Professional Learning </a:t>
            </a:r>
          </a:p>
          <a:p>
            <a:pPr lvl="1">
              <a:buClr>
                <a:srgbClr val="686868"/>
              </a:buClr>
            </a:pPr>
            <a:r>
              <a:rPr lang="en-US" b="1" dirty="0"/>
              <a:t>Part 2—Plan Through-Lines in Beginning Teacher Professional Learning Activities: </a:t>
            </a:r>
            <a:r>
              <a:rPr lang="en-US" dirty="0"/>
              <a:t>Helps teams identify and prioritize high-leverage instructional practices to reinforce throughout professional learning activities. </a:t>
            </a:r>
          </a:p>
        </p:txBody>
      </p:sp>
      <p:sp>
        <p:nvSpPr>
          <p:cNvPr id="4" name="Slide Number Placeholder 3">
            <a:extLst>
              <a:ext uri="{FF2B5EF4-FFF2-40B4-BE49-F238E27FC236}">
                <a16:creationId xmlns:a16="http://schemas.microsoft.com/office/drawing/2014/main" id="{20F3C23A-3B2A-8F4E-B8EF-BB1CD6D54A9B}"/>
              </a:ext>
            </a:extLst>
          </p:cNvPr>
          <p:cNvSpPr>
            <a:spLocks noGrp="1"/>
          </p:cNvSpPr>
          <p:nvPr>
            <p:ph type="sldNum" sz="quarter" idx="10"/>
          </p:nvPr>
        </p:nvSpPr>
        <p:spPr/>
        <p:txBody>
          <a:bodyPr/>
          <a:lstStyle/>
          <a:p>
            <a:pPr algn="r"/>
            <a:fld id="{F3477EC8-074D-41C4-94AE-E9EA7CEEA348}" type="slidenum">
              <a:rPr lang="en-US" smtClean="0"/>
              <a:pPr algn="r"/>
              <a:t>53</a:t>
            </a:fld>
            <a:endParaRPr lang="en-US" dirty="0"/>
          </a:p>
        </p:txBody>
      </p:sp>
    </p:spTree>
    <p:extLst>
      <p:ext uri="{BB962C8B-B14F-4D97-AF65-F5344CB8AC3E}">
        <p14:creationId xmlns:p14="http://schemas.microsoft.com/office/powerpoint/2010/main" val="2397104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C1F746-9268-4F8B-8274-3D72B5FF3C3A}"/>
              </a:ext>
            </a:extLst>
          </p:cNvPr>
          <p:cNvSpPr>
            <a:spLocks noGrp="1"/>
          </p:cNvSpPr>
          <p:nvPr>
            <p:ph type="title"/>
          </p:nvPr>
        </p:nvSpPr>
        <p:spPr/>
        <p:txBody>
          <a:bodyPr/>
          <a:lstStyle/>
          <a:p>
            <a:r>
              <a:rPr lang="en-US" dirty="0">
                <a:solidFill>
                  <a:srgbClr val="686868"/>
                </a:solidFill>
              </a:rPr>
              <a:t>Principle 3: Student Learning</a:t>
            </a:r>
          </a:p>
        </p:txBody>
      </p:sp>
      <p:sp>
        <p:nvSpPr>
          <p:cNvPr id="2" name="Content Placeholder 1">
            <a:extLst>
              <a:ext uri="{FF2B5EF4-FFF2-40B4-BE49-F238E27FC236}">
                <a16:creationId xmlns:a16="http://schemas.microsoft.com/office/drawing/2014/main" id="{03098399-F0E5-485D-AF7F-A53CC5E33740}"/>
              </a:ext>
            </a:extLst>
          </p:cNvPr>
          <p:cNvSpPr>
            <a:spLocks noGrp="1"/>
          </p:cNvSpPr>
          <p:nvPr>
            <p:ph idx="1"/>
          </p:nvPr>
        </p:nvSpPr>
        <p:spPr/>
        <p:txBody>
          <a:bodyPr/>
          <a:lstStyle/>
          <a:p>
            <a:pPr marL="0" lvl="0" indent="0">
              <a:buClr>
                <a:srgbClr val="FFFFFF">
                  <a:lumMod val="65000"/>
                </a:srgbClr>
              </a:buClr>
              <a:buNone/>
            </a:pPr>
            <a:r>
              <a:rPr lang="en-US" b="1" dirty="0">
                <a:solidFill>
                  <a:srgbClr val="326295">
                    <a:lumMod val="75000"/>
                  </a:srgbClr>
                </a:solidFill>
              </a:rPr>
              <a:t>Key Actions: </a:t>
            </a:r>
          </a:p>
          <a:p>
            <a:pPr marL="342900" lvl="0" indent="-342900">
              <a:buClr>
                <a:srgbClr val="686868"/>
              </a:buClr>
            </a:pPr>
            <a:r>
              <a:rPr lang="en-US" dirty="0">
                <a:solidFill>
                  <a:srgbClr val="326295">
                    <a:lumMod val="75000"/>
                  </a:srgbClr>
                </a:solidFill>
              </a:rPr>
              <a:t>Teachers use multiple methods to collect evidence of student learning.</a:t>
            </a:r>
          </a:p>
          <a:p>
            <a:pPr marL="342900" lvl="0" indent="-342900">
              <a:buClr>
                <a:srgbClr val="686868"/>
              </a:buClr>
            </a:pPr>
            <a:r>
              <a:rPr lang="en-US" dirty="0">
                <a:solidFill>
                  <a:srgbClr val="326295">
                    <a:lumMod val="75000"/>
                  </a:srgbClr>
                </a:solidFill>
              </a:rPr>
              <a:t>Mentors help teachers reflect on their instruction by examining student data, including work samples demonstrating evidence of student learning.</a:t>
            </a:r>
          </a:p>
          <a:p>
            <a:pPr marL="342900" lvl="0" indent="-342900">
              <a:buClr>
                <a:srgbClr val="686868"/>
              </a:buClr>
            </a:pPr>
            <a:r>
              <a:rPr lang="en-US" dirty="0">
                <a:solidFill>
                  <a:srgbClr val="326295">
                    <a:lumMod val="75000"/>
                  </a:srgbClr>
                </a:solidFill>
              </a:rPr>
              <a:t>Teachers use reflections on student learning to adapt instruction.</a:t>
            </a:r>
            <a:endParaRPr lang="en-US" dirty="0"/>
          </a:p>
        </p:txBody>
      </p:sp>
      <p:sp>
        <p:nvSpPr>
          <p:cNvPr id="4" name="Slide Number Placeholder 3">
            <a:extLst>
              <a:ext uri="{FF2B5EF4-FFF2-40B4-BE49-F238E27FC236}">
                <a16:creationId xmlns:a16="http://schemas.microsoft.com/office/drawing/2014/main" id="{DBAA32B2-58A4-42AA-A98A-60F4E17B36B1}"/>
              </a:ext>
            </a:extLst>
          </p:cNvPr>
          <p:cNvSpPr>
            <a:spLocks noGrp="1"/>
          </p:cNvSpPr>
          <p:nvPr>
            <p:ph type="sldNum" sz="quarter" idx="10"/>
          </p:nvPr>
        </p:nvSpPr>
        <p:spPr/>
        <p:txBody>
          <a:bodyPr/>
          <a:lstStyle/>
          <a:p>
            <a:pPr algn="r"/>
            <a:fld id="{F3477EC8-074D-41C4-94AE-E9EA7CEEA348}" type="slidenum">
              <a:rPr lang="en-US" smtClean="0"/>
              <a:pPr algn="r"/>
              <a:t>54</a:t>
            </a:fld>
            <a:endParaRPr lang="en-US" dirty="0"/>
          </a:p>
        </p:txBody>
      </p:sp>
    </p:spTree>
    <p:extLst>
      <p:ext uri="{BB962C8B-B14F-4D97-AF65-F5344CB8AC3E}">
        <p14:creationId xmlns:p14="http://schemas.microsoft.com/office/powerpoint/2010/main" val="11367950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0809F7-48EB-4592-8636-88E380DBA5C1}"/>
              </a:ext>
            </a:extLst>
          </p:cNvPr>
          <p:cNvSpPr>
            <a:spLocks noGrp="1"/>
          </p:cNvSpPr>
          <p:nvPr>
            <p:ph type="title"/>
          </p:nvPr>
        </p:nvSpPr>
        <p:spPr/>
        <p:txBody>
          <a:bodyPr/>
          <a:lstStyle/>
          <a:p>
            <a:r>
              <a:rPr lang="en-US" dirty="0">
                <a:solidFill>
                  <a:srgbClr val="686868"/>
                </a:solidFill>
              </a:rPr>
              <a:t>Student Learning Video Examples</a:t>
            </a:r>
          </a:p>
        </p:txBody>
      </p:sp>
      <p:sp>
        <p:nvSpPr>
          <p:cNvPr id="2" name="Content Placeholder 1">
            <a:extLst>
              <a:ext uri="{FF2B5EF4-FFF2-40B4-BE49-F238E27FC236}">
                <a16:creationId xmlns:a16="http://schemas.microsoft.com/office/drawing/2014/main" id="{146ABE95-B2C4-4688-B717-6139771D1F3C}"/>
              </a:ext>
            </a:extLst>
          </p:cNvPr>
          <p:cNvSpPr>
            <a:spLocks noGrp="1"/>
          </p:cNvSpPr>
          <p:nvPr>
            <p:ph idx="1"/>
          </p:nvPr>
        </p:nvSpPr>
        <p:spPr/>
        <p:txBody>
          <a:bodyPr/>
          <a:lstStyle/>
          <a:p>
            <a:pPr>
              <a:buClr>
                <a:srgbClr val="686868"/>
              </a:buClr>
            </a:pPr>
            <a:r>
              <a:rPr lang="en-US" dirty="0"/>
              <a:t>What specific actions do mentors and teachers take to examine evidence of student learning in these video clips?</a:t>
            </a:r>
          </a:p>
          <a:p>
            <a:pPr lvl="1">
              <a:buClr>
                <a:srgbClr val="686868"/>
              </a:buClr>
            </a:pPr>
            <a:r>
              <a:rPr lang="en-US" dirty="0">
                <a:hlinkClick r:id="rId3" tooltip="https://www.youtube.com/watch?v=mUd5VJbuD5M"/>
              </a:rPr>
              <a:t>https://www.youtube.com/watch?v=mUd5VJbuD5M</a:t>
            </a:r>
            <a:endParaRPr lang="en-US" dirty="0"/>
          </a:p>
          <a:p>
            <a:pPr lvl="1">
              <a:buClr>
                <a:srgbClr val="686868"/>
              </a:buClr>
            </a:pPr>
            <a:r>
              <a:rPr lang="en-US" dirty="0">
                <a:hlinkClick r:id="rId4" tooltip="https://www.youtube.com/watch?v=9XnrT4MC7fw "/>
              </a:rPr>
              <a:t>https://www.youtube.com/watch?v=9XnrT4MC7fw </a:t>
            </a:r>
            <a:endParaRPr lang="en-US" dirty="0"/>
          </a:p>
          <a:p>
            <a:pPr lvl="1">
              <a:buClr>
                <a:srgbClr val="686868"/>
              </a:buClr>
            </a:pPr>
            <a:r>
              <a:rPr lang="en-US" dirty="0">
                <a:hlinkClick r:id="rId5" tooltip="https://www.youtube.com/watch?v=l1bF0O13zuQ"/>
              </a:rPr>
              <a:t>https://www.youtube.com/watch?v=l1bF0O13zuQ</a:t>
            </a:r>
            <a:endParaRPr lang="en-US" dirty="0"/>
          </a:p>
        </p:txBody>
      </p:sp>
      <p:sp>
        <p:nvSpPr>
          <p:cNvPr id="4" name="Slide Number Placeholder 3">
            <a:extLst>
              <a:ext uri="{FF2B5EF4-FFF2-40B4-BE49-F238E27FC236}">
                <a16:creationId xmlns:a16="http://schemas.microsoft.com/office/drawing/2014/main" id="{D511B7AF-634B-4F39-A8A8-53A76B1C55DE}"/>
              </a:ext>
            </a:extLst>
          </p:cNvPr>
          <p:cNvSpPr>
            <a:spLocks noGrp="1"/>
          </p:cNvSpPr>
          <p:nvPr>
            <p:ph type="sldNum" sz="quarter" idx="10"/>
          </p:nvPr>
        </p:nvSpPr>
        <p:spPr/>
        <p:txBody>
          <a:bodyPr/>
          <a:lstStyle/>
          <a:p>
            <a:pPr algn="r"/>
            <a:fld id="{F3477EC8-074D-41C4-94AE-E9EA7CEEA348}" type="slidenum">
              <a:rPr lang="en-US" smtClean="0"/>
              <a:pPr algn="r"/>
              <a:t>55</a:t>
            </a:fld>
            <a:endParaRPr lang="en-US" dirty="0"/>
          </a:p>
        </p:txBody>
      </p:sp>
    </p:spTree>
    <p:extLst>
      <p:ext uri="{BB962C8B-B14F-4D97-AF65-F5344CB8AC3E}">
        <p14:creationId xmlns:p14="http://schemas.microsoft.com/office/powerpoint/2010/main" val="31892893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8CB149-F8D6-4A2E-95B3-5F783B0A5AB9}"/>
              </a:ext>
            </a:extLst>
          </p:cNvPr>
          <p:cNvSpPr>
            <a:spLocks noGrp="1"/>
          </p:cNvSpPr>
          <p:nvPr>
            <p:ph type="title"/>
          </p:nvPr>
        </p:nvSpPr>
        <p:spPr/>
        <p:txBody>
          <a:bodyPr/>
          <a:lstStyle/>
          <a:p>
            <a:r>
              <a:rPr lang="en-US" dirty="0">
                <a:solidFill>
                  <a:srgbClr val="686868"/>
                </a:solidFill>
              </a:rPr>
              <a:t>Principle 4: Observation and Feedback</a:t>
            </a:r>
          </a:p>
        </p:txBody>
      </p:sp>
      <p:sp>
        <p:nvSpPr>
          <p:cNvPr id="2" name="Content Placeholder 1">
            <a:extLst>
              <a:ext uri="{FF2B5EF4-FFF2-40B4-BE49-F238E27FC236}">
                <a16:creationId xmlns:a16="http://schemas.microsoft.com/office/drawing/2014/main" id="{2772DEC7-9E7C-4E41-9EF5-4D1E37594268}"/>
              </a:ext>
            </a:extLst>
          </p:cNvPr>
          <p:cNvSpPr>
            <a:spLocks noGrp="1"/>
          </p:cNvSpPr>
          <p:nvPr>
            <p:ph idx="1"/>
          </p:nvPr>
        </p:nvSpPr>
        <p:spPr>
          <a:xfrm>
            <a:off x="687526" y="1831975"/>
            <a:ext cx="8067605" cy="4075844"/>
          </a:xfrm>
        </p:spPr>
        <p:txBody>
          <a:bodyPr/>
          <a:lstStyle/>
          <a:p>
            <a:pPr marL="0" lvl="0" indent="0">
              <a:buClr>
                <a:srgbClr val="FFFFFF">
                  <a:lumMod val="65000"/>
                </a:srgbClr>
              </a:buClr>
              <a:buNone/>
            </a:pPr>
            <a:r>
              <a:rPr lang="en-US" b="1" dirty="0">
                <a:solidFill>
                  <a:srgbClr val="326295">
                    <a:lumMod val="75000"/>
                  </a:srgbClr>
                </a:solidFill>
              </a:rPr>
              <a:t>Key Actions: </a:t>
            </a:r>
          </a:p>
          <a:p>
            <a:pPr marL="342900" lvl="0" indent="-342900">
              <a:buClr>
                <a:srgbClr val="686868"/>
              </a:buClr>
            </a:pPr>
            <a:r>
              <a:rPr lang="en-US" dirty="0">
                <a:solidFill>
                  <a:srgbClr val="326295">
                    <a:lumMod val="75000"/>
                  </a:srgbClr>
                </a:solidFill>
              </a:rPr>
              <a:t>Mentors regularly observe beginning teachers, with a focus on instructional practices.</a:t>
            </a:r>
          </a:p>
          <a:p>
            <a:pPr marL="342900" lvl="0" indent="-342900">
              <a:buClr>
                <a:srgbClr val="686868"/>
              </a:buClr>
            </a:pPr>
            <a:r>
              <a:rPr lang="en-US" dirty="0">
                <a:solidFill>
                  <a:srgbClr val="326295">
                    <a:lumMod val="75000"/>
                  </a:srgbClr>
                </a:solidFill>
              </a:rPr>
              <a:t>Mentors provide specific, actionable feedback to beginning teachers on their instructional practice.</a:t>
            </a:r>
          </a:p>
          <a:p>
            <a:pPr marL="342900" lvl="0" indent="-342900">
              <a:buClr>
                <a:srgbClr val="686868"/>
              </a:buClr>
            </a:pPr>
            <a:r>
              <a:rPr lang="en-US" dirty="0">
                <a:solidFill>
                  <a:srgbClr val="326295">
                    <a:lumMod val="75000"/>
                  </a:srgbClr>
                </a:solidFill>
              </a:rPr>
              <a:t>Beginning teachers use the feedback to adjust their instruction.</a:t>
            </a:r>
            <a:endParaRPr lang="en-US" dirty="0"/>
          </a:p>
        </p:txBody>
      </p:sp>
      <p:sp>
        <p:nvSpPr>
          <p:cNvPr id="4" name="Slide Number Placeholder 3">
            <a:extLst>
              <a:ext uri="{FF2B5EF4-FFF2-40B4-BE49-F238E27FC236}">
                <a16:creationId xmlns:a16="http://schemas.microsoft.com/office/drawing/2014/main" id="{1821A6BC-58B9-4553-B52C-D58004A17E13}"/>
              </a:ext>
            </a:extLst>
          </p:cNvPr>
          <p:cNvSpPr>
            <a:spLocks noGrp="1"/>
          </p:cNvSpPr>
          <p:nvPr>
            <p:ph type="sldNum" sz="quarter" idx="10"/>
          </p:nvPr>
        </p:nvSpPr>
        <p:spPr/>
        <p:txBody>
          <a:bodyPr/>
          <a:lstStyle/>
          <a:p>
            <a:pPr algn="r"/>
            <a:fld id="{F3477EC8-074D-41C4-94AE-E9EA7CEEA348}" type="slidenum">
              <a:rPr lang="en-US" smtClean="0"/>
              <a:pPr algn="r"/>
              <a:t>56</a:t>
            </a:fld>
            <a:endParaRPr lang="en-US" dirty="0"/>
          </a:p>
        </p:txBody>
      </p:sp>
    </p:spTree>
    <p:extLst>
      <p:ext uri="{BB962C8B-B14F-4D97-AF65-F5344CB8AC3E}">
        <p14:creationId xmlns:p14="http://schemas.microsoft.com/office/powerpoint/2010/main" val="26200869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0809F7-48EB-4592-8636-88E380DBA5C1}"/>
              </a:ext>
            </a:extLst>
          </p:cNvPr>
          <p:cNvSpPr>
            <a:spLocks noGrp="1"/>
          </p:cNvSpPr>
          <p:nvPr>
            <p:ph type="title"/>
          </p:nvPr>
        </p:nvSpPr>
        <p:spPr/>
        <p:txBody>
          <a:bodyPr/>
          <a:lstStyle/>
          <a:p>
            <a:r>
              <a:rPr lang="en-US" dirty="0">
                <a:solidFill>
                  <a:srgbClr val="686868"/>
                </a:solidFill>
              </a:rPr>
              <a:t>Observation and Feedback Video Examples</a:t>
            </a:r>
          </a:p>
        </p:txBody>
      </p:sp>
      <p:sp>
        <p:nvSpPr>
          <p:cNvPr id="2" name="Content Placeholder 1">
            <a:extLst>
              <a:ext uri="{FF2B5EF4-FFF2-40B4-BE49-F238E27FC236}">
                <a16:creationId xmlns:a16="http://schemas.microsoft.com/office/drawing/2014/main" id="{146ABE95-B2C4-4688-B717-6139771D1F3C}"/>
              </a:ext>
            </a:extLst>
          </p:cNvPr>
          <p:cNvSpPr>
            <a:spLocks noGrp="1"/>
          </p:cNvSpPr>
          <p:nvPr>
            <p:ph idx="1"/>
          </p:nvPr>
        </p:nvSpPr>
        <p:spPr/>
        <p:txBody>
          <a:bodyPr/>
          <a:lstStyle/>
          <a:p>
            <a:pPr>
              <a:buClr>
                <a:srgbClr val="686868"/>
              </a:buClr>
            </a:pPr>
            <a:r>
              <a:rPr lang="en-US" dirty="0"/>
              <a:t>What are the six steps for effective feedback? What specific actions did mentors take to probe teachers during the feedback sessions?</a:t>
            </a:r>
          </a:p>
          <a:p>
            <a:pPr lvl="1">
              <a:buClr>
                <a:srgbClr val="686868"/>
              </a:buClr>
            </a:pPr>
            <a:r>
              <a:rPr lang="en-US" dirty="0">
                <a:hlinkClick r:id="rId3" tooltip="https://www.youtube.com/watch?v=bBeNs1Q2kXk"/>
              </a:rPr>
              <a:t>https://www.youtube.com/watch?v=EBBlhoFfqwk</a:t>
            </a:r>
            <a:endParaRPr lang="en-US" dirty="0"/>
          </a:p>
          <a:p>
            <a:pPr lvl="1">
              <a:buClr>
                <a:srgbClr val="686868"/>
              </a:buClr>
            </a:pPr>
            <a:r>
              <a:rPr lang="en-US" dirty="0">
                <a:hlinkClick r:id="rId4" tooltip="https://www.youtube.com/watch?v=bBeNs1Q2kXk"/>
              </a:rPr>
              <a:t>https://www.youtube.com/watch?v=bBeNs1Q2kXk</a:t>
            </a:r>
            <a:endParaRPr lang="en-US" dirty="0"/>
          </a:p>
        </p:txBody>
      </p:sp>
      <p:sp>
        <p:nvSpPr>
          <p:cNvPr id="4" name="Slide Number Placeholder 3">
            <a:extLst>
              <a:ext uri="{FF2B5EF4-FFF2-40B4-BE49-F238E27FC236}">
                <a16:creationId xmlns:a16="http://schemas.microsoft.com/office/drawing/2014/main" id="{D511B7AF-634B-4F39-A8A8-53A76B1C55DE}"/>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35250754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8CB149-F8D6-4A2E-95B3-5F783B0A5AB9}"/>
              </a:ext>
            </a:extLst>
          </p:cNvPr>
          <p:cNvSpPr>
            <a:spLocks noGrp="1"/>
          </p:cNvSpPr>
          <p:nvPr>
            <p:ph type="title"/>
          </p:nvPr>
        </p:nvSpPr>
        <p:spPr/>
        <p:txBody>
          <a:bodyPr/>
          <a:lstStyle/>
          <a:p>
            <a:r>
              <a:rPr lang="en-US" dirty="0">
                <a:solidFill>
                  <a:srgbClr val="686868"/>
                </a:solidFill>
              </a:rPr>
              <a:t>Principle 5: Formal Evaluations</a:t>
            </a:r>
          </a:p>
        </p:txBody>
      </p:sp>
      <p:sp>
        <p:nvSpPr>
          <p:cNvPr id="2" name="Content Placeholder 1">
            <a:extLst>
              <a:ext uri="{FF2B5EF4-FFF2-40B4-BE49-F238E27FC236}">
                <a16:creationId xmlns:a16="http://schemas.microsoft.com/office/drawing/2014/main" id="{2772DEC7-9E7C-4E41-9EF5-4D1E37594268}"/>
              </a:ext>
            </a:extLst>
          </p:cNvPr>
          <p:cNvSpPr>
            <a:spLocks noGrp="1"/>
          </p:cNvSpPr>
          <p:nvPr>
            <p:ph idx="1"/>
          </p:nvPr>
        </p:nvSpPr>
        <p:spPr>
          <a:xfrm>
            <a:off x="687526" y="1831975"/>
            <a:ext cx="8067605" cy="4075844"/>
          </a:xfrm>
        </p:spPr>
        <p:txBody>
          <a:bodyPr/>
          <a:lstStyle/>
          <a:p>
            <a:pPr marL="0" lvl="0" indent="0">
              <a:buClr>
                <a:srgbClr val="FFFFFF">
                  <a:lumMod val="65000"/>
                </a:srgbClr>
              </a:buClr>
              <a:buNone/>
            </a:pPr>
            <a:r>
              <a:rPr lang="en-US" b="1" dirty="0">
                <a:solidFill>
                  <a:srgbClr val="326295">
                    <a:lumMod val="75000"/>
                  </a:srgbClr>
                </a:solidFill>
              </a:rPr>
              <a:t>Key Actions: </a:t>
            </a:r>
          </a:p>
          <a:p>
            <a:pPr marL="342900" lvl="0" indent="-342900">
              <a:buClr>
                <a:srgbClr val="686868"/>
              </a:buClr>
            </a:pPr>
            <a:r>
              <a:rPr lang="en-US" dirty="0">
                <a:solidFill>
                  <a:srgbClr val="326295">
                    <a:lumMod val="75000"/>
                  </a:srgbClr>
                </a:solidFill>
              </a:rPr>
              <a:t>Beginning teachers reflect on feedback from formal performance evaluations and identify next steps for growth.</a:t>
            </a:r>
          </a:p>
          <a:p>
            <a:pPr marL="342900" lvl="0" indent="-342900">
              <a:buClr>
                <a:srgbClr val="686868"/>
              </a:buClr>
            </a:pPr>
            <a:r>
              <a:rPr lang="en-US" dirty="0">
                <a:solidFill>
                  <a:srgbClr val="326295">
                    <a:lumMod val="75000"/>
                  </a:srgbClr>
                </a:solidFill>
              </a:rPr>
              <a:t>Mentors help beginning teachers set goals and create professional growth plans on the basis of evaluation feedback.</a:t>
            </a:r>
          </a:p>
          <a:p>
            <a:pPr marL="342900" lvl="0" indent="-342900">
              <a:buClr>
                <a:srgbClr val="686868"/>
              </a:buClr>
            </a:pPr>
            <a:r>
              <a:rPr lang="en-US" dirty="0">
                <a:solidFill>
                  <a:srgbClr val="326295">
                    <a:lumMod val="75000"/>
                  </a:srgbClr>
                </a:solidFill>
              </a:rPr>
              <a:t>Beginning teachers use formative assessment processes to monitor progress toward their goals and growth plans.</a:t>
            </a:r>
            <a:endParaRPr lang="en-US" dirty="0"/>
          </a:p>
        </p:txBody>
      </p:sp>
      <p:sp>
        <p:nvSpPr>
          <p:cNvPr id="4" name="Slide Number Placeholder 3">
            <a:extLst>
              <a:ext uri="{FF2B5EF4-FFF2-40B4-BE49-F238E27FC236}">
                <a16:creationId xmlns:a16="http://schemas.microsoft.com/office/drawing/2014/main" id="{1821A6BC-58B9-4553-B52C-D58004A17E13}"/>
              </a:ext>
            </a:extLst>
          </p:cNvPr>
          <p:cNvSpPr>
            <a:spLocks noGrp="1"/>
          </p:cNvSpPr>
          <p:nvPr>
            <p:ph type="sldNum" sz="quarter" idx="10"/>
          </p:nvPr>
        </p:nvSpPr>
        <p:spPr/>
        <p:txBody>
          <a:bodyPr/>
          <a:lstStyle/>
          <a:p>
            <a:pPr algn="r"/>
            <a:fld id="{F3477EC8-074D-41C4-94AE-E9EA7CEEA348}" type="slidenum">
              <a:rPr lang="en-US" smtClean="0"/>
              <a:pPr algn="r"/>
              <a:t>58</a:t>
            </a:fld>
            <a:endParaRPr lang="en-US" dirty="0"/>
          </a:p>
        </p:txBody>
      </p:sp>
    </p:spTree>
    <p:extLst>
      <p:ext uri="{BB962C8B-B14F-4D97-AF65-F5344CB8AC3E}">
        <p14:creationId xmlns:p14="http://schemas.microsoft.com/office/powerpoint/2010/main" val="15099708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DC3AAA-6F85-40BB-827C-40E32B1AB8DE}"/>
              </a:ext>
            </a:extLst>
          </p:cNvPr>
          <p:cNvSpPr>
            <a:spLocks noGrp="1"/>
          </p:cNvSpPr>
          <p:nvPr>
            <p:ph type="title"/>
          </p:nvPr>
        </p:nvSpPr>
        <p:spPr/>
        <p:txBody>
          <a:bodyPr>
            <a:normAutofit/>
          </a:bodyPr>
          <a:lstStyle/>
          <a:p>
            <a:r>
              <a:rPr lang="en-US" dirty="0">
                <a:solidFill>
                  <a:srgbClr val="686868"/>
                </a:solidFill>
              </a:rPr>
              <a:t>Growth Orientation</a:t>
            </a:r>
          </a:p>
        </p:txBody>
      </p:sp>
      <p:sp>
        <p:nvSpPr>
          <p:cNvPr id="2" name="Content Placeholder 1" descr="This graphic displays the teacher performance continuum of development, which includes the following phases: not using, beginning, developing, applying, and innovating." title="Teacher Performance Continuum of Development">
            <a:extLst>
              <a:ext uri="{FF2B5EF4-FFF2-40B4-BE49-F238E27FC236}">
                <a16:creationId xmlns:a16="http://schemas.microsoft.com/office/drawing/2014/main" id="{BC98133C-74B7-4273-827D-3459F819B1F7}"/>
              </a:ext>
            </a:extLst>
          </p:cNvPr>
          <p:cNvSpPr>
            <a:spLocks noGrp="1"/>
          </p:cNvSpPr>
          <p:nvPr>
            <p:ph idx="1"/>
          </p:nvPr>
        </p:nvSpPr>
        <p:spPr/>
        <p:txBody>
          <a:bodyPr/>
          <a:lstStyle/>
          <a:p>
            <a:pPr>
              <a:buClr>
                <a:srgbClr val="686868"/>
              </a:buClr>
            </a:pPr>
            <a:r>
              <a:rPr lang="en-US" dirty="0"/>
              <a:t>Formative assessment and professional learning activities should help teachers grow to increasingly higher levels of performance along a continuum of development.</a:t>
            </a:r>
          </a:p>
        </p:txBody>
      </p:sp>
      <p:sp>
        <p:nvSpPr>
          <p:cNvPr id="4" name="Slide Number Placeholder 3">
            <a:extLst>
              <a:ext uri="{FF2B5EF4-FFF2-40B4-BE49-F238E27FC236}">
                <a16:creationId xmlns:a16="http://schemas.microsoft.com/office/drawing/2014/main" id="{BA5C5F40-BF3B-457F-B885-24D622A65FC0}"/>
              </a:ext>
            </a:extLst>
          </p:cNvPr>
          <p:cNvSpPr>
            <a:spLocks noGrp="1"/>
          </p:cNvSpPr>
          <p:nvPr>
            <p:ph type="sldNum" sz="quarter" idx="10"/>
          </p:nvPr>
        </p:nvSpPr>
        <p:spPr/>
        <p:txBody>
          <a:bodyPr/>
          <a:lstStyle/>
          <a:p>
            <a:pPr algn="r"/>
            <a:fld id="{F3477EC8-074D-41C4-94AE-E9EA7CEEA348}" type="slidenum">
              <a:rPr lang="en-US" smtClean="0"/>
              <a:pPr algn="r"/>
              <a:t>59</a:t>
            </a:fld>
            <a:endParaRPr lang="en-US" dirty="0"/>
          </a:p>
        </p:txBody>
      </p:sp>
    </p:spTree>
    <p:extLst>
      <p:ext uri="{BB962C8B-B14F-4D97-AF65-F5344CB8AC3E}">
        <p14:creationId xmlns:p14="http://schemas.microsoft.com/office/powerpoint/2010/main" val="596289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C5959E-15A7-974D-98D8-CAD7B028CD72}"/>
              </a:ext>
            </a:extLst>
          </p:cNvPr>
          <p:cNvSpPr>
            <a:spLocks noGrp="1"/>
          </p:cNvSpPr>
          <p:nvPr>
            <p:ph type="title"/>
          </p:nvPr>
        </p:nvSpPr>
        <p:spPr/>
        <p:txBody>
          <a:bodyPr/>
          <a:lstStyle/>
          <a:p>
            <a:r>
              <a:rPr lang="en-US" dirty="0"/>
              <a:t>Module Components</a:t>
            </a:r>
          </a:p>
        </p:txBody>
      </p:sp>
      <p:sp>
        <p:nvSpPr>
          <p:cNvPr id="2" name="Content Placeholder 1">
            <a:extLst>
              <a:ext uri="{FF2B5EF4-FFF2-40B4-BE49-F238E27FC236}">
                <a16:creationId xmlns:a16="http://schemas.microsoft.com/office/drawing/2014/main" id="{A53B9E65-A545-314A-9A65-DA9AF6A67595}"/>
              </a:ext>
            </a:extLst>
          </p:cNvPr>
          <p:cNvSpPr>
            <a:spLocks noGrp="1"/>
          </p:cNvSpPr>
          <p:nvPr>
            <p:ph idx="1"/>
          </p:nvPr>
        </p:nvSpPr>
        <p:spPr>
          <a:xfrm>
            <a:off x="687527" y="1831975"/>
            <a:ext cx="7884974" cy="4075844"/>
          </a:xfrm>
        </p:spPr>
        <p:txBody>
          <a:bodyPr/>
          <a:lstStyle/>
          <a:p>
            <a:r>
              <a:rPr lang="en-US" b="1" dirty="0"/>
              <a:t>Anchor Presentation: </a:t>
            </a:r>
            <a:r>
              <a:rPr lang="en-US" dirty="0"/>
              <a:t>Summarizes research and best practices related to the topic.</a:t>
            </a:r>
          </a:p>
          <a:p>
            <a:r>
              <a:rPr lang="en-US" b="1" dirty="0"/>
              <a:t>Handouts: </a:t>
            </a:r>
            <a:r>
              <a:rPr lang="en-US" dirty="0"/>
              <a:t>Provide information to supplement the anchor presentation.</a:t>
            </a:r>
          </a:p>
          <a:p>
            <a:r>
              <a:rPr lang="en-US" b="1" dirty="0"/>
              <a:t>Team Tools: </a:t>
            </a:r>
            <a:r>
              <a:rPr lang="en-US" dirty="0"/>
              <a:t>Help teams plan, design, and implement the components of a comprehensive mentoring and induction program.</a:t>
            </a:r>
          </a:p>
        </p:txBody>
      </p:sp>
      <p:sp>
        <p:nvSpPr>
          <p:cNvPr id="4" name="Slide Number Placeholder 3">
            <a:extLst>
              <a:ext uri="{FF2B5EF4-FFF2-40B4-BE49-F238E27FC236}">
                <a16:creationId xmlns:a16="http://schemas.microsoft.com/office/drawing/2014/main" id="{E1E0FAFD-0FF3-5541-A566-B8F6FAD52310}"/>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3537239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2C7F8D-0724-994B-BCC5-CC9651CAAEF6}"/>
              </a:ext>
            </a:extLst>
          </p:cNvPr>
          <p:cNvSpPr>
            <a:spLocks noGrp="1"/>
          </p:cNvSpPr>
          <p:nvPr>
            <p:ph type="title"/>
          </p:nvPr>
        </p:nvSpPr>
        <p:spPr/>
        <p:txBody>
          <a:bodyPr/>
          <a:lstStyle/>
          <a:p>
            <a:r>
              <a:rPr lang="en-US" dirty="0">
                <a:solidFill>
                  <a:srgbClr val="686868"/>
                </a:solidFill>
              </a:rPr>
              <a:t>Toolkit Connection: Part 3</a:t>
            </a:r>
          </a:p>
        </p:txBody>
      </p:sp>
      <p:sp>
        <p:nvSpPr>
          <p:cNvPr id="2" name="Content Placeholder 1">
            <a:extLst>
              <a:ext uri="{FF2B5EF4-FFF2-40B4-BE49-F238E27FC236}">
                <a16:creationId xmlns:a16="http://schemas.microsoft.com/office/drawing/2014/main" id="{8F0B232E-A2C5-624A-ADA8-A1B05C0088A9}"/>
              </a:ext>
            </a:extLst>
          </p:cNvPr>
          <p:cNvSpPr>
            <a:spLocks noGrp="1"/>
          </p:cNvSpPr>
          <p:nvPr>
            <p:ph idx="1"/>
          </p:nvPr>
        </p:nvSpPr>
        <p:spPr>
          <a:xfrm>
            <a:off x="687526" y="1831975"/>
            <a:ext cx="8224699" cy="4075844"/>
          </a:xfrm>
        </p:spPr>
        <p:txBody>
          <a:bodyPr/>
          <a:lstStyle/>
          <a:p>
            <a:pPr marL="0" indent="0">
              <a:buNone/>
            </a:pPr>
            <a:r>
              <a:rPr lang="en-US" dirty="0"/>
              <a:t>Does your team need help planning for beginning teacher professional learning? Try this toolkit resource! </a:t>
            </a:r>
          </a:p>
          <a:p>
            <a:pPr>
              <a:buClr>
                <a:srgbClr val="686868"/>
              </a:buClr>
            </a:pPr>
            <a:r>
              <a:rPr lang="en-US" b="1" dirty="0"/>
              <a:t>Planning a Scope and Sequence for Beginning Teacher Professional Learning </a:t>
            </a:r>
          </a:p>
          <a:p>
            <a:pPr lvl="1">
              <a:buClr>
                <a:srgbClr val="686868"/>
              </a:buClr>
            </a:pPr>
            <a:r>
              <a:rPr lang="en-US" b="1" dirty="0"/>
              <a:t>Part 3—Create a Scope and Sequence for Beginning Teacher Professional Learning Activities: </a:t>
            </a:r>
            <a:r>
              <a:rPr lang="en-US" dirty="0"/>
              <a:t>Helps teams leverage various support structures for beginning teachers to create a comprehensive system of support, including an emphasis on instructionally focused formative assessment.</a:t>
            </a:r>
          </a:p>
        </p:txBody>
      </p:sp>
      <p:sp>
        <p:nvSpPr>
          <p:cNvPr id="4" name="Slide Number Placeholder 3">
            <a:extLst>
              <a:ext uri="{FF2B5EF4-FFF2-40B4-BE49-F238E27FC236}">
                <a16:creationId xmlns:a16="http://schemas.microsoft.com/office/drawing/2014/main" id="{20F3C23A-3B2A-8F4E-B8EF-BB1CD6D54A9B}"/>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21221097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C1263-156C-4D3E-A27B-C0DB5B191D33}"/>
              </a:ext>
            </a:extLst>
          </p:cNvPr>
          <p:cNvSpPr>
            <a:spLocks noGrp="1"/>
          </p:cNvSpPr>
          <p:nvPr>
            <p:ph type="title"/>
          </p:nvPr>
        </p:nvSpPr>
        <p:spPr>
          <a:xfrm>
            <a:off x="687388" y="3032879"/>
            <a:ext cx="8229600" cy="1446550"/>
          </a:xfrm>
        </p:spPr>
        <p:txBody>
          <a:bodyPr/>
          <a:lstStyle/>
          <a:p>
            <a:r>
              <a:rPr lang="en-US" dirty="0"/>
              <a:t>State Spotlight: Beginning Teacher Support Systems in Hawaii</a:t>
            </a:r>
          </a:p>
        </p:txBody>
      </p:sp>
      <p:sp>
        <p:nvSpPr>
          <p:cNvPr id="4" name="Slide Number Placeholder 3">
            <a:extLst>
              <a:ext uri="{FF2B5EF4-FFF2-40B4-BE49-F238E27FC236}">
                <a16:creationId xmlns:a16="http://schemas.microsoft.com/office/drawing/2014/main" id="{ACEF932F-F6EB-4B6C-8514-91D17EC80A44}"/>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A8B8B9-B651-4439-A868-E8F04EF81465}" type="slidenum">
              <a:rPr kumimoji="0" lang="en-US" sz="1000" b="0" i="0" u="none" strike="noStrike" kern="1200" cap="none" spc="0" normalizeH="0" baseline="0" noProof="0" smtClean="0">
                <a:ln>
                  <a:noFill/>
                </a:ln>
                <a:solidFill>
                  <a:srgbClr val="326295">
                    <a:lumMod val="75000"/>
                  </a:srgbClr>
                </a:solidFill>
                <a:effectLst/>
                <a:uLnTx/>
                <a:uFillTx/>
                <a:latin typeface="Arial" pitchFamily="34" charset="0"/>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sz="1000" b="0" i="0" u="none" strike="noStrike" kern="1200" cap="none" spc="0" normalizeH="0" baseline="0" noProof="0" dirty="0">
              <a:ln>
                <a:noFill/>
              </a:ln>
              <a:solidFill>
                <a:srgbClr val="326295">
                  <a:lumMod val="75000"/>
                </a:srgbClr>
              </a:solidFill>
              <a:effectLst/>
              <a:uLnTx/>
              <a:uFillTx/>
              <a:latin typeface="Arial" pitchFamily="34" charset="0"/>
              <a:ea typeface="ＭＳ Ｐゴシック"/>
            </a:endParaRPr>
          </a:p>
        </p:txBody>
      </p:sp>
    </p:spTree>
    <p:extLst>
      <p:ext uri="{BB962C8B-B14F-4D97-AF65-F5344CB8AC3E}">
        <p14:creationId xmlns:p14="http://schemas.microsoft.com/office/powerpoint/2010/main" val="20766605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D810A7-3D15-4549-82CB-F465AEDEED9A}"/>
              </a:ext>
            </a:extLst>
          </p:cNvPr>
          <p:cNvSpPr>
            <a:spLocks noGrp="1"/>
          </p:cNvSpPr>
          <p:nvPr>
            <p:ph type="title"/>
          </p:nvPr>
        </p:nvSpPr>
        <p:spPr/>
        <p:txBody>
          <a:bodyPr/>
          <a:lstStyle/>
          <a:p>
            <a:r>
              <a:rPr lang="en-US" dirty="0">
                <a:solidFill>
                  <a:srgbClr val="686868"/>
                </a:solidFill>
              </a:rPr>
              <a:t>Hawaii Context</a:t>
            </a:r>
          </a:p>
        </p:txBody>
      </p:sp>
      <p:sp>
        <p:nvSpPr>
          <p:cNvPr id="5" name="Content Placeholder 4"/>
          <p:cNvSpPr>
            <a:spLocks noGrp="1"/>
          </p:cNvSpPr>
          <p:nvPr>
            <p:ph idx="1"/>
          </p:nvPr>
        </p:nvSpPr>
        <p:spPr/>
        <p:txBody>
          <a:bodyPr/>
          <a:lstStyle/>
          <a:p>
            <a:pPr>
              <a:buClr>
                <a:srgbClr val="686868"/>
              </a:buClr>
            </a:pPr>
            <a:r>
              <a:rPr lang="en-US" dirty="0">
                <a:solidFill>
                  <a:srgbClr val="326295">
                    <a:lumMod val="75000"/>
                  </a:srgbClr>
                </a:solidFill>
              </a:rPr>
              <a:t>1 school district serving 180,000 students</a:t>
            </a:r>
          </a:p>
          <a:p>
            <a:pPr>
              <a:buClr>
                <a:srgbClr val="686868"/>
              </a:buClr>
            </a:pPr>
            <a:r>
              <a:rPr lang="en-US" dirty="0">
                <a:solidFill>
                  <a:srgbClr val="326295">
                    <a:lumMod val="75000"/>
                  </a:srgbClr>
                </a:solidFill>
              </a:rPr>
              <a:t>15 complex areas </a:t>
            </a:r>
          </a:p>
          <a:p>
            <a:pPr>
              <a:buClr>
                <a:srgbClr val="686868"/>
              </a:buClr>
            </a:pPr>
            <a:r>
              <a:rPr lang="en-US" dirty="0">
                <a:solidFill>
                  <a:srgbClr val="326295">
                    <a:lumMod val="75000"/>
                  </a:srgbClr>
                </a:solidFill>
              </a:rPr>
              <a:t>15 induction program coordinators</a:t>
            </a:r>
          </a:p>
          <a:p>
            <a:pPr>
              <a:buClr>
                <a:srgbClr val="686868"/>
              </a:buClr>
            </a:pPr>
            <a:r>
              <a:rPr lang="en-US" dirty="0">
                <a:solidFill>
                  <a:srgbClr val="326295">
                    <a:lumMod val="75000"/>
                  </a:srgbClr>
                </a:solidFill>
              </a:rPr>
              <a:t>1,400 beginning teachers</a:t>
            </a:r>
          </a:p>
          <a:p>
            <a:pPr>
              <a:buClr>
                <a:srgbClr val="686868"/>
              </a:buClr>
            </a:pPr>
            <a:r>
              <a:rPr lang="en-US" dirty="0">
                <a:solidFill>
                  <a:srgbClr val="326295">
                    <a:lumMod val="75000"/>
                  </a:srgbClr>
                </a:solidFill>
              </a:rPr>
              <a:t>600 mentors</a:t>
            </a:r>
          </a:p>
        </p:txBody>
      </p:sp>
      <p:sp>
        <p:nvSpPr>
          <p:cNvPr id="4" name="Slide Number Placeholder 3">
            <a:extLst>
              <a:ext uri="{FF2B5EF4-FFF2-40B4-BE49-F238E27FC236}">
                <a16:creationId xmlns:a16="http://schemas.microsoft.com/office/drawing/2014/main" id="{3252F979-E398-485F-9F0A-773E802FEA20}"/>
              </a:ext>
            </a:extLst>
          </p:cNvPr>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62</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37326429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D810A7-3D15-4549-82CB-F465AEDEED9A}"/>
              </a:ext>
            </a:extLst>
          </p:cNvPr>
          <p:cNvSpPr>
            <a:spLocks noGrp="1"/>
          </p:cNvSpPr>
          <p:nvPr>
            <p:ph type="title"/>
          </p:nvPr>
        </p:nvSpPr>
        <p:spPr/>
        <p:txBody>
          <a:bodyPr/>
          <a:lstStyle/>
          <a:p>
            <a:r>
              <a:rPr lang="en-US" dirty="0">
                <a:solidFill>
                  <a:srgbClr val="686868"/>
                </a:solidFill>
              </a:rPr>
              <a:t>Hawaii Teacher Induction Center</a:t>
            </a:r>
          </a:p>
        </p:txBody>
      </p:sp>
      <p:sp>
        <p:nvSpPr>
          <p:cNvPr id="2" name="Content Placeholder 1"/>
          <p:cNvSpPr>
            <a:spLocks noGrp="1"/>
          </p:cNvSpPr>
          <p:nvPr>
            <p:ph idx="1"/>
          </p:nvPr>
        </p:nvSpPr>
        <p:spPr/>
        <p:txBody>
          <a:bodyPr/>
          <a:lstStyle/>
          <a:p>
            <a:pPr>
              <a:buClr>
                <a:srgbClr val="686868"/>
              </a:buClr>
            </a:pPr>
            <a:r>
              <a:rPr lang="en-US" dirty="0">
                <a:solidFill>
                  <a:srgbClr val="326295">
                    <a:lumMod val="75000"/>
                  </a:srgbClr>
                </a:solidFill>
              </a:rPr>
              <a:t>New Teacher Center mentor training</a:t>
            </a:r>
          </a:p>
          <a:p>
            <a:pPr>
              <a:buClr>
                <a:srgbClr val="686868"/>
              </a:buClr>
            </a:pPr>
            <a:r>
              <a:rPr lang="en-US" dirty="0">
                <a:solidFill>
                  <a:srgbClr val="326295">
                    <a:lumMod val="75000"/>
                  </a:srgbClr>
                </a:solidFill>
              </a:rPr>
              <a:t>Beginning teacher professional development</a:t>
            </a:r>
          </a:p>
          <a:p>
            <a:pPr>
              <a:buClr>
                <a:srgbClr val="686868"/>
              </a:buClr>
            </a:pPr>
            <a:r>
              <a:rPr lang="en-US" dirty="0">
                <a:solidFill>
                  <a:srgbClr val="326295">
                    <a:lumMod val="75000"/>
                  </a:srgbClr>
                </a:solidFill>
              </a:rPr>
              <a:t>Program coordinator networks</a:t>
            </a:r>
          </a:p>
          <a:p>
            <a:pPr>
              <a:buClr>
                <a:srgbClr val="686868"/>
              </a:buClr>
            </a:pPr>
            <a:r>
              <a:rPr lang="en-US" dirty="0">
                <a:solidFill>
                  <a:srgbClr val="326295">
                    <a:lumMod val="75000"/>
                  </a:srgbClr>
                </a:solidFill>
              </a:rPr>
              <a:t>Induction program consultation</a:t>
            </a:r>
          </a:p>
        </p:txBody>
      </p:sp>
      <p:sp>
        <p:nvSpPr>
          <p:cNvPr id="4" name="Slide Number Placeholder 3">
            <a:extLst>
              <a:ext uri="{FF2B5EF4-FFF2-40B4-BE49-F238E27FC236}">
                <a16:creationId xmlns:a16="http://schemas.microsoft.com/office/drawing/2014/main" id="{3252F979-E398-485F-9F0A-773E802FEA20}"/>
              </a:ext>
            </a:extLst>
          </p:cNvPr>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63</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9119933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AE491E-6B04-4D7B-9039-19868BCF9A06}"/>
              </a:ext>
            </a:extLst>
          </p:cNvPr>
          <p:cNvSpPr>
            <a:spLocks noGrp="1"/>
          </p:cNvSpPr>
          <p:nvPr>
            <p:ph type="title"/>
          </p:nvPr>
        </p:nvSpPr>
        <p:spPr/>
        <p:txBody>
          <a:bodyPr/>
          <a:lstStyle/>
          <a:p>
            <a:r>
              <a:rPr lang="en-US" dirty="0">
                <a:solidFill>
                  <a:srgbClr val="686868"/>
                </a:solidFill>
              </a:rPr>
              <a:t>Onboarding Programs</a:t>
            </a:r>
          </a:p>
        </p:txBody>
      </p:sp>
      <p:sp>
        <p:nvSpPr>
          <p:cNvPr id="2" name="Content Placeholder 1">
            <a:extLst>
              <a:ext uri="{FF2B5EF4-FFF2-40B4-BE49-F238E27FC236}">
                <a16:creationId xmlns:a16="http://schemas.microsoft.com/office/drawing/2014/main" id="{946B53BE-6DD9-464B-8F09-D798BC49A01E}"/>
              </a:ext>
            </a:extLst>
          </p:cNvPr>
          <p:cNvSpPr>
            <a:spLocks noGrp="1"/>
          </p:cNvSpPr>
          <p:nvPr>
            <p:ph idx="1"/>
          </p:nvPr>
        </p:nvSpPr>
        <p:spPr/>
        <p:txBody>
          <a:bodyPr/>
          <a:lstStyle/>
          <a:p>
            <a:pPr>
              <a:buClr>
                <a:srgbClr val="686868"/>
              </a:buClr>
            </a:pPr>
            <a:r>
              <a:rPr lang="en-US" dirty="0">
                <a:solidFill>
                  <a:srgbClr val="326295">
                    <a:lumMod val="75000"/>
                  </a:srgbClr>
                </a:solidFill>
              </a:rPr>
              <a:t>Orientations take place at the Department of Education, complex area, and school levels.</a:t>
            </a:r>
          </a:p>
          <a:p>
            <a:pPr>
              <a:buClr>
                <a:srgbClr val="686868"/>
              </a:buClr>
            </a:pPr>
            <a:r>
              <a:rPr lang="en-US" dirty="0">
                <a:solidFill>
                  <a:srgbClr val="326295">
                    <a:lumMod val="75000"/>
                  </a:srgbClr>
                </a:solidFill>
              </a:rPr>
              <a:t>Orientations emphasize the following:</a:t>
            </a:r>
          </a:p>
          <a:p>
            <a:pPr lvl="1">
              <a:buClr>
                <a:srgbClr val="686868"/>
              </a:buClr>
            </a:pPr>
            <a:r>
              <a:rPr lang="en-US" dirty="0">
                <a:solidFill>
                  <a:srgbClr val="326295">
                    <a:lumMod val="75000"/>
                  </a:srgbClr>
                </a:solidFill>
              </a:rPr>
              <a:t>Hawaii’s diverse culture and norms</a:t>
            </a:r>
          </a:p>
          <a:p>
            <a:pPr lvl="1">
              <a:buClr>
                <a:srgbClr val="686868"/>
              </a:buClr>
            </a:pPr>
            <a:r>
              <a:rPr lang="en-US" dirty="0">
                <a:solidFill>
                  <a:srgbClr val="326295">
                    <a:lumMod val="75000"/>
                  </a:srgbClr>
                </a:solidFill>
              </a:rPr>
              <a:t>School and community culture</a:t>
            </a:r>
          </a:p>
          <a:p>
            <a:pPr lvl="1">
              <a:buClr>
                <a:srgbClr val="686868"/>
              </a:buClr>
            </a:pPr>
            <a:r>
              <a:rPr lang="en-US" dirty="0">
                <a:solidFill>
                  <a:srgbClr val="326295">
                    <a:lumMod val="75000"/>
                  </a:srgbClr>
                </a:solidFill>
              </a:rPr>
              <a:t>Cultural and place-based sensitivity training</a:t>
            </a:r>
          </a:p>
          <a:p>
            <a:pPr lvl="1">
              <a:buClr>
                <a:srgbClr val="686868"/>
              </a:buClr>
            </a:pPr>
            <a:r>
              <a:rPr lang="en-US" dirty="0">
                <a:solidFill>
                  <a:srgbClr val="326295">
                    <a:lumMod val="75000"/>
                  </a:srgbClr>
                </a:solidFill>
              </a:rPr>
              <a:t>Living in Hawaii</a:t>
            </a:r>
            <a:endParaRPr lang="en-US" dirty="0"/>
          </a:p>
        </p:txBody>
      </p:sp>
      <p:sp>
        <p:nvSpPr>
          <p:cNvPr id="4" name="Slide Number Placeholder 3">
            <a:extLst>
              <a:ext uri="{FF2B5EF4-FFF2-40B4-BE49-F238E27FC236}">
                <a16:creationId xmlns:a16="http://schemas.microsoft.com/office/drawing/2014/main" id="{2350E39D-2E68-4724-90DD-022E4D7050E2}"/>
              </a:ext>
            </a:extLst>
          </p:cNvPr>
          <p:cNvSpPr>
            <a:spLocks noGrp="1"/>
          </p:cNvSpPr>
          <p:nvPr>
            <p:ph type="sldNum" sz="quarter" idx="10"/>
          </p:nvPr>
        </p:nvSpPr>
        <p:spPr/>
        <p:txBody>
          <a:bodyPr/>
          <a:lstStyle/>
          <a:p>
            <a:pPr algn="r"/>
            <a:fld id="{F3477EC8-074D-41C4-94AE-E9EA7CEEA348}" type="slidenum">
              <a:rPr lang="en-US" smtClean="0"/>
              <a:pPr algn="r"/>
              <a:t>64</a:t>
            </a:fld>
            <a:endParaRPr lang="en-US" dirty="0"/>
          </a:p>
        </p:txBody>
      </p:sp>
    </p:spTree>
    <p:extLst>
      <p:ext uri="{BB962C8B-B14F-4D97-AF65-F5344CB8AC3E}">
        <p14:creationId xmlns:p14="http://schemas.microsoft.com/office/powerpoint/2010/main" val="22819973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913234-B864-4025-86EA-E8C6884D0181}"/>
              </a:ext>
            </a:extLst>
          </p:cNvPr>
          <p:cNvSpPr>
            <a:spLocks noGrp="1"/>
          </p:cNvSpPr>
          <p:nvPr>
            <p:ph type="title"/>
          </p:nvPr>
        </p:nvSpPr>
        <p:spPr/>
        <p:txBody>
          <a:bodyPr>
            <a:noAutofit/>
          </a:bodyPr>
          <a:lstStyle/>
          <a:p>
            <a:r>
              <a:rPr lang="en-US" dirty="0">
                <a:solidFill>
                  <a:srgbClr val="686868"/>
                </a:solidFill>
              </a:rPr>
              <a:t>Beginning Teacher Summer </a:t>
            </a:r>
            <a:br>
              <a:rPr lang="en-US" dirty="0">
                <a:solidFill>
                  <a:srgbClr val="686868"/>
                </a:solidFill>
              </a:rPr>
            </a:br>
            <a:r>
              <a:rPr lang="en-US" dirty="0">
                <a:solidFill>
                  <a:srgbClr val="686868"/>
                </a:solidFill>
              </a:rPr>
              <a:t>Academy</a:t>
            </a:r>
          </a:p>
        </p:txBody>
      </p:sp>
      <p:sp>
        <p:nvSpPr>
          <p:cNvPr id="2" name="Content Placeholder 1"/>
          <p:cNvSpPr>
            <a:spLocks noGrp="1"/>
          </p:cNvSpPr>
          <p:nvPr>
            <p:ph idx="1"/>
          </p:nvPr>
        </p:nvSpPr>
        <p:spPr/>
        <p:txBody>
          <a:bodyPr/>
          <a:lstStyle/>
          <a:p>
            <a:pPr marL="0" indent="0">
              <a:buNone/>
            </a:pPr>
            <a:r>
              <a:rPr lang="en-US" b="1" dirty="0"/>
              <a:t>Day 1 Content:</a:t>
            </a:r>
          </a:p>
          <a:p>
            <a:pPr>
              <a:buClr>
                <a:srgbClr val="686868"/>
              </a:buClr>
            </a:pPr>
            <a:r>
              <a:rPr lang="en-US" dirty="0"/>
              <a:t>Classroom management</a:t>
            </a:r>
          </a:p>
          <a:p>
            <a:pPr>
              <a:buClr>
                <a:srgbClr val="686868"/>
              </a:buClr>
            </a:pPr>
            <a:r>
              <a:rPr lang="en-US" dirty="0"/>
              <a:t>Rules, routines, and procedures</a:t>
            </a:r>
          </a:p>
          <a:p>
            <a:pPr>
              <a:buClr>
                <a:srgbClr val="686868"/>
              </a:buClr>
            </a:pPr>
            <a:r>
              <a:rPr lang="en-US" dirty="0"/>
              <a:t>Classroom arrangement</a:t>
            </a:r>
          </a:p>
          <a:p>
            <a:pPr>
              <a:buClr>
                <a:srgbClr val="686868"/>
              </a:buClr>
            </a:pPr>
            <a:r>
              <a:rPr lang="en-US" dirty="0"/>
              <a:t>Knowing students</a:t>
            </a:r>
          </a:p>
        </p:txBody>
      </p:sp>
      <p:sp>
        <p:nvSpPr>
          <p:cNvPr id="5" name="Content Placeholder 4"/>
          <p:cNvSpPr>
            <a:spLocks noGrp="1"/>
          </p:cNvSpPr>
          <p:nvPr>
            <p:ph idx="10"/>
          </p:nvPr>
        </p:nvSpPr>
        <p:spPr/>
        <p:txBody>
          <a:bodyPr/>
          <a:lstStyle/>
          <a:p>
            <a:pPr marL="0" indent="0">
              <a:buNone/>
            </a:pPr>
            <a:r>
              <a:rPr lang="en-US" b="1" dirty="0"/>
              <a:t>Day 2 Content:</a:t>
            </a:r>
          </a:p>
          <a:p>
            <a:pPr>
              <a:buClr>
                <a:srgbClr val="686868"/>
              </a:buClr>
            </a:pPr>
            <a:r>
              <a:rPr lang="en-US" dirty="0"/>
              <a:t>Class and school culture</a:t>
            </a:r>
          </a:p>
          <a:p>
            <a:pPr>
              <a:buClr>
                <a:srgbClr val="686868"/>
              </a:buClr>
            </a:pPr>
            <a:r>
              <a:rPr lang="en-US" dirty="0"/>
              <a:t>Designing instruction</a:t>
            </a:r>
          </a:p>
          <a:p>
            <a:pPr>
              <a:buClr>
                <a:srgbClr val="686868"/>
              </a:buClr>
            </a:pPr>
            <a:r>
              <a:rPr lang="en-US" dirty="0"/>
              <a:t>Questioning and discussion</a:t>
            </a:r>
          </a:p>
          <a:p>
            <a:pPr>
              <a:buClr>
                <a:srgbClr val="686868"/>
              </a:buClr>
            </a:pPr>
            <a:r>
              <a:rPr lang="en-US" dirty="0"/>
              <a:t>Engaging students</a:t>
            </a:r>
          </a:p>
        </p:txBody>
      </p:sp>
      <p:sp>
        <p:nvSpPr>
          <p:cNvPr id="4" name="Slide Number Placeholder 3">
            <a:extLst>
              <a:ext uri="{FF2B5EF4-FFF2-40B4-BE49-F238E27FC236}">
                <a16:creationId xmlns:a16="http://schemas.microsoft.com/office/drawing/2014/main" id="{9ED465B4-0BAE-4ED4-88EF-F1CA228D3035}"/>
              </a:ext>
            </a:extLst>
          </p:cNvPr>
          <p:cNvSpPr>
            <a:spLocks noGrp="1"/>
          </p:cNvSpPr>
          <p:nvPr>
            <p:ph type="sldNum" sz="quarter" idx="4294967295"/>
          </p:nvPr>
        </p:nvSpPr>
        <p:spPr>
          <a:xfrm>
            <a:off x="8986838" y="6507163"/>
            <a:ext cx="157162" cy="153987"/>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65</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32937506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9009E4-B67A-48C0-A57D-F26E197400EA}"/>
              </a:ext>
            </a:extLst>
          </p:cNvPr>
          <p:cNvSpPr>
            <a:spLocks noGrp="1"/>
          </p:cNvSpPr>
          <p:nvPr>
            <p:ph type="title"/>
          </p:nvPr>
        </p:nvSpPr>
        <p:spPr/>
        <p:txBody>
          <a:bodyPr>
            <a:normAutofit/>
          </a:bodyPr>
          <a:lstStyle/>
          <a:p>
            <a:r>
              <a:rPr lang="en-US" dirty="0">
                <a:solidFill>
                  <a:srgbClr val="686868"/>
                </a:solidFill>
              </a:rPr>
              <a:t>Special Education Beginning Teacher Summer Academy</a:t>
            </a:r>
          </a:p>
        </p:txBody>
      </p:sp>
      <p:pic>
        <p:nvPicPr>
          <p:cNvPr id="2" name="Picture 1" descr="This image lists sample content from two days of the Hawaii Summer Academy. Day 1 content includes special education teacher role and responsibilities, knowing students, caseload management, communicating with stakeholders, optimal learning environment, classroom management rules, and routines and procedures. Day 2 content includes class and school culture, resources, designing instruction, engaging students, and data collection and progress monitoring. There is also a quote embedded in the image with the mission statement of the academy: To prepare beginning special education teachers for the first days of school." title="Sample Hawaii Summer Academy Content"/>
          <p:cNvPicPr>
            <a:picLocks noChangeAspect="1"/>
          </p:cNvPicPr>
          <p:nvPr/>
        </p:nvPicPr>
        <p:blipFill rotWithShape="1">
          <a:blip r:embed="rId3">
            <a:extLst>
              <a:ext uri="{28A0092B-C50C-407E-A947-70E740481C1C}">
                <a14:useLocalDpi xmlns:a14="http://schemas.microsoft.com/office/drawing/2010/main" val="0"/>
              </a:ext>
            </a:extLst>
          </a:blip>
          <a:srcRect l="-414" t="1148" r="-414" b="7748"/>
          <a:stretch/>
        </p:blipFill>
        <p:spPr>
          <a:xfrm>
            <a:off x="1163720" y="1801504"/>
            <a:ext cx="6816560" cy="39002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a:extLst>
              <a:ext uri="{FF2B5EF4-FFF2-40B4-BE49-F238E27FC236}">
                <a16:creationId xmlns:a16="http://schemas.microsoft.com/office/drawing/2014/main" id="{38E5DCF1-48FE-435A-B64D-15BFB6DF8AB3}"/>
              </a:ext>
            </a:extLst>
          </p:cNvPr>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66</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20332175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2984C-5825-4DEB-AE2E-67D7F5BC3E27}"/>
              </a:ext>
            </a:extLst>
          </p:cNvPr>
          <p:cNvSpPr>
            <a:spLocks noGrp="1"/>
          </p:cNvSpPr>
          <p:nvPr>
            <p:ph type="title"/>
          </p:nvPr>
        </p:nvSpPr>
        <p:spPr/>
        <p:txBody>
          <a:bodyPr>
            <a:normAutofit/>
          </a:bodyPr>
          <a:lstStyle/>
          <a:p>
            <a:r>
              <a:rPr lang="en-US" dirty="0">
                <a:solidFill>
                  <a:srgbClr val="686868"/>
                </a:solidFill>
              </a:rPr>
              <a:t>Beginning Teacher Professional Learning Communities</a:t>
            </a:r>
          </a:p>
        </p:txBody>
      </p:sp>
      <p:pic>
        <p:nvPicPr>
          <p:cNvPr id="5" name="Shape 378" descr="This image shows four teachers participating in an arts integration activity that involves waving their arms.">
            <a:extLst>
              <a:ext uri="{FF2B5EF4-FFF2-40B4-BE49-F238E27FC236}">
                <a16:creationId xmlns:a16="http://schemas.microsoft.com/office/drawing/2014/main" id="{41F4AD43-9F65-49BF-A05C-15DCA49F5A75}"/>
              </a:ext>
            </a:extLst>
          </p:cNvPr>
          <p:cNvPicPr preferRelativeResize="0"/>
          <p:nvPr/>
        </p:nvPicPr>
        <p:blipFill rotWithShape="1">
          <a:blip r:embed="rId3">
            <a:alphaModFix/>
          </a:blip>
          <a:srcRect t="6498"/>
          <a:stretch/>
        </p:blipFill>
        <p:spPr>
          <a:xfrm>
            <a:off x="709003" y="1899923"/>
            <a:ext cx="3828197" cy="2158075"/>
          </a:xfrm>
          <a:prstGeom prst="rect">
            <a:avLst/>
          </a:prstGeom>
          <a:ln>
            <a:noFill/>
          </a:ln>
          <a:effectLst>
            <a:outerShdw blurRad="190500" algn="tl" rotWithShape="0">
              <a:srgbClr val="000000">
                <a:alpha val="70000"/>
              </a:srgbClr>
            </a:outerShdw>
          </a:effectLst>
        </p:spPr>
      </p:pic>
      <p:sp>
        <p:nvSpPr>
          <p:cNvPr id="10" name="Content Placeholder 9"/>
          <p:cNvSpPr>
            <a:spLocks noGrp="1"/>
          </p:cNvSpPr>
          <p:nvPr>
            <p:ph idx="1"/>
          </p:nvPr>
        </p:nvSpPr>
        <p:spPr>
          <a:xfrm>
            <a:off x="687526" y="4208205"/>
            <a:ext cx="3972629" cy="1699613"/>
          </a:xfrm>
        </p:spPr>
        <p:txBody>
          <a:bodyPr/>
          <a:lstStyle/>
          <a:p>
            <a:pPr marL="0" indent="0">
              <a:buNone/>
            </a:pPr>
            <a:r>
              <a:rPr lang="en-US" sz="2000" dirty="0">
                <a:solidFill>
                  <a:schemeClr val="tx1"/>
                </a:solidFill>
                <a:ea typeface="Arial"/>
                <a:cs typeface="Arial"/>
                <a:sym typeface="Arial"/>
              </a:rPr>
              <a:t>Honolulu Beginning Teacher PLC: arts integration, tableaus, and literacy-art connections</a:t>
            </a:r>
            <a:endParaRPr lang="en-US" sz="2000" dirty="0">
              <a:solidFill>
                <a:schemeClr val="tx1"/>
              </a:solidFill>
            </a:endParaRPr>
          </a:p>
        </p:txBody>
      </p:sp>
      <p:pic>
        <p:nvPicPr>
          <p:cNvPr id="7" name="Shape 380" descr="This image shows two teachers giving a presentation: one is holding a poster while the other reads from the poster.">
            <a:extLst>
              <a:ext uri="{FF2B5EF4-FFF2-40B4-BE49-F238E27FC236}">
                <a16:creationId xmlns:a16="http://schemas.microsoft.com/office/drawing/2014/main" id="{367F59CF-6EC3-4F5F-9D85-ABAB22059E03}"/>
              </a:ext>
            </a:extLst>
          </p:cNvPr>
          <p:cNvPicPr preferRelativeResize="0"/>
          <p:nvPr/>
        </p:nvPicPr>
        <p:blipFill rotWithShape="1">
          <a:blip r:embed="rId4">
            <a:alphaModFix/>
          </a:blip>
          <a:srcRect t="32755"/>
          <a:stretch/>
        </p:blipFill>
        <p:spPr>
          <a:xfrm>
            <a:off x="4784058" y="2216604"/>
            <a:ext cx="4128167" cy="1841394"/>
          </a:xfrm>
          <a:prstGeom prst="rect">
            <a:avLst/>
          </a:prstGeom>
          <a:ln>
            <a:noFill/>
          </a:ln>
          <a:effectLst>
            <a:outerShdw blurRad="190500" algn="tl" rotWithShape="0">
              <a:srgbClr val="000000">
                <a:alpha val="70000"/>
              </a:srgbClr>
            </a:outerShdw>
          </a:effectLst>
        </p:spPr>
      </p:pic>
      <p:sp>
        <p:nvSpPr>
          <p:cNvPr id="8" name="Content Placeholder 7"/>
          <p:cNvSpPr>
            <a:spLocks noGrp="1"/>
          </p:cNvSpPr>
          <p:nvPr>
            <p:ph idx="10"/>
          </p:nvPr>
        </p:nvSpPr>
        <p:spPr>
          <a:xfrm>
            <a:off x="4939596" y="4208205"/>
            <a:ext cx="3972629" cy="1699613"/>
          </a:xfrm>
        </p:spPr>
        <p:txBody>
          <a:bodyPr/>
          <a:lstStyle/>
          <a:p>
            <a:pPr marL="0" indent="0">
              <a:buNone/>
            </a:pPr>
            <a:r>
              <a:rPr lang="en-US" sz="2000" dirty="0">
                <a:solidFill>
                  <a:schemeClr val="tx1"/>
                </a:solidFill>
                <a:ea typeface="Arial"/>
                <a:cs typeface="Arial"/>
                <a:sym typeface="Arial"/>
              </a:rPr>
              <a:t>Maui’s beginning teachers share effective teacher practices with peers.</a:t>
            </a:r>
            <a:endParaRPr lang="en-US" sz="2000" dirty="0">
              <a:solidFill>
                <a:schemeClr val="tx1"/>
              </a:solidFill>
            </a:endParaRPr>
          </a:p>
        </p:txBody>
      </p:sp>
      <p:sp>
        <p:nvSpPr>
          <p:cNvPr id="4" name="Slide Number Placeholder 3">
            <a:extLst>
              <a:ext uri="{FF2B5EF4-FFF2-40B4-BE49-F238E27FC236}">
                <a16:creationId xmlns:a16="http://schemas.microsoft.com/office/drawing/2014/main" id="{04C47DE3-C2B9-4766-9EF8-32F72C6676CF}"/>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67</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37790573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35002A-A731-41ED-8A3A-E9A45F062A5E}"/>
              </a:ext>
            </a:extLst>
          </p:cNvPr>
          <p:cNvSpPr>
            <a:spLocks noGrp="1"/>
          </p:cNvSpPr>
          <p:nvPr>
            <p:ph type="title"/>
          </p:nvPr>
        </p:nvSpPr>
        <p:spPr/>
        <p:txBody>
          <a:bodyPr>
            <a:normAutofit/>
          </a:bodyPr>
          <a:lstStyle/>
          <a:p>
            <a:r>
              <a:rPr lang="en-US" dirty="0">
                <a:solidFill>
                  <a:srgbClr val="686868"/>
                </a:solidFill>
              </a:rPr>
              <a:t>Ongoing Professional Development Opportunities</a:t>
            </a:r>
          </a:p>
        </p:txBody>
      </p:sp>
      <p:pic>
        <p:nvPicPr>
          <p:cNvPr id="5" name="Shape 391" descr="This image shows teachers sitting in groups and talking with one another in a classroom.">
            <a:extLst>
              <a:ext uri="{FF2B5EF4-FFF2-40B4-BE49-F238E27FC236}">
                <a16:creationId xmlns:a16="http://schemas.microsoft.com/office/drawing/2014/main" id="{A54AB21A-097E-4622-A889-B8F033400AA7}"/>
              </a:ext>
            </a:extLst>
          </p:cNvPr>
          <p:cNvPicPr preferRelativeResize="0"/>
          <p:nvPr/>
        </p:nvPicPr>
        <p:blipFill rotWithShape="1">
          <a:blip r:embed="rId3">
            <a:alphaModFix/>
          </a:blip>
          <a:srcRect/>
          <a:stretch/>
        </p:blipFill>
        <p:spPr>
          <a:xfrm>
            <a:off x="947109" y="2335535"/>
            <a:ext cx="3453325" cy="1818000"/>
          </a:xfrm>
          <a:prstGeom prst="rect">
            <a:avLst/>
          </a:prstGeom>
          <a:ln>
            <a:noFill/>
          </a:ln>
          <a:effectLst>
            <a:outerShdw blurRad="292100" dist="139700" dir="2700000" algn="tl" rotWithShape="0">
              <a:srgbClr val="333333">
                <a:alpha val="65000"/>
              </a:srgbClr>
            </a:outerShdw>
          </a:effectLst>
        </p:spPr>
      </p:pic>
      <p:sp>
        <p:nvSpPr>
          <p:cNvPr id="8" name="Shape 401">
            <a:extLst>
              <a:ext uri="{FF2B5EF4-FFF2-40B4-BE49-F238E27FC236}">
                <a16:creationId xmlns:a16="http://schemas.microsoft.com/office/drawing/2014/main" id="{377012CC-7771-4366-8E1E-8B1049B02940}"/>
              </a:ext>
            </a:extLst>
          </p:cNvPr>
          <p:cNvSpPr txBox="1">
            <a:spLocks noGrp="1"/>
          </p:cNvSpPr>
          <p:nvPr>
            <p:ph idx="1"/>
          </p:nvPr>
        </p:nvSpPr>
        <p:spPr>
          <a:xfrm>
            <a:off x="687457" y="4283665"/>
            <a:ext cx="3972629" cy="1188720"/>
          </a:xfrm>
          <a:prstGeom prst="rect">
            <a:avLst/>
          </a:prstGeom>
          <a:solidFill>
            <a:srgbClr val="434343"/>
          </a:solidFill>
          <a:ln>
            <a:noFill/>
          </a:ln>
        </p:spPr>
        <p:txBody>
          <a:bodyPr spcFirstLastPara="1" wrap="square" lIns="91425" tIns="91425" rIns="91425" bIns="91425" anchor="t" anchorCtr="0">
            <a:noAutofit/>
          </a:bodyPr>
          <a:lstStyle/>
          <a:p>
            <a:pPr marL="0" indent="0" algn="ctr" defTabSz="457200" fontAlgn="auto">
              <a:spcBef>
                <a:spcPts val="0"/>
              </a:spcBef>
              <a:buClr>
                <a:srgbClr val="FFFFFF"/>
              </a:buClr>
              <a:buNone/>
              <a:defRPr/>
            </a:pPr>
            <a:r>
              <a:rPr lang="en-US" sz="1600" dirty="0">
                <a:solidFill>
                  <a:srgbClr val="FFFFFF"/>
                </a:solidFill>
                <a:ea typeface="Arial"/>
                <a:cs typeface="Arial"/>
                <a:sym typeface="Arial"/>
              </a:rPr>
              <a:t>West Hawaii Mentor</a:t>
            </a:r>
            <a:r>
              <a:rPr lang="en-US" sz="1600" dirty="0">
                <a:solidFill>
                  <a:schemeClr val="bg1"/>
                </a:solidFill>
              </a:rPr>
              <a:t>–</a:t>
            </a:r>
          </a:p>
          <a:p>
            <a:pPr marL="0" indent="0" algn="ctr" defTabSz="457200" eaLnBrk="1" fontAlgn="auto" hangingPunct="1">
              <a:spcBef>
                <a:spcPts val="0"/>
              </a:spcBef>
              <a:buClr>
                <a:srgbClr val="FFFFFF"/>
              </a:buClr>
              <a:buNone/>
              <a:defRPr/>
            </a:pPr>
            <a:r>
              <a:rPr lang="en-US" sz="1600" dirty="0">
                <a:solidFill>
                  <a:srgbClr val="FFFFFF"/>
                </a:solidFill>
                <a:ea typeface="Arial"/>
                <a:cs typeface="Arial"/>
                <a:sym typeface="Arial"/>
              </a:rPr>
              <a:t>Beginning Teacher Forum: sharing a digital first year of teaching reflection</a:t>
            </a:r>
            <a:endParaRPr sz="1600" dirty="0"/>
          </a:p>
        </p:txBody>
      </p:sp>
      <p:pic>
        <p:nvPicPr>
          <p:cNvPr id="7" name="Shape 400" descr="This image shows two teachers standing by a three-panel poster that presents their reflections from participating in professional development opportunities.">
            <a:extLst>
              <a:ext uri="{FF2B5EF4-FFF2-40B4-BE49-F238E27FC236}">
                <a16:creationId xmlns:a16="http://schemas.microsoft.com/office/drawing/2014/main" id="{EB4A0536-5E74-4906-A508-C5E89695694D}"/>
              </a:ext>
            </a:extLst>
          </p:cNvPr>
          <p:cNvPicPr preferRelativeResize="0"/>
          <p:nvPr/>
        </p:nvPicPr>
        <p:blipFill rotWithShape="1">
          <a:blip r:embed="rId4">
            <a:alphaModFix/>
          </a:blip>
          <a:srcRect l="4229" t="11964" r="3005"/>
          <a:stretch/>
        </p:blipFill>
        <p:spPr>
          <a:xfrm>
            <a:off x="5050517" y="2037174"/>
            <a:ext cx="3750787" cy="2116361"/>
          </a:xfrm>
          <a:prstGeom prst="rect">
            <a:avLst/>
          </a:prstGeom>
          <a:ln>
            <a:noFill/>
          </a:ln>
          <a:effectLst>
            <a:outerShdw blurRad="292100" dist="139700" dir="2700000" algn="tl" rotWithShape="0">
              <a:srgbClr val="333333">
                <a:alpha val="65000"/>
              </a:srgbClr>
            </a:outerShdw>
          </a:effectLst>
        </p:spPr>
      </p:pic>
      <p:sp>
        <p:nvSpPr>
          <p:cNvPr id="2" name="Content Placeholder 1"/>
          <p:cNvSpPr>
            <a:spLocks noGrp="1"/>
          </p:cNvSpPr>
          <p:nvPr>
            <p:ph idx="10"/>
          </p:nvPr>
        </p:nvSpPr>
        <p:spPr>
          <a:xfrm>
            <a:off x="4939596" y="4283665"/>
            <a:ext cx="3972629" cy="1188720"/>
          </a:xfrm>
          <a:solidFill>
            <a:srgbClr val="434343"/>
          </a:solidFill>
        </p:spPr>
        <p:txBody>
          <a:bodyPr lIns="91440" tIns="91440" rIns="91440" bIns="91440"/>
          <a:lstStyle/>
          <a:p>
            <a:pPr marL="0" indent="0" algn="ctr">
              <a:buNone/>
            </a:pPr>
            <a:r>
              <a:rPr lang="en-US" sz="1600" dirty="0">
                <a:solidFill>
                  <a:srgbClr val="FFFFFF"/>
                </a:solidFill>
                <a:ea typeface="Arial"/>
                <a:cs typeface="Arial"/>
                <a:sym typeface="Arial"/>
              </a:rPr>
              <a:t>Hoʻike: New teachers extend, showcase, and reflect on their learning as they explore ways to bring about integration of theory and practice.</a:t>
            </a:r>
            <a:endParaRPr lang="en-US" sz="1600" dirty="0"/>
          </a:p>
        </p:txBody>
      </p:sp>
      <p:sp>
        <p:nvSpPr>
          <p:cNvPr id="4" name="Slide Number Placeholder 3">
            <a:extLst>
              <a:ext uri="{FF2B5EF4-FFF2-40B4-BE49-F238E27FC236}">
                <a16:creationId xmlns:a16="http://schemas.microsoft.com/office/drawing/2014/main" id="{54C67EA4-1DB5-49F3-AECB-4D1FF9F71978}"/>
              </a:ext>
            </a:extLst>
          </p:cNvPr>
          <p:cNvSpPr>
            <a:spLocks noGrp="1"/>
          </p:cNvSpPr>
          <p:nvPr>
            <p:ph type="sldNum" sz="quarter" idx="4294967295"/>
          </p:nvPr>
        </p:nvSpPr>
        <p:spPr>
          <a:xfrm>
            <a:off x="8986838" y="6507163"/>
            <a:ext cx="157162" cy="153987"/>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68</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8982517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34E86C-AA08-B340-A103-497319501270}"/>
              </a:ext>
            </a:extLst>
          </p:cNvPr>
          <p:cNvSpPr>
            <a:spLocks noGrp="1"/>
          </p:cNvSpPr>
          <p:nvPr>
            <p:ph type="title"/>
          </p:nvPr>
        </p:nvSpPr>
        <p:spPr/>
        <p:txBody>
          <a:bodyPr/>
          <a:lstStyle/>
          <a:p>
            <a:r>
              <a:rPr lang="en-US" dirty="0">
                <a:solidFill>
                  <a:srgbClr val="686868"/>
                </a:solidFill>
              </a:rPr>
              <a:t>Mentor Guidance</a:t>
            </a:r>
          </a:p>
        </p:txBody>
      </p:sp>
      <p:sp>
        <p:nvSpPr>
          <p:cNvPr id="9" name="Content Placeholder 8"/>
          <p:cNvSpPr>
            <a:spLocks noGrp="1"/>
          </p:cNvSpPr>
          <p:nvPr>
            <p:ph idx="1"/>
          </p:nvPr>
        </p:nvSpPr>
        <p:spPr/>
        <p:txBody>
          <a:bodyPr/>
          <a:lstStyle/>
          <a:p>
            <a:pPr>
              <a:buClr>
                <a:srgbClr val="686868"/>
              </a:buClr>
            </a:pPr>
            <a:r>
              <a:rPr lang="en-US" dirty="0">
                <a:solidFill>
                  <a:srgbClr val="326295">
                    <a:lumMod val="75000"/>
                  </a:srgbClr>
                </a:solidFill>
              </a:rPr>
              <a:t>Weekly mentoring for 2 years</a:t>
            </a:r>
          </a:p>
          <a:p>
            <a:pPr>
              <a:buClr>
                <a:srgbClr val="686868"/>
              </a:buClr>
            </a:pPr>
            <a:r>
              <a:rPr lang="en-US" dirty="0">
                <a:solidFill>
                  <a:srgbClr val="326295">
                    <a:lumMod val="75000"/>
                  </a:srgbClr>
                </a:solidFill>
              </a:rPr>
              <a:t>Formative assessment system</a:t>
            </a:r>
          </a:p>
          <a:p>
            <a:pPr>
              <a:buClr>
                <a:srgbClr val="686868"/>
              </a:buClr>
            </a:pPr>
            <a:r>
              <a:rPr lang="en-US" dirty="0">
                <a:solidFill>
                  <a:srgbClr val="326295">
                    <a:lumMod val="75000"/>
                  </a:srgbClr>
                </a:solidFill>
              </a:rPr>
              <a:t>Professional growth plan</a:t>
            </a:r>
          </a:p>
          <a:p>
            <a:pPr>
              <a:buClr>
                <a:srgbClr val="686868"/>
              </a:buClr>
            </a:pPr>
            <a:r>
              <a:rPr lang="en-US" dirty="0">
                <a:solidFill>
                  <a:srgbClr val="326295">
                    <a:lumMod val="75000"/>
                  </a:srgbClr>
                </a:solidFill>
              </a:rPr>
              <a:t>Focus on high-leverage mentoring tools and strategies</a:t>
            </a:r>
          </a:p>
          <a:p>
            <a:pPr>
              <a:buClr>
                <a:srgbClr val="686868"/>
              </a:buClr>
            </a:pPr>
            <a:r>
              <a:rPr lang="en-US" dirty="0">
                <a:solidFill>
                  <a:srgbClr val="326295">
                    <a:lumMod val="75000"/>
                  </a:srgbClr>
                </a:solidFill>
              </a:rPr>
              <a:t>Facilitation of effective teacher observations </a:t>
            </a:r>
            <a:endParaRPr lang="en-US" dirty="0"/>
          </a:p>
        </p:txBody>
      </p:sp>
      <p:sp>
        <p:nvSpPr>
          <p:cNvPr id="4" name="Slide Number Placeholder 3">
            <a:extLst>
              <a:ext uri="{FF2B5EF4-FFF2-40B4-BE49-F238E27FC236}">
                <a16:creationId xmlns:a16="http://schemas.microsoft.com/office/drawing/2014/main" id="{DE07A75C-AEEC-7146-862E-4955CDB2CEF2}"/>
              </a:ext>
            </a:extLst>
          </p:cNvPr>
          <p:cNvSpPr>
            <a:spLocks noGrp="1"/>
          </p:cNvSpPr>
          <p:nvPr>
            <p:ph type="sldNum" sz="quarter" idx="10"/>
          </p:nvPr>
        </p:nvSpPr>
        <p:spPr/>
        <p:txBody>
          <a:bodyPr/>
          <a:lstStyle/>
          <a:p>
            <a:pPr lvl="0"/>
            <a:fld id="{F3477EC8-074D-41C4-94AE-E9EA7CEEA348}" type="slidenum">
              <a:rPr lang="en-US" noProof="0" smtClean="0"/>
              <a:pPr lvl="0"/>
              <a:t>69</a:t>
            </a:fld>
            <a:endParaRPr lang="en-US" noProof="0" dirty="0"/>
          </a:p>
        </p:txBody>
      </p:sp>
    </p:spTree>
    <p:extLst>
      <p:ext uri="{BB962C8B-B14F-4D97-AF65-F5344CB8AC3E}">
        <p14:creationId xmlns:p14="http://schemas.microsoft.com/office/powerpoint/2010/main" val="1727601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DA794D-A667-564D-8306-9A635D7E7513}"/>
              </a:ext>
            </a:extLst>
          </p:cNvPr>
          <p:cNvSpPr>
            <a:spLocks noGrp="1"/>
          </p:cNvSpPr>
          <p:nvPr>
            <p:ph type="title"/>
          </p:nvPr>
        </p:nvSpPr>
        <p:spPr/>
        <p:txBody>
          <a:bodyPr/>
          <a:lstStyle/>
          <a:p>
            <a:r>
              <a:rPr lang="en-US" dirty="0"/>
              <a:t>Access to Toolkit Materials</a:t>
            </a:r>
          </a:p>
        </p:txBody>
      </p:sp>
      <p:sp>
        <p:nvSpPr>
          <p:cNvPr id="2" name="Content Placeholder 1">
            <a:extLst>
              <a:ext uri="{FF2B5EF4-FFF2-40B4-BE49-F238E27FC236}">
                <a16:creationId xmlns:a16="http://schemas.microsoft.com/office/drawing/2014/main" id="{BD9935E7-63E3-124F-BDAA-B53ECFC86988}"/>
              </a:ext>
            </a:extLst>
          </p:cNvPr>
          <p:cNvSpPr>
            <a:spLocks noGrp="1"/>
          </p:cNvSpPr>
          <p:nvPr>
            <p:ph idx="1"/>
          </p:nvPr>
        </p:nvSpPr>
        <p:spPr/>
        <p:txBody>
          <a:bodyPr/>
          <a:lstStyle/>
          <a:p>
            <a:r>
              <a:rPr lang="en-US" dirty="0"/>
              <a:t>Anchor presentations, handouts, and team tools are available on the GTL Center </a:t>
            </a:r>
            <a:r>
              <a:rPr lang="en-US" dirty="0">
                <a:hlinkClick r:id="rId3"/>
              </a:rPr>
              <a:t>website</a:t>
            </a:r>
            <a:r>
              <a:rPr lang="en-US" dirty="0"/>
              <a:t>.</a:t>
            </a:r>
            <a:endParaRPr lang="en-US" dirty="0">
              <a:solidFill>
                <a:srgbClr val="FF0000"/>
              </a:solidFill>
            </a:endParaRPr>
          </a:p>
          <a:p>
            <a:r>
              <a:rPr lang="en-US" dirty="0"/>
              <a:t>RCC and SEA personnel may request consultation from GTL experts to learn more about customizing the toolkit materials.</a:t>
            </a:r>
          </a:p>
        </p:txBody>
      </p:sp>
      <p:sp>
        <p:nvSpPr>
          <p:cNvPr id="4" name="Slide Number Placeholder 3">
            <a:extLst>
              <a:ext uri="{FF2B5EF4-FFF2-40B4-BE49-F238E27FC236}">
                <a16:creationId xmlns:a16="http://schemas.microsoft.com/office/drawing/2014/main" id="{00BDAFD9-523E-0441-A326-0062E0F45B0E}"/>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40154275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686868"/>
                </a:solidFill>
              </a:rPr>
              <a:t>Reflection</a:t>
            </a:r>
          </a:p>
        </p:txBody>
      </p:sp>
      <p:sp>
        <p:nvSpPr>
          <p:cNvPr id="2" name="Content Placeholder 1"/>
          <p:cNvSpPr>
            <a:spLocks noGrp="1"/>
          </p:cNvSpPr>
          <p:nvPr>
            <p:ph idx="1"/>
          </p:nvPr>
        </p:nvSpPr>
        <p:spPr/>
        <p:txBody>
          <a:bodyPr/>
          <a:lstStyle/>
          <a:p>
            <a:pPr>
              <a:buClr>
                <a:srgbClr val="686868"/>
              </a:buClr>
            </a:pPr>
            <a:r>
              <a:rPr lang="en-US" dirty="0"/>
              <a:t>What elements make Hawaii’s beginning teacher system of support a comprehensive one?</a:t>
            </a:r>
          </a:p>
          <a:p>
            <a:pPr>
              <a:buClr>
                <a:srgbClr val="686868"/>
              </a:buClr>
            </a:pPr>
            <a:r>
              <a:rPr lang="en-US" dirty="0"/>
              <a:t>How does mentoring help integrate the other beginning teacher support structures in Hawaii?</a:t>
            </a:r>
          </a:p>
        </p:txBody>
      </p:sp>
      <p:sp>
        <p:nvSpPr>
          <p:cNvPr id="4" name="Slide Number Placeholder 3"/>
          <p:cNvSpPr>
            <a:spLocks noGrp="1"/>
          </p:cNvSpPr>
          <p:nvPr>
            <p:ph type="sldNum" sz="quarter" idx="10"/>
          </p:nvPr>
        </p:nvSpPr>
        <p:spPr/>
        <p:txBody>
          <a:bodyPr/>
          <a:lstStyle/>
          <a:p>
            <a:pPr lvl="0"/>
            <a:fld id="{F3477EC8-074D-41C4-94AE-E9EA7CEEA348}" type="slidenum">
              <a:rPr lang="en-US" noProof="0" smtClean="0"/>
              <a:pPr lvl="0"/>
              <a:t>70</a:t>
            </a:fld>
            <a:endParaRPr lang="en-US" noProof="0" dirty="0"/>
          </a:p>
        </p:txBody>
      </p:sp>
    </p:spTree>
    <p:extLst>
      <p:ext uri="{BB962C8B-B14F-4D97-AF65-F5344CB8AC3E}">
        <p14:creationId xmlns:p14="http://schemas.microsoft.com/office/powerpoint/2010/main" val="25463141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CE186-63B2-40D3-BCAF-14BAA1679B65}"/>
              </a:ext>
            </a:extLst>
          </p:cNvPr>
          <p:cNvSpPr>
            <a:spLocks noGrp="1"/>
          </p:cNvSpPr>
          <p:nvPr>
            <p:ph type="title"/>
          </p:nvPr>
        </p:nvSpPr>
        <p:spPr>
          <a:xfrm>
            <a:off x="687388" y="3032879"/>
            <a:ext cx="8229600" cy="1446550"/>
          </a:xfrm>
        </p:spPr>
        <p:txBody>
          <a:bodyPr/>
          <a:lstStyle/>
          <a:p>
            <a:r>
              <a:rPr lang="en-US" dirty="0"/>
              <a:t>Additional Resources and References</a:t>
            </a:r>
          </a:p>
        </p:txBody>
      </p:sp>
      <p:sp>
        <p:nvSpPr>
          <p:cNvPr id="4" name="Slide Number Placeholder 3">
            <a:extLst>
              <a:ext uri="{FF2B5EF4-FFF2-40B4-BE49-F238E27FC236}">
                <a16:creationId xmlns:a16="http://schemas.microsoft.com/office/drawing/2014/main" id="{C74AE4BC-8A84-46D0-B4F4-4E169048CA2A}"/>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A8B8B9-B651-4439-A868-E8F04EF81465}" type="slidenum">
              <a:rPr kumimoji="0" lang="en-US" sz="1000" b="0" i="0" u="none" strike="noStrike" kern="1200" cap="none" spc="0" normalizeH="0" baseline="0" noProof="0" smtClean="0">
                <a:ln>
                  <a:noFill/>
                </a:ln>
                <a:solidFill>
                  <a:srgbClr val="326295">
                    <a:lumMod val="75000"/>
                  </a:srgbClr>
                </a:solidFill>
                <a:effectLst/>
                <a:uLnTx/>
                <a:uFillTx/>
                <a:latin typeface="Arial" pitchFamily="34" charset="0"/>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sz="1000" b="0" i="0" u="none" strike="noStrike" kern="1200" cap="none" spc="0" normalizeH="0" baseline="0" noProof="0" dirty="0">
              <a:ln>
                <a:noFill/>
              </a:ln>
              <a:solidFill>
                <a:srgbClr val="326295">
                  <a:lumMod val="75000"/>
                </a:srgbClr>
              </a:solidFill>
              <a:effectLst/>
              <a:uLnTx/>
              <a:uFillTx/>
              <a:latin typeface="Arial" pitchFamily="34" charset="0"/>
              <a:ea typeface="ＭＳ Ｐゴシック"/>
            </a:endParaRPr>
          </a:p>
        </p:txBody>
      </p:sp>
    </p:spTree>
    <p:extLst>
      <p:ext uri="{BB962C8B-B14F-4D97-AF65-F5344CB8AC3E}">
        <p14:creationId xmlns:p14="http://schemas.microsoft.com/office/powerpoint/2010/main" val="36271674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108029-340F-4507-9C88-08F90F3CDF7A}"/>
              </a:ext>
            </a:extLst>
          </p:cNvPr>
          <p:cNvSpPr>
            <a:spLocks noGrp="1"/>
          </p:cNvSpPr>
          <p:nvPr>
            <p:ph type="title"/>
          </p:nvPr>
        </p:nvSpPr>
        <p:spPr/>
        <p:txBody>
          <a:bodyPr>
            <a:normAutofit/>
          </a:bodyPr>
          <a:lstStyle/>
          <a:p>
            <a:r>
              <a:rPr lang="en-US" dirty="0">
                <a:solidFill>
                  <a:srgbClr val="686868"/>
                </a:solidFill>
              </a:rPr>
              <a:t>Additional Resources for</a:t>
            </a:r>
            <a:br>
              <a:rPr lang="en-US" dirty="0">
                <a:solidFill>
                  <a:srgbClr val="686868"/>
                </a:solidFill>
              </a:rPr>
            </a:br>
            <a:r>
              <a:rPr lang="en-US" dirty="0">
                <a:solidFill>
                  <a:srgbClr val="686868"/>
                </a:solidFill>
              </a:rPr>
              <a:t>Beginning Teachers</a:t>
            </a:r>
          </a:p>
        </p:txBody>
      </p:sp>
      <p:sp>
        <p:nvSpPr>
          <p:cNvPr id="2" name="Content Placeholder 1">
            <a:extLst>
              <a:ext uri="{FF2B5EF4-FFF2-40B4-BE49-F238E27FC236}">
                <a16:creationId xmlns:a16="http://schemas.microsoft.com/office/drawing/2014/main" id="{ED58C181-36AD-479F-B115-61FF3FD88624}"/>
              </a:ext>
            </a:extLst>
          </p:cNvPr>
          <p:cNvSpPr>
            <a:spLocks noGrp="1"/>
          </p:cNvSpPr>
          <p:nvPr>
            <p:ph idx="1"/>
          </p:nvPr>
        </p:nvSpPr>
        <p:spPr/>
        <p:txBody>
          <a:bodyPr/>
          <a:lstStyle/>
          <a:p>
            <a:pPr>
              <a:buClr>
                <a:srgbClr val="686868"/>
              </a:buClr>
            </a:pPr>
            <a:r>
              <a:rPr lang="en-US" sz="1450" dirty="0">
                <a:solidFill>
                  <a:schemeClr val="tx2">
                    <a:lumMod val="50000"/>
                  </a:schemeClr>
                </a:solidFill>
              </a:rPr>
              <a:t>Blythe, T., Allen, D., &amp; Schiefelin Powell, B. (1999). </a:t>
            </a:r>
            <a:r>
              <a:rPr lang="en-US" sz="1450" i="1" dirty="0">
                <a:solidFill>
                  <a:schemeClr val="tx2">
                    <a:lumMod val="50000"/>
                  </a:schemeClr>
                </a:solidFill>
              </a:rPr>
              <a:t>Looking together at student work: A companion guide to assessing student learning. </a:t>
            </a:r>
            <a:r>
              <a:rPr lang="en-US" sz="1450" dirty="0">
                <a:solidFill>
                  <a:schemeClr val="tx2">
                    <a:lumMod val="50000"/>
                  </a:schemeClr>
                </a:solidFill>
              </a:rPr>
              <a:t>New York, NY: Teachers College Press.</a:t>
            </a:r>
          </a:p>
          <a:p>
            <a:pPr>
              <a:buClr>
                <a:srgbClr val="686868"/>
              </a:buClr>
            </a:pPr>
            <a:r>
              <a:rPr lang="en-US" sz="1450" dirty="0">
                <a:solidFill>
                  <a:schemeClr val="tx2">
                    <a:lumMod val="50000"/>
                  </a:schemeClr>
                </a:solidFill>
              </a:rPr>
              <a:t>U.S. Department of Education. Survival guide for new teachers. </a:t>
            </a:r>
            <a:r>
              <a:rPr lang="en-US" sz="1450" dirty="0">
                <a:hlinkClick r:id="rId3" tooltip="https://www2.ed.gov/teachers/become/about/survivalguide/"/>
              </a:rPr>
              <a:t>https://www2.ed.gov/teachers/become/about/survivalguide/</a:t>
            </a:r>
            <a:br>
              <a:rPr lang="en-US" sz="1450" dirty="0">
                <a:hlinkClick r:id="rId3" tooltip="https://www2.ed.gov/teachers/become/about/survivalguide/"/>
              </a:rPr>
            </a:br>
            <a:r>
              <a:rPr lang="en-US" sz="1450" dirty="0">
                <a:hlinkClick r:id="rId3" tooltip="https://www2.ed.gov/teachers/become/about/survivalguide/"/>
              </a:rPr>
              <a:t>resources.html </a:t>
            </a:r>
            <a:endParaRPr lang="en-US" sz="1450" dirty="0"/>
          </a:p>
          <a:p>
            <a:pPr>
              <a:buClr>
                <a:srgbClr val="686868"/>
              </a:buClr>
            </a:pPr>
            <a:r>
              <a:rPr lang="en-US" sz="1450" dirty="0">
                <a:solidFill>
                  <a:schemeClr val="tx2">
                    <a:lumMod val="50000"/>
                  </a:schemeClr>
                </a:solidFill>
              </a:rPr>
              <a:t>Edutopia. </a:t>
            </a:r>
            <a:r>
              <a:rPr lang="en-US" sz="1450" dirty="0">
                <a:hlinkClick r:id="rId4" tooltip="https://www2.ed.gov/teachers/become/about/survivalguide/"/>
              </a:rPr>
              <a:t>https://www.edutopia.org/blogs/tag/new-teachers</a:t>
            </a:r>
            <a:endParaRPr lang="en-US" sz="1450" dirty="0"/>
          </a:p>
          <a:p>
            <a:pPr>
              <a:buClr>
                <a:srgbClr val="686868"/>
              </a:buClr>
            </a:pPr>
            <a:r>
              <a:rPr lang="en-US" sz="1450" dirty="0">
                <a:solidFill>
                  <a:schemeClr val="tx2">
                    <a:lumMod val="50000"/>
                  </a:schemeClr>
                </a:solidFill>
              </a:rPr>
              <a:t>Schwartz, S. (2018, August). Don’t be afraid to ask questions: 5 tips for new teachers. </a:t>
            </a:r>
            <a:r>
              <a:rPr lang="en-US" sz="1450" dirty="0">
                <a:solidFill>
                  <a:schemeClr val="tx2">
                    <a:lumMod val="50000"/>
                  </a:schemeClr>
                </a:solidFill>
                <a:hlinkClick r:id="rId5" tooltip="https://www2.ed.gov/teachers/become/about/survivalguide/"/>
              </a:rPr>
              <a:t>http://blogs.edweek.org/teachers/teaching_now/2018/08/5_tips_for_new_teachers.html?cmp=eml-enl-eu-news2-rm&amp;M=58578827&amp;U=1424234</a:t>
            </a:r>
            <a:endParaRPr lang="en-US" sz="1450" dirty="0">
              <a:solidFill>
                <a:schemeClr val="tx2">
                  <a:lumMod val="50000"/>
                </a:schemeClr>
              </a:solidFill>
            </a:endParaRPr>
          </a:p>
          <a:p>
            <a:pPr>
              <a:buClr>
                <a:srgbClr val="686868"/>
              </a:buClr>
            </a:pPr>
            <a:r>
              <a:rPr lang="en-US" sz="1450" dirty="0">
                <a:solidFill>
                  <a:schemeClr val="tx2">
                    <a:lumMod val="50000"/>
                  </a:schemeClr>
                </a:solidFill>
              </a:rPr>
              <a:t>Stephens, L. (n.d.). 3 truths I wish I’d known as a first-year teacher. </a:t>
            </a:r>
            <a:r>
              <a:rPr lang="en-US" sz="1450" dirty="0">
                <a:solidFill>
                  <a:schemeClr val="tx2">
                    <a:lumMod val="50000"/>
                  </a:schemeClr>
                </a:solidFill>
                <a:hlinkClick r:id="rId6" tooltip="http://news.ets.org/stories/3-truths-wish-id-known-first-year-teacher/"/>
              </a:rPr>
              <a:t>http://news.ets.org/stories/3-truths-wish-id-known-first-year-teacher/</a:t>
            </a:r>
            <a:endParaRPr lang="en-US" sz="1450" dirty="0">
              <a:solidFill>
                <a:schemeClr val="tx2">
                  <a:lumMod val="50000"/>
                </a:schemeClr>
              </a:solidFill>
            </a:endParaRPr>
          </a:p>
          <a:p>
            <a:pPr>
              <a:buClr>
                <a:srgbClr val="686868"/>
              </a:buClr>
            </a:pPr>
            <a:r>
              <a:rPr lang="en-US" sz="1450" dirty="0">
                <a:solidFill>
                  <a:schemeClr val="tx2">
                    <a:lumMod val="50000"/>
                  </a:schemeClr>
                </a:solidFill>
              </a:rPr>
              <a:t>Whitaker, T. (2003). </a:t>
            </a:r>
            <a:r>
              <a:rPr lang="en-US" sz="1450" i="1" dirty="0">
                <a:solidFill>
                  <a:schemeClr val="tx2">
                    <a:lumMod val="50000"/>
                  </a:schemeClr>
                </a:solidFill>
              </a:rPr>
              <a:t>What great teachers do differently: 14 things that matter most. </a:t>
            </a:r>
            <a:r>
              <a:rPr lang="en-US" sz="1450" dirty="0">
                <a:solidFill>
                  <a:schemeClr val="tx2">
                    <a:lumMod val="50000"/>
                  </a:schemeClr>
                </a:solidFill>
              </a:rPr>
              <a:t>Larchmont, NY: Eye on Education, Inc. </a:t>
            </a:r>
          </a:p>
          <a:p>
            <a:pPr>
              <a:buClr>
                <a:srgbClr val="686868"/>
              </a:buClr>
            </a:pPr>
            <a:r>
              <a:rPr lang="en-US" sz="1450" dirty="0">
                <a:solidFill>
                  <a:schemeClr val="tx2">
                    <a:lumMod val="50000"/>
                  </a:schemeClr>
                </a:solidFill>
              </a:rPr>
              <a:t>Wong, H. K., &amp; Wong, R. T. (2009). </a:t>
            </a:r>
            <a:r>
              <a:rPr lang="en-US" sz="1450" i="1" dirty="0">
                <a:solidFill>
                  <a:schemeClr val="tx2">
                    <a:lumMod val="50000"/>
                  </a:schemeClr>
                </a:solidFill>
              </a:rPr>
              <a:t>The first days of school: How to be an effective teacher</a:t>
            </a:r>
            <a:r>
              <a:rPr lang="en-US" sz="1450" dirty="0">
                <a:solidFill>
                  <a:schemeClr val="tx2">
                    <a:lumMod val="50000"/>
                  </a:schemeClr>
                </a:solidFill>
              </a:rPr>
              <a:t>. Mountain View, CA: Harry K. Wong Publications, Inc.</a:t>
            </a:r>
            <a:endParaRPr lang="en-US" sz="1450" dirty="0"/>
          </a:p>
        </p:txBody>
      </p:sp>
      <p:sp>
        <p:nvSpPr>
          <p:cNvPr id="4" name="Slide Number Placeholder 3">
            <a:extLst>
              <a:ext uri="{FF2B5EF4-FFF2-40B4-BE49-F238E27FC236}">
                <a16:creationId xmlns:a16="http://schemas.microsoft.com/office/drawing/2014/main" id="{85B4890D-0C02-47AA-88EB-C04637CCE19E}"/>
              </a:ext>
            </a:extLst>
          </p:cNvPr>
          <p:cNvSpPr>
            <a:spLocks noGrp="1"/>
          </p:cNvSpPr>
          <p:nvPr>
            <p:ph type="sldNum" sz="quarter" idx="10"/>
          </p:nvPr>
        </p:nvSpPr>
        <p:spPr/>
        <p:txBody>
          <a:bodyPr/>
          <a:lstStyle/>
          <a:p>
            <a:pPr algn="r"/>
            <a:fld id="{F3477EC8-074D-41C4-94AE-E9EA7CEEA348}" type="slidenum">
              <a:rPr lang="en-US" smtClean="0"/>
              <a:pPr algn="r"/>
              <a:t>72</a:t>
            </a:fld>
            <a:endParaRPr lang="en-US" dirty="0"/>
          </a:p>
        </p:txBody>
      </p:sp>
    </p:spTree>
    <p:extLst>
      <p:ext uri="{BB962C8B-B14F-4D97-AF65-F5344CB8AC3E}">
        <p14:creationId xmlns:p14="http://schemas.microsoft.com/office/powerpoint/2010/main" val="30577302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6"/>
          <p:cNvSpPr>
            <a:spLocks noGrp="1"/>
          </p:cNvSpPr>
          <p:nvPr>
            <p:ph type="title"/>
          </p:nvPr>
        </p:nvSpPr>
        <p:spPr/>
        <p:txBody>
          <a:bodyPr/>
          <a:lstStyle/>
          <a:p>
            <a:r>
              <a:rPr lang="en-US" dirty="0">
                <a:solidFill>
                  <a:srgbClr val="686868"/>
                </a:solidFill>
              </a:rPr>
              <a:t>References</a:t>
            </a:r>
          </a:p>
        </p:txBody>
      </p:sp>
      <p:sp>
        <p:nvSpPr>
          <p:cNvPr id="8" name="Content Placeholder 7"/>
          <p:cNvSpPr>
            <a:spLocks noGrp="1"/>
          </p:cNvSpPr>
          <p:nvPr>
            <p:ph idx="1"/>
          </p:nvPr>
        </p:nvSpPr>
        <p:spPr/>
        <p:txBody>
          <a:bodyPr/>
          <a:lstStyle/>
          <a:p>
            <a:r>
              <a:rPr lang="en-US" sz="1500" dirty="0"/>
              <a:t>Behrstock-Sherratt, E., Bassett, K., Olson, D., &amp; Jacques, C. (2014). </a:t>
            </a:r>
            <a:r>
              <a:rPr lang="en-US" sz="1500" i="1" dirty="0"/>
              <a:t>From good to great: Exemplary teachers share perspectives on increasing teacher effectiveness across the career continuum.</a:t>
            </a:r>
            <a:r>
              <a:rPr lang="en-US" sz="1500" dirty="0"/>
              <a:t> Washington, DC: Center on Great Teachers and Leaders. Retrieved from </a:t>
            </a:r>
            <a:r>
              <a:rPr lang="en-US" sz="1500" u="sng" dirty="0">
                <a:hlinkClick r:id="rId2" tooltip="https://files.eric.ed.gov/fulltext/ED555657.pdf"/>
              </a:rPr>
              <a:t>https://files.eric.ed.gov/fulltext/ED555657.pdf</a:t>
            </a:r>
            <a:endParaRPr lang="en-US" sz="1500" dirty="0"/>
          </a:p>
          <a:p>
            <a:r>
              <a:rPr lang="en-US" sz="1500" dirty="0"/>
              <a:t>Brown, E. (2015, April 30). Study: Far fewer new teachers are leaving the profession than previously thought. </a:t>
            </a:r>
            <a:r>
              <a:rPr lang="en-US" sz="1500" i="1" dirty="0"/>
              <a:t>The Washington Post</a:t>
            </a:r>
            <a:r>
              <a:rPr lang="en-US" sz="1500" dirty="0"/>
              <a:t>. Retrieved from </a:t>
            </a:r>
            <a:r>
              <a:rPr lang="en-US" sz="1500" u="sng" dirty="0">
                <a:hlinkClick r:id="rId3" tooltip="https://files.eric.ed.gov/fulltext/ED555657.pdf"/>
              </a:rPr>
              <a:t>https://www.washingtonpost.com/news/local/wp/2015/04/30/study-new-teacher-attrition-is-lower-than-previously-thought/?utm_term=.a06d439244a4</a:t>
            </a:r>
            <a:endParaRPr lang="en-US" sz="1500" u="sng" dirty="0"/>
          </a:p>
          <a:p>
            <a:r>
              <a:rPr lang="en-US" sz="1500" dirty="0"/>
              <a:t>Combs, E., &amp; Silverman, S. (2016). Bridging the gap: Paving the pathway from current practice to exemplary professional learning. Frontline Education. Retrieved from </a:t>
            </a:r>
            <a:r>
              <a:rPr lang="en-US" sz="1500" dirty="0">
                <a:hlinkClick r:id="rId4" tooltip="https://www.frontlineeducation.com/uploads/2018/01/ESSA_Bridging_the_Gap.pdf  "/>
              </a:rPr>
              <a:t>https://www.frontlineeducation.com/uploads/2018/01/ESSA_Bridging_the_Gap.pdf  </a:t>
            </a:r>
            <a:endParaRPr lang="en-US" sz="1500" dirty="0"/>
          </a:p>
          <a:p>
            <a:r>
              <a:rPr lang="en-US" sz="1500" dirty="0"/>
              <a:t>Council of Chief State School Officers (CCSSO). (2012). </a:t>
            </a:r>
            <a:r>
              <a:rPr lang="en-US" sz="1500" i="1" dirty="0"/>
              <a:t>Our responsibility, our promise: Transforming educator preparation and entry into the profession</a:t>
            </a:r>
            <a:r>
              <a:rPr lang="en-US" sz="1500" dirty="0"/>
              <a:t>. Washington, DC: Council of Chief State School Officers (CCSSO). Retrieved from </a:t>
            </a:r>
            <a:r>
              <a:rPr lang="en-US" sz="1500" u="sng" dirty="0">
                <a:hlinkClick r:id="rId5" tooltip="https://www.ccsso.org/sites/default/files/2017-10/Our%20Responsibility%20Our%20Promise_2012.pdf"/>
              </a:rPr>
              <a:t>https://www.ccsso.org/sites/default/files/2017-10/Our%20Responsibility%20Our%20Promise_2012.pdf</a:t>
            </a:r>
            <a:endParaRPr lang="en-US" sz="1500" dirty="0"/>
          </a:p>
        </p:txBody>
      </p:sp>
      <p:sp>
        <p:nvSpPr>
          <p:cNvPr id="3" name="Slide Number Placeholder 2"/>
          <p:cNvSpPr>
            <a:spLocks noGrp="1"/>
          </p:cNvSpPr>
          <p:nvPr>
            <p:ph type="sldNum" sz="quarter" idx="10"/>
          </p:nvPr>
        </p:nvSpPr>
        <p:spPr>
          <a:xfrm>
            <a:off x="8771161" y="6507316"/>
            <a:ext cx="141064" cy="153888"/>
          </a:xfrm>
        </p:spPr>
        <p:txBody>
          <a:bodyPr/>
          <a:lstStyle/>
          <a:p>
            <a:pPr algn="r"/>
            <a:fld id="{F3477EC8-074D-41C4-94AE-E9EA7CEEA348}" type="slidenum">
              <a:rPr lang="en-US" smtClean="0"/>
              <a:pPr algn="r"/>
              <a:t>73</a:t>
            </a:fld>
            <a:endParaRPr lang="en-US" dirty="0"/>
          </a:p>
        </p:txBody>
      </p:sp>
    </p:spTree>
    <p:extLst>
      <p:ext uri="{BB962C8B-B14F-4D97-AF65-F5344CB8AC3E}">
        <p14:creationId xmlns:p14="http://schemas.microsoft.com/office/powerpoint/2010/main" val="24334236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6"/>
          <p:cNvSpPr>
            <a:spLocks noGrp="1"/>
          </p:cNvSpPr>
          <p:nvPr>
            <p:ph type="title"/>
          </p:nvPr>
        </p:nvSpPr>
        <p:spPr/>
        <p:txBody>
          <a:bodyPr/>
          <a:lstStyle/>
          <a:p>
            <a:r>
              <a:rPr lang="en-US" dirty="0">
                <a:solidFill>
                  <a:srgbClr val="686868"/>
                </a:solidFill>
              </a:rPr>
              <a:t>References (continued)</a:t>
            </a:r>
          </a:p>
        </p:txBody>
      </p:sp>
      <p:sp>
        <p:nvSpPr>
          <p:cNvPr id="8" name="Content Placeholder 7"/>
          <p:cNvSpPr>
            <a:spLocks noGrp="1"/>
          </p:cNvSpPr>
          <p:nvPr>
            <p:ph idx="1"/>
          </p:nvPr>
        </p:nvSpPr>
        <p:spPr/>
        <p:txBody>
          <a:bodyPr/>
          <a:lstStyle/>
          <a:p>
            <a:r>
              <a:rPr lang="en-US" sz="1500" dirty="0"/>
              <a:t>Darling-Hammond, L., Hyler, M. E., &amp; Gardner, M. (2017). </a:t>
            </a:r>
            <a:r>
              <a:rPr lang="en-US" sz="1500" i="1" dirty="0"/>
              <a:t>Effective teacher professional development</a:t>
            </a:r>
            <a:r>
              <a:rPr lang="en-US" sz="1500" dirty="0"/>
              <a:t>. Palo Alto, CA: Learning Policy Institute. Retrieved from </a:t>
            </a:r>
            <a:r>
              <a:rPr lang="en-US" sz="1500" u="sng" dirty="0">
                <a:hlinkClick r:id="rId3" tooltip="https://learningpolicyinstitute.org/sites/default/files/product-files/Effective_Teacher_Professional_Development_REPORT.pdf"/>
              </a:rPr>
              <a:t>https://learningpolicyinstitute.org/sites/default/files/product-files/Effective_Teacher_Professional_Development_REPORT.pdf</a:t>
            </a:r>
            <a:endParaRPr lang="en-US" sz="1500" u="sng" dirty="0"/>
          </a:p>
          <a:p>
            <a:r>
              <a:rPr lang="en-US" sz="1500" dirty="0"/>
              <a:t>Desimone, L. M. (2009). Improving impact studies of teachers’ professional development: Toward better conceptualizations and measures. </a:t>
            </a:r>
            <a:r>
              <a:rPr lang="en-US" sz="1500" i="1" dirty="0"/>
              <a:t>Educational Researcher</a:t>
            </a:r>
            <a:r>
              <a:rPr lang="en-US" sz="1500" dirty="0"/>
              <a:t>, </a:t>
            </a:r>
            <a:r>
              <a:rPr lang="en-US" sz="1500" i="1" dirty="0"/>
              <a:t>38</a:t>
            </a:r>
            <a:r>
              <a:rPr lang="en-US" sz="1500" dirty="0"/>
              <a:t>(3), 181-199.</a:t>
            </a:r>
          </a:p>
          <a:p>
            <a:r>
              <a:rPr lang="en-US" sz="1500" dirty="0"/>
              <a:t>Dufour, R., &amp; Eaker, R. (1998). </a:t>
            </a:r>
            <a:r>
              <a:rPr lang="en-US" sz="1500" i="1" dirty="0"/>
              <a:t>Professional learning communities at work: Best practices for enhancing student achievement</a:t>
            </a:r>
            <a:r>
              <a:rPr lang="en-US" sz="1500" dirty="0"/>
              <a:t>. Alexandria, VA: Association for Supervision and Curriculum Development.</a:t>
            </a:r>
          </a:p>
          <a:p>
            <a:r>
              <a:rPr lang="en-US" sz="1500" dirty="0"/>
              <a:t>Fry, S. W. (2007). First-year teachers and induction support: Ups, downs, and in-betweens. </a:t>
            </a:r>
            <a:r>
              <a:rPr lang="en-US" sz="1500" i="1" dirty="0"/>
              <a:t>The Qualitative Report, 12</a:t>
            </a:r>
            <a:r>
              <a:rPr lang="en-US" sz="1500" dirty="0"/>
              <a:t>(2), 216–237.</a:t>
            </a:r>
          </a:p>
          <a:p>
            <a:r>
              <a:rPr lang="en-US" sz="1500" dirty="0"/>
              <a:t>Garet, M., Porter, A., Desimone, L., Birman, B., &amp; Yoon, K. (2001). What makes professional development effective? Results from a national sample of teachers. </a:t>
            </a:r>
            <a:r>
              <a:rPr lang="en-US" sz="1500" i="1" dirty="0"/>
              <a:t>American Educational Research Journal, 38</a:t>
            </a:r>
            <a:r>
              <a:rPr lang="en-US" sz="1500" dirty="0"/>
              <a:t>(4), 915–945. </a:t>
            </a:r>
            <a:r>
              <a:rPr lang="en-US" sz="1500" u="sng" dirty="0">
                <a:hlinkClick r:id="rId4" tooltip="https://www.air.org/sites/default/files/downloads/report/aera_designing_0.pdf"/>
              </a:rPr>
              <a:t>https://www.air.org/sites/default/files/downloads/report/aera_designing_0.pdf</a:t>
            </a:r>
            <a:endParaRPr lang="en-US" sz="1500" dirty="0"/>
          </a:p>
        </p:txBody>
      </p:sp>
      <p:sp>
        <p:nvSpPr>
          <p:cNvPr id="3" name="Slide Number Placeholder 2"/>
          <p:cNvSpPr>
            <a:spLocks noGrp="1"/>
          </p:cNvSpPr>
          <p:nvPr>
            <p:ph type="sldNum" sz="quarter" idx="10"/>
          </p:nvPr>
        </p:nvSpPr>
        <p:spPr>
          <a:xfrm>
            <a:off x="8771161" y="6507316"/>
            <a:ext cx="141064" cy="153888"/>
          </a:xfrm>
        </p:spPr>
        <p:txBody>
          <a:bodyPr/>
          <a:lstStyle/>
          <a:p>
            <a:pPr algn="r"/>
            <a:fld id="{F3477EC8-074D-41C4-94AE-E9EA7CEEA348}" type="slidenum">
              <a:rPr lang="en-US" smtClean="0"/>
              <a:pPr algn="r"/>
              <a:t>74</a:t>
            </a:fld>
            <a:endParaRPr lang="en-US" dirty="0"/>
          </a:p>
        </p:txBody>
      </p:sp>
    </p:spTree>
    <p:extLst>
      <p:ext uri="{BB962C8B-B14F-4D97-AF65-F5344CB8AC3E}">
        <p14:creationId xmlns:p14="http://schemas.microsoft.com/office/powerpoint/2010/main" val="9863955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6"/>
          <p:cNvSpPr>
            <a:spLocks noGrp="1"/>
          </p:cNvSpPr>
          <p:nvPr>
            <p:ph type="title"/>
          </p:nvPr>
        </p:nvSpPr>
        <p:spPr/>
        <p:txBody>
          <a:bodyPr/>
          <a:lstStyle/>
          <a:p>
            <a:r>
              <a:rPr lang="en-US" dirty="0">
                <a:solidFill>
                  <a:srgbClr val="686868"/>
                </a:solidFill>
              </a:rPr>
              <a:t>References (continued)  </a:t>
            </a:r>
          </a:p>
        </p:txBody>
      </p:sp>
      <p:sp>
        <p:nvSpPr>
          <p:cNvPr id="8" name="Content Placeholder 7"/>
          <p:cNvSpPr>
            <a:spLocks noGrp="1"/>
          </p:cNvSpPr>
          <p:nvPr>
            <p:ph idx="1"/>
          </p:nvPr>
        </p:nvSpPr>
        <p:spPr>
          <a:xfrm>
            <a:off x="687389" y="1831975"/>
            <a:ext cx="8224836" cy="4017963"/>
          </a:xfrm>
        </p:spPr>
        <p:txBody>
          <a:bodyPr/>
          <a:lstStyle/>
          <a:p>
            <a:r>
              <a:rPr lang="en-US" sz="1500" dirty="0"/>
              <a:t>Gray, L., &amp; Taie, S. (2015). </a:t>
            </a:r>
            <a:r>
              <a:rPr lang="en-US" sz="1500" i="1" dirty="0"/>
              <a:t>Public school teacher attrition and mobility in the first five years: Results from the first through fifth waves of the 2007—08 beginning teacher longitudinal study</a:t>
            </a:r>
            <a:r>
              <a:rPr lang="en-US" sz="1500" dirty="0"/>
              <a:t> (NCES 2015-337). U.S. Department of Education. Washington, DC: National Center for Education Statistics. Retrieved from </a:t>
            </a:r>
            <a:r>
              <a:rPr lang="en-US" sz="1500" u="sng" dirty="0">
                <a:hlinkClick r:id="rId3" tooltip="https://nces.ed.gov/pubs2015/2015337.pdf"/>
              </a:rPr>
              <a:t>https://nces.ed.gov/pubs2015/2015337.pdf</a:t>
            </a:r>
            <a:endParaRPr lang="en-US" sz="1500" dirty="0"/>
          </a:p>
          <a:p>
            <a:r>
              <a:rPr lang="en-US" sz="1500" dirty="0"/>
              <a:t>Guskey, T. R. (2000). </a:t>
            </a:r>
            <a:r>
              <a:rPr lang="en-US" sz="1500" i="1" dirty="0"/>
              <a:t>Evaluating professional development</a:t>
            </a:r>
            <a:r>
              <a:rPr lang="en-US" sz="1500" dirty="0"/>
              <a:t>. Thousand Oaks, CA: Corwin Press, Inc.</a:t>
            </a:r>
          </a:p>
          <a:p>
            <a:r>
              <a:rPr lang="en-US" sz="1500" dirty="0"/>
              <a:t>Hare, D., &amp; Heap, J. (2001). </a:t>
            </a:r>
            <a:r>
              <a:rPr lang="en-US" sz="1500" i="1" dirty="0"/>
              <a:t>Effective teacher recruitment and retention strategies in the Midwest</a:t>
            </a:r>
            <a:r>
              <a:rPr lang="en-US" sz="1500" dirty="0"/>
              <a:t>. Naperville, IL: North Central Regional Laboratory. Retrieved from </a:t>
            </a:r>
            <a:r>
              <a:rPr lang="en-US" sz="1500" u="sng" dirty="0">
                <a:hlinkClick r:id="rId4" tooltip="https://files.eric.ed.gov/fulltext/ED477648.pdf"/>
              </a:rPr>
              <a:t>https://files.eric.ed.gov/fulltext/ED477648.pdf</a:t>
            </a:r>
            <a:endParaRPr lang="en-US" sz="1500" dirty="0"/>
          </a:p>
          <a:p>
            <a:r>
              <a:rPr lang="en-US" sz="1500" dirty="0"/>
              <a:t>Hord, S. M. (2004). Professional learning communities: An overview. In Shirley Hord, Ed., </a:t>
            </a:r>
            <a:r>
              <a:rPr lang="en-US" sz="1500" i="1" dirty="0"/>
              <a:t>Learning together, leading together: Changing schools through professional learning communities </a:t>
            </a:r>
            <a:r>
              <a:rPr lang="en-US" sz="1500" dirty="0"/>
              <a:t>(pp. 5</a:t>
            </a:r>
            <a:r>
              <a:rPr lang="en-US" sz="1600" dirty="0"/>
              <a:t>–14). </a:t>
            </a:r>
            <a:r>
              <a:rPr lang="en-US" sz="1500" dirty="0"/>
              <a:t>New York, NY: Teachers College Press. </a:t>
            </a:r>
          </a:p>
          <a:p>
            <a:r>
              <a:rPr lang="en-US" sz="1500" dirty="0"/>
              <a:t>Ingersoll, R. (2003). </a:t>
            </a:r>
            <a:r>
              <a:rPr lang="en-US" sz="1500" i="1" dirty="0"/>
              <a:t>Is there really a teacher shortage?</a:t>
            </a:r>
            <a:r>
              <a:rPr lang="en-US" sz="1500" dirty="0"/>
              <a:t> Philadelphia, PA: University of Pennsylvania, Consortium for Policy Research in Education (CPRE). Retrieved from </a:t>
            </a:r>
            <a:r>
              <a:rPr lang="en-US" sz="1500" u="sng" dirty="0">
                <a:hlinkClick r:id="rId5" tooltip="https://repository.upenn.edu/cgi/viewcontent.cgi?article=1133&amp;context=gse_pubs"/>
              </a:rPr>
              <a:t>https://repository.upenn.edu/cgi/viewcontent.cgi?article=1133&amp;context=gse_pubs</a:t>
            </a:r>
            <a:endParaRPr lang="en-US" sz="1500" dirty="0"/>
          </a:p>
        </p:txBody>
      </p:sp>
      <p:sp>
        <p:nvSpPr>
          <p:cNvPr id="3" name="Slide Number Placeholder 2"/>
          <p:cNvSpPr>
            <a:spLocks noGrp="1"/>
          </p:cNvSpPr>
          <p:nvPr>
            <p:ph type="sldNum" sz="quarter" idx="10"/>
          </p:nvPr>
        </p:nvSpPr>
        <p:spPr>
          <a:xfrm>
            <a:off x="8771161" y="6507316"/>
            <a:ext cx="141064" cy="153888"/>
          </a:xfrm>
        </p:spPr>
        <p:txBody>
          <a:bodyPr/>
          <a:lstStyle/>
          <a:p>
            <a:pPr algn="r"/>
            <a:fld id="{F3477EC8-074D-41C4-94AE-E9EA7CEEA348}" type="slidenum">
              <a:rPr lang="en-US" smtClean="0"/>
              <a:pPr algn="r"/>
              <a:t>75</a:t>
            </a:fld>
            <a:endParaRPr lang="en-US" dirty="0"/>
          </a:p>
        </p:txBody>
      </p:sp>
    </p:spTree>
    <p:extLst>
      <p:ext uri="{BB962C8B-B14F-4D97-AF65-F5344CB8AC3E}">
        <p14:creationId xmlns:p14="http://schemas.microsoft.com/office/powerpoint/2010/main" val="17526921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6"/>
          <p:cNvSpPr>
            <a:spLocks noGrp="1"/>
          </p:cNvSpPr>
          <p:nvPr>
            <p:ph type="title"/>
          </p:nvPr>
        </p:nvSpPr>
        <p:spPr/>
        <p:txBody>
          <a:bodyPr/>
          <a:lstStyle/>
          <a:p>
            <a:r>
              <a:rPr lang="en-US" dirty="0">
                <a:solidFill>
                  <a:srgbClr val="686868"/>
                </a:solidFill>
              </a:rPr>
              <a:t>References</a:t>
            </a:r>
            <a:r>
              <a:rPr lang="en-US" sz="4800" kern="1200" dirty="0">
                <a:solidFill>
                  <a:srgbClr val="686868"/>
                </a:solidFill>
                <a:effectLst/>
              </a:rPr>
              <a:t> (continued)   </a:t>
            </a:r>
            <a:endParaRPr lang="en-US" dirty="0">
              <a:solidFill>
                <a:srgbClr val="686868"/>
              </a:solidFill>
            </a:endParaRPr>
          </a:p>
        </p:txBody>
      </p:sp>
      <p:sp>
        <p:nvSpPr>
          <p:cNvPr id="8" name="Content Placeholder 7"/>
          <p:cNvSpPr>
            <a:spLocks noGrp="1"/>
          </p:cNvSpPr>
          <p:nvPr>
            <p:ph idx="1"/>
          </p:nvPr>
        </p:nvSpPr>
        <p:spPr>
          <a:xfrm>
            <a:off x="687389" y="1831975"/>
            <a:ext cx="8224836" cy="4017963"/>
          </a:xfrm>
        </p:spPr>
        <p:txBody>
          <a:bodyPr/>
          <a:lstStyle/>
          <a:p>
            <a:r>
              <a:rPr lang="en-US" sz="1500" dirty="0"/>
              <a:t>Ingersoll, R., Merrill, L., &amp; May, H. (2014). </a:t>
            </a:r>
            <a:r>
              <a:rPr lang="en-US" sz="1500" i="1" dirty="0"/>
              <a:t>What are the effects of teacher education and preparation on beginning teacher attrition?</a:t>
            </a:r>
            <a:r>
              <a:rPr lang="en-US" sz="1500" dirty="0"/>
              <a:t> Philadelphia, PA: Consortium for Policy Research in Education (CPRE). Retrieved from </a:t>
            </a:r>
            <a:r>
              <a:rPr lang="en-US" sz="1500" u="sng" dirty="0">
                <a:hlinkClick r:id="rId3" tooltip="http://www.cpre.org/sites/default/files/researchreport/2018_prepeffects2014.pdf"/>
              </a:rPr>
              <a:t>http://www.cpre.org/sites/default/files/researchreport/2018_prepeffects2014.pdf</a:t>
            </a:r>
            <a:endParaRPr lang="en-US" sz="1500" dirty="0"/>
          </a:p>
          <a:p>
            <a:r>
              <a:rPr lang="en-US" sz="1500" dirty="0"/>
              <a:t>Johnson, S., &amp; Birkeland, S. (2003). Pursuing a sense of success: New teachers explain their career decisions. </a:t>
            </a:r>
            <a:r>
              <a:rPr lang="en-US" sz="1500" i="1" dirty="0"/>
              <a:t>American Educational Research Journal, 40</a:t>
            </a:r>
            <a:r>
              <a:rPr lang="en-US" sz="1500" dirty="0"/>
              <a:t>(3), 581</a:t>
            </a:r>
            <a:r>
              <a:rPr lang="en-US" sz="1400" dirty="0"/>
              <a:t>–</a:t>
            </a:r>
            <a:r>
              <a:rPr lang="en-US" sz="1500" dirty="0"/>
              <a:t>617.</a:t>
            </a:r>
          </a:p>
          <a:p>
            <a:r>
              <a:rPr lang="en-US" sz="1500" dirty="0"/>
              <a:t>Moir, E. (2016). </a:t>
            </a:r>
            <a:r>
              <a:rPr lang="en-US" sz="1500" i="1" dirty="0"/>
              <a:t>New teacher development for every inning</a:t>
            </a:r>
            <a:r>
              <a:rPr lang="en-US" sz="1500" dirty="0"/>
              <a:t>. Santa Cruz, CA: The New Teacher Center. Retrieved from </a:t>
            </a:r>
            <a:r>
              <a:rPr lang="en-US" sz="1500" u="sng" dirty="0">
                <a:hlinkClick r:id="rId4" tooltip="https://newteachercenter.org/wp-content/uploads/NewTeacherDevelopmentEveryInning.pdf"/>
              </a:rPr>
              <a:t>https://newteachercenter.org/wp-content/uploads/NewTeacherDevelopmentEveryInning.pdf</a:t>
            </a:r>
            <a:endParaRPr lang="en-US" sz="1500" u="sng" dirty="0"/>
          </a:p>
          <a:p>
            <a:r>
              <a:rPr lang="en-US" sz="1500" dirty="0"/>
              <a:t>Office of Superintendent of Public Instruction. (2018). </a:t>
            </a:r>
            <a:r>
              <a:rPr lang="en-US" sz="1500" i="1" dirty="0"/>
              <a:t>Standards for beginning educator induction: Effective support for Washington state educators. </a:t>
            </a:r>
            <a:r>
              <a:rPr lang="en-US" sz="1500" dirty="0"/>
              <a:t>Olympia, WA. Retrieved from </a:t>
            </a:r>
            <a:r>
              <a:rPr lang="en-US" sz="1500" i="1" dirty="0">
                <a:hlinkClick r:id="rId5" tooltip="http://www.k12.wa.us/BEST/InductionStandards/pubdocs/InductionStandards.pdf?_sm_au_=iMVHg7wVR4rJ0P5M "/>
              </a:rPr>
              <a:t>http://www.k12.wa.us/BEST/InductionStandards/pubdocs/InductionStandards.pdf?_sm_au_=iMVHg7wVR4rJ0P5M </a:t>
            </a:r>
            <a:endParaRPr lang="en-US" sz="1500" dirty="0"/>
          </a:p>
          <a:p>
            <a:r>
              <a:rPr lang="en-US" sz="1500" dirty="0"/>
              <a:t>Skerrett, A. (2010). There’s going to be community. There’s going to be knowledge: Designs for learning in a standardized age. </a:t>
            </a:r>
            <a:r>
              <a:rPr lang="en-US" sz="1500" i="1" dirty="0"/>
              <a:t>Teaching and Teacher Education</a:t>
            </a:r>
            <a:r>
              <a:rPr lang="en-US" sz="1500" dirty="0"/>
              <a:t>, </a:t>
            </a:r>
            <a:r>
              <a:rPr lang="en-US" sz="1500" i="1" dirty="0"/>
              <a:t>26, </a:t>
            </a:r>
            <a:r>
              <a:rPr lang="en-US" sz="1500" dirty="0"/>
              <a:t>648. </a:t>
            </a:r>
          </a:p>
        </p:txBody>
      </p:sp>
      <p:sp>
        <p:nvSpPr>
          <p:cNvPr id="3" name="Slide Number Placeholder 2"/>
          <p:cNvSpPr>
            <a:spLocks noGrp="1"/>
          </p:cNvSpPr>
          <p:nvPr>
            <p:ph type="sldNum" sz="quarter" idx="10"/>
          </p:nvPr>
        </p:nvSpPr>
        <p:spPr>
          <a:xfrm>
            <a:off x="8771161" y="6507316"/>
            <a:ext cx="141064" cy="153888"/>
          </a:xfrm>
        </p:spPr>
        <p:txBody>
          <a:bodyPr/>
          <a:lstStyle/>
          <a:p>
            <a:pPr algn="r"/>
            <a:fld id="{F3477EC8-074D-41C4-94AE-E9EA7CEEA348}" type="slidenum">
              <a:rPr lang="en-US" smtClean="0"/>
              <a:pPr algn="r"/>
              <a:t>76</a:t>
            </a:fld>
            <a:endParaRPr lang="en-US" dirty="0"/>
          </a:p>
        </p:txBody>
      </p:sp>
    </p:spTree>
    <p:extLst>
      <p:ext uri="{BB962C8B-B14F-4D97-AF65-F5344CB8AC3E}">
        <p14:creationId xmlns:p14="http://schemas.microsoft.com/office/powerpoint/2010/main" val="32718138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6E063C-2911-724A-A0F6-198101B40F24}"/>
              </a:ext>
            </a:extLst>
          </p:cNvPr>
          <p:cNvSpPr>
            <a:spLocks noGrp="1"/>
          </p:cNvSpPr>
          <p:nvPr>
            <p:ph type="title"/>
          </p:nvPr>
        </p:nvSpPr>
        <p:spPr/>
        <p:txBody>
          <a:bodyPr/>
          <a:lstStyle/>
          <a:p>
            <a:r>
              <a:rPr lang="en-US" dirty="0">
                <a:solidFill>
                  <a:srgbClr val="686868"/>
                </a:solidFill>
              </a:rPr>
              <a:t>References</a:t>
            </a:r>
            <a:r>
              <a:rPr lang="en-US" sz="4800" kern="1200" dirty="0">
                <a:solidFill>
                  <a:srgbClr val="686868"/>
                </a:solidFill>
                <a:effectLst/>
              </a:rPr>
              <a:t> (continued) </a:t>
            </a:r>
            <a:endParaRPr lang="en-US" dirty="0">
              <a:solidFill>
                <a:srgbClr val="686868"/>
              </a:solidFill>
            </a:endParaRPr>
          </a:p>
        </p:txBody>
      </p:sp>
      <p:sp>
        <p:nvSpPr>
          <p:cNvPr id="2" name="Content Placeholder 1">
            <a:extLst>
              <a:ext uri="{FF2B5EF4-FFF2-40B4-BE49-F238E27FC236}">
                <a16:creationId xmlns:a16="http://schemas.microsoft.com/office/drawing/2014/main" id="{CFE2C4F7-6E9B-684F-88DB-1AD94FFBC40C}"/>
              </a:ext>
            </a:extLst>
          </p:cNvPr>
          <p:cNvSpPr>
            <a:spLocks noGrp="1"/>
          </p:cNvSpPr>
          <p:nvPr>
            <p:ph idx="1"/>
          </p:nvPr>
        </p:nvSpPr>
        <p:spPr/>
        <p:txBody>
          <a:bodyPr/>
          <a:lstStyle/>
          <a:p>
            <a:r>
              <a:rPr lang="en-US" sz="1500" dirty="0"/>
              <a:t>Smith, T. M., &amp; Ingersoll, R. M. (2004). What are the effects of induction and mentoring on beginning teacher turnover? </a:t>
            </a:r>
            <a:r>
              <a:rPr lang="en-US" sz="1500" i="1" dirty="0"/>
              <a:t>American Educational Research Journal, 41</a:t>
            </a:r>
            <a:r>
              <a:rPr lang="en-US" sz="1500" dirty="0"/>
              <a:t>(3), 681–714.</a:t>
            </a:r>
          </a:p>
          <a:p>
            <a:r>
              <a:rPr lang="en-US" sz="1500" dirty="0"/>
              <a:t>Stansbury, K. &amp; Zimmerman, J. (2000).</a:t>
            </a:r>
            <a:r>
              <a:rPr lang="en-US" sz="1500" i="1" dirty="0"/>
              <a:t> Lifelines to the classroom: Designing support for beginning teachers</a:t>
            </a:r>
            <a:r>
              <a:rPr lang="en-US" sz="1500" dirty="0"/>
              <a:t>. San Francisco, CA: WestEd.</a:t>
            </a:r>
          </a:p>
          <a:p>
            <a:r>
              <a:rPr lang="en-US" sz="1500" dirty="0"/>
              <a:t>Sutcher, L., Darling-Hammond, L., &amp; Carver-Thomas, D. (2016). </a:t>
            </a:r>
            <a:r>
              <a:rPr lang="en-US" sz="1500" i="1" dirty="0"/>
              <a:t>A coming crisis in teaching? Teacher supply, demand, and shortages in the U.S.</a:t>
            </a:r>
            <a:r>
              <a:rPr lang="en-US" sz="1500" dirty="0"/>
              <a:t> Palo Alto, CA: Learning Policy Institute. Retrieved from </a:t>
            </a:r>
            <a:r>
              <a:rPr lang="en-US" sz="1500" u="sng" dirty="0">
                <a:hlinkClick r:id="rId2" tooltip="https://learningpolicyinstitute.org/sites/default/files/product-files/A_Coming_Crisis_in_Teaching_REPORT.pdf"/>
              </a:rPr>
              <a:t>https://learningpolicyinstitute.org/sites/default/files/product-files/A_Coming_Crisis_in_Teaching_REPORT.pdf</a:t>
            </a:r>
            <a:endParaRPr lang="en-US" sz="1500" dirty="0"/>
          </a:p>
          <a:p>
            <a:r>
              <a:rPr lang="en-US" sz="1500" dirty="0"/>
              <a:t>The New Teacher Center. (2018). </a:t>
            </a:r>
            <a:r>
              <a:rPr lang="en-US" sz="1500" i="1" dirty="0"/>
              <a:t>Teacher induction program standards: A guiding framework for teacher induction program leaders</a:t>
            </a:r>
            <a:r>
              <a:rPr lang="en-US" sz="1500" dirty="0"/>
              <a:t>. Santa Cruz, CA: The New Teacher Center. Retrieved from </a:t>
            </a:r>
            <a:r>
              <a:rPr lang="en-US" sz="1500" u="sng" dirty="0">
                <a:hlinkClick r:id="rId3" tooltip="http://info.newteachercenter.org/2018-program-standards"/>
              </a:rPr>
              <a:t>http://info.newteachercenter.org/2018-program-standards</a:t>
            </a:r>
            <a:endParaRPr lang="en-US" sz="1500" dirty="0"/>
          </a:p>
          <a:p>
            <a:r>
              <a:rPr lang="en-US" sz="1500" dirty="0"/>
              <a:t>Wong, H. K. (2004). Induction programs that keep new teachers teaching and improving. </a:t>
            </a:r>
            <a:r>
              <a:rPr lang="en-US" sz="1500" i="1" dirty="0"/>
              <a:t>NASSP Bulletin, 88</a:t>
            </a:r>
            <a:r>
              <a:rPr lang="en-US" sz="1500" dirty="0"/>
              <a:t>(638), 41–58. Retrieved from </a:t>
            </a:r>
            <a:r>
              <a:rPr lang="en-US" sz="1500" u="sng" dirty="0">
                <a:hlinkClick r:id="rId4" tooltip="http://journals.sagepub.com/doi/pdf/10.1177/019263650408863804"/>
              </a:rPr>
              <a:t>http://journals.sagepub.com/doi/pdf/10.1177/019263650408863804</a:t>
            </a:r>
            <a:endParaRPr lang="en-US" dirty="0"/>
          </a:p>
        </p:txBody>
      </p:sp>
      <p:sp>
        <p:nvSpPr>
          <p:cNvPr id="4" name="Slide Number Placeholder 3">
            <a:extLst>
              <a:ext uri="{FF2B5EF4-FFF2-40B4-BE49-F238E27FC236}">
                <a16:creationId xmlns:a16="http://schemas.microsoft.com/office/drawing/2014/main" id="{840C2789-2E27-5C45-A8FB-25D53F497820}"/>
              </a:ext>
            </a:extLst>
          </p:cNvPr>
          <p:cNvSpPr>
            <a:spLocks noGrp="1"/>
          </p:cNvSpPr>
          <p:nvPr>
            <p:ph type="sldNum" sz="quarter" idx="10"/>
          </p:nvPr>
        </p:nvSpPr>
        <p:spPr/>
        <p:txBody>
          <a:bodyPr/>
          <a:lstStyle/>
          <a:p>
            <a:pPr algn="r"/>
            <a:fld id="{F3477EC8-074D-41C4-94AE-E9EA7CEEA348}" type="slidenum">
              <a:rPr lang="en-US" smtClean="0"/>
              <a:pPr algn="r"/>
              <a:t>77</a:t>
            </a:fld>
            <a:endParaRPr lang="en-US" dirty="0"/>
          </a:p>
        </p:txBody>
      </p:sp>
    </p:spTree>
    <p:extLst>
      <p:ext uri="{BB962C8B-B14F-4D97-AF65-F5344CB8AC3E}">
        <p14:creationId xmlns:p14="http://schemas.microsoft.com/office/powerpoint/2010/main" val="34337284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6"/>
          <p:cNvSpPr>
            <a:spLocks noGrp="1"/>
          </p:cNvSpPr>
          <p:nvPr>
            <p:ph type="title"/>
          </p:nvPr>
        </p:nvSpPr>
        <p:spPr/>
        <p:txBody>
          <a:bodyPr/>
          <a:lstStyle/>
          <a:p>
            <a:r>
              <a:rPr lang="en-US" dirty="0">
                <a:solidFill>
                  <a:srgbClr val="686868"/>
                </a:solidFill>
              </a:rPr>
              <a:t>References</a:t>
            </a:r>
            <a:r>
              <a:rPr lang="en-US" sz="4800" kern="1200" dirty="0">
                <a:solidFill>
                  <a:srgbClr val="686868"/>
                </a:solidFill>
                <a:effectLst/>
              </a:rPr>
              <a:t> (continued)    </a:t>
            </a:r>
            <a:endParaRPr lang="en-US" dirty="0">
              <a:solidFill>
                <a:srgbClr val="686868"/>
              </a:solidFill>
            </a:endParaRPr>
          </a:p>
        </p:txBody>
      </p:sp>
      <p:sp>
        <p:nvSpPr>
          <p:cNvPr id="8" name="Content Placeholder 7"/>
          <p:cNvSpPr>
            <a:spLocks noGrp="1"/>
          </p:cNvSpPr>
          <p:nvPr>
            <p:ph idx="1"/>
          </p:nvPr>
        </p:nvSpPr>
        <p:spPr/>
        <p:txBody>
          <a:bodyPr/>
          <a:lstStyle/>
          <a:p>
            <a:r>
              <a:rPr lang="en-US" sz="1500" dirty="0"/>
              <a:t>Wong, H. K., &amp; Wong, R. T. (2009). </a:t>
            </a:r>
            <a:r>
              <a:rPr lang="en-US" sz="1500" i="1" dirty="0"/>
              <a:t>The first days of school: How to be an effective teacher</a:t>
            </a:r>
            <a:r>
              <a:rPr lang="en-US" sz="1500" dirty="0"/>
              <a:t>. Mountain View, CA: Harry K. Wong Publications, Inc.</a:t>
            </a:r>
            <a:endParaRPr lang="en-US" sz="1500" u="sng" dirty="0"/>
          </a:p>
          <a:p>
            <a:r>
              <a:rPr lang="en-US" sz="1500" dirty="0"/>
              <a:t>Yoon, K. S., Duncan, T., Lee, S. W. Y., Scarloss, B., &amp; Shapley, K. L. (2007). Reviewing the evidence on how teacher professional development affects student achievement. Issues &amp; answers. REL 2007-No. 033. </a:t>
            </a:r>
            <a:r>
              <a:rPr lang="en-US" sz="1500" i="1" dirty="0"/>
              <a:t>Regional Educational Laboratory Southwest (NJ1)</a:t>
            </a:r>
            <a:r>
              <a:rPr lang="en-US" sz="1500" dirty="0"/>
              <a:t>. Retrieved from </a:t>
            </a:r>
            <a:r>
              <a:rPr lang="en-US" sz="1500" dirty="0">
                <a:hlinkClick r:id="rId3" tooltip="https://ies.ed.gov/ncee/edlabs/regions/southwest/pdf/REL_2007033.pdf "/>
              </a:rPr>
              <a:t>https://ies.ed.gov/ncee/edlabs/regions/southwest/pdf/REL_2007033.pdf </a:t>
            </a:r>
            <a:endParaRPr lang="en-US" sz="1500" dirty="0"/>
          </a:p>
        </p:txBody>
      </p:sp>
      <p:sp>
        <p:nvSpPr>
          <p:cNvPr id="3" name="Slide Number Placeholder 2"/>
          <p:cNvSpPr>
            <a:spLocks noGrp="1"/>
          </p:cNvSpPr>
          <p:nvPr>
            <p:ph type="sldNum" sz="quarter" idx="10"/>
          </p:nvPr>
        </p:nvSpPr>
        <p:spPr>
          <a:xfrm>
            <a:off x="8771161" y="6507316"/>
            <a:ext cx="141064" cy="153888"/>
          </a:xfrm>
        </p:spPr>
        <p:txBody>
          <a:bodyPr/>
          <a:lstStyle/>
          <a:p>
            <a:pPr algn="r"/>
            <a:fld id="{F3477EC8-074D-41C4-94AE-E9EA7CEEA348}" type="slidenum">
              <a:rPr lang="en-US" smtClean="0"/>
              <a:pPr algn="r"/>
              <a:t>78</a:t>
            </a:fld>
            <a:endParaRPr lang="en-US" dirty="0"/>
          </a:p>
        </p:txBody>
      </p:sp>
    </p:spTree>
    <p:extLst>
      <p:ext uri="{BB962C8B-B14F-4D97-AF65-F5344CB8AC3E}">
        <p14:creationId xmlns:p14="http://schemas.microsoft.com/office/powerpoint/2010/main" val="30411150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BEFF0F-804C-4E5C-8B19-0F7984AD6918}"/>
              </a:ext>
            </a:extLst>
          </p:cNvPr>
          <p:cNvSpPr>
            <a:spLocks noGrp="1"/>
          </p:cNvSpPr>
          <p:nvPr>
            <p:ph type="title"/>
          </p:nvPr>
        </p:nvSpPr>
        <p:spPr>
          <a:xfrm>
            <a:off x="785611" y="358172"/>
            <a:ext cx="7530726" cy="400110"/>
          </a:xfrm>
        </p:spPr>
        <p:txBody>
          <a:bodyPr/>
          <a:lstStyle/>
          <a:p>
            <a:pPr rtl="0" eaLnBrk="0" fontAlgn="base" hangingPunct="0"/>
            <a:r>
              <a:rPr lang="en-US" sz="2000" kern="1200" dirty="0">
                <a:solidFill>
                  <a:schemeClr val="bg1"/>
                </a:solidFill>
                <a:effectLst/>
                <a:latin typeface="Arial" panose="020B0604020202020204" pitchFamily="34" charset="0"/>
                <a:cs typeface="Arial" panose="020B0604020202020204" pitchFamily="34" charset="0"/>
              </a:rPr>
              <a:t>More questions?</a:t>
            </a:r>
            <a:endParaRPr lang="en-US" sz="2000" dirty="0">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4B8D04D-91C0-46A4-824A-2F9F7518D88D}"/>
              </a:ext>
            </a:extLst>
          </p:cNvPr>
          <p:cNvSpPr>
            <a:spLocks noGrp="1"/>
          </p:cNvSpPr>
          <p:nvPr>
            <p:ph idx="1"/>
          </p:nvPr>
        </p:nvSpPr>
        <p:spPr>
          <a:xfrm>
            <a:off x="687388" y="758282"/>
            <a:ext cx="7322684" cy="2831442"/>
          </a:xfrm>
        </p:spPr>
        <p:txBody>
          <a:bodyPr/>
          <a:lstStyle/>
          <a:p>
            <a:pPr lvl="0">
              <a:spcAft>
                <a:spcPts val="2000"/>
              </a:spcAft>
            </a:pPr>
            <a:r>
              <a:rPr lang="en-US" dirty="0"/>
              <a:t>Contact the GTL Center!</a:t>
            </a:r>
          </a:p>
          <a:p>
            <a:pPr lvl="0"/>
            <a:r>
              <a:rPr lang="en-US" dirty="0"/>
              <a:t>1000 Thomas Jefferson Street NW</a:t>
            </a:r>
          </a:p>
          <a:p>
            <a:pPr lvl="0"/>
            <a:r>
              <a:rPr lang="en-US" dirty="0"/>
              <a:t>Washington, DC 20007-3835</a:t>
            </a:r>
          </a:p>
          <a:p>
            <a:pPr lvl="0"/>
            <a:r>
              <a:rPr lang="en-US" dirty="0"/>
              <a:t>877-322-8700</a:t>
            </a:r>
          </a:p>
          <a:p>
            <a:pPr lvl="0"/>
            <a:r>
              <a:rPr lang="en-US" dirty="0"/>
              <a:t>gtlcenter@air.org</a:t>
            </a:r>
          </a:p>
          <a:p>
            <a:r>
              <a:rPr lang="en-US" dirty="0"/>
              <a:t>www.gtlcenter.org  |  www.air.org</a:t>
            </a:r>
          </a:p>
        </p:txBody>
      </p:sp>
      <p:sp>
        <p:nvSpPr>
          <p:cNvPr id="2" name="Slide Number Placeholder 1">
            <a:extLst>
              <a:ext uri="{FF2B5EF4-FFF2-40B4-BE49-F238E27FC236}">
                <a16:creationId xmlns:a16="http://schemas.microsoft.com/office/drawing/2014/main" id="{DF02567D-6775-4231-9953-DCEF8393ECB8}"/>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3573272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686868"/>
                </a:solidFill>
              </a:rPr>
              <a:t>Module 4 Objectives</a:t>
            </a:r>
          </a:p>
        </p:txBody>
      </p:sp>
      <p:sp>
        <p:nvSpPr>
          <p:cNvPr id="2" name="Content Placeholder 1"/>
          <p:cNvSpPr>
            <a:spLocks noGrp="1"/>
          </p:cNvSpPr>
          <p:nvPr>
            <p:ph idx="1"/>
          </p:nvPr>
        </p:nvSpPr>
        <p:spPr/>
        <p:txBody>
          <a:bodyPr/>
          <a:lstStyle/>
          <a:p>
            <a:pPr marL="0" lvl="0" indent="0">
              <a:buClr>
                <a:srgbClr val="FFFFFF">
                  <a:lumMod val="65000"/>
                </a:srgbClr>
              </a:buClr>
              <a:buNone/>
            </a:pPr>
            <a:r>
              <a:rPr lang="en-US" dirty="0">
                <a:solidFill>
                  <a:srgbClr val="326295">
                    <a:lumMod val="75000"/>
                  </a:srgbClr>
                </a:solidFill>
              </a:rPr>
              <a:t>Participants will:</a:t>
            </a:r>
          </a:p>
          <a:p>
            <a:pPr>
              <a:buClr>
                <a:srgbClr val="686868"/>
              </a:buClr>
            </a:pPr>
            <a:r>
              <a:rPr lang="en-US" dirty="0"/>
              <a:t>Review the research base for the retention and development of beginning teachers.</a:t>
            </a:r>
          </a:p>
          <a:p>
            <a:pPr>
              <a:buClr>
                <a:srgbClr val="686868"/>
              </a:buClr>
            </a:pPr>
            <a:r>
              <a:rPr lang="en-US" dirty="0"/>
              <a:t>Explore school- and district-based structures to create a comprehensive system of professional learning support for beginning teachers.</a:t>
            </a:r>
          </a:p>
          <a:p>
            <a:pPr>
              <a:buClr>
                <a:srgbClr val="686868"/>
              </a:buClr>
            </a:pPr>
            <a:r>
              <a:rPr lang="en-US" dirty="0"/>
              <a:t>Define the essential features of instructionally focused formative assessment of beginning teacher practice.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8</a:t>
            </a:fld>
            <a:endParaRPr lang="en-US" dirty="0"/>
          </a:p>
        </p:txBody>
      </p:sp>
    </p:spTree>
    <p:extLst>
      <p:ext uri="{BB962C8B-B14F-4D97-AF65-F5344CB8AC3E}">
        <p14:creationId xmlns:p14="http://schemas.microsoft.com/office/powerpoint/2010/main" val="13044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6786A7-3F40-47BE-8EEF-43C6FA408A4B}"/>
              </a:ext>
            </a:extLst>
          </p:cNvPr>
          <p:cNvSpPr>
            <a:spLocks noGrp="1"/>
          </p:cNvSpPr>
          <p:nvPr>
            <p:ph type="title"/>
          </p:nvPr>
        </p:nvSpPr>
        <p:spPr/>
        <p:txBody>
          <a:bodyPr/>
          <a:lstStyle/>
          <a:p>
            <a:r>
              <a:rPr lang="en-US" dirty="0">
                <a:solidFill>
                  <a:srgbClr val="686868"/>
                </a:solidFill>
              </a:rPr>
              <a:t>Module Overview</a:t>
            </a:r>
          </a:p>
        </p:txBody>
      </p:sp>
      <p:sp>
        <p:nvSpPr>
          <p:cNvPr id="2" name="Content Placeholder 1">
            <a:extLst>
              <a:ext uri="{FF2B5EF4-FFF2-40B4-BE49-F238E27FC236}">
                <a16:creationId xmlns:a16="http://schemas.microsoft.com/office/drawing/2014/main" id="{7880BF83-D38F-46F5-9B04-28237C44A221}"/>
              </a:ext>
            </a:extLst>
          </p:cNvPr>
          <p:cNvSpPr>
            <a:spLocks noGrp="1"/>
          </p:cNvSpPr>
          <p:nvPr>
            <p:ph idx="1"/>
          </p:nvPr>
        </p:nvSpPr>
        <p:spPr>
          <a:xfrm>
            <a:off x="687526" y="1831975"/>
            <a:ext cx="8224699" cy="4075844"/>
          </a:xfrm>
        </p:spPr>
        <p:txBody>
          <a:bodyPr/>
          <a:lstStyle/>
          <a:p>
            <a:pPr>
              <a:buClr>
                <a:srgbClr val="686868"/>
              </a:buClr>
            </a:pPr>
            <a:r>
              <a:rPr lang="en-US" sz="2200" b="1" dirty="0"/>
              <a:t>Section 1: </a:t>
            </a:r>
            <a:r>
              <a:rPr lang="en-US" sz="2200" dirty="0"/>
              <a:t>Review of the research base for beginning teacher development</a:t>
            </a:r>
          </a:p>
          <a:p>
            <a:pPr>
              <a:buClr>
                <a:srgbClr val="686868"/>
              </a:buClr>
            </a:pPr>
            <a:r>
              <a:rPr lang="en-US" sz="2200" b="1" dirty="0"/>
              <a:t>Section 2: </a:t>
            </a:r>
            <a:r>
              <a:rPr lang="en-US" sz="2200" dirty="0"/>
              <a:t>Developing comprehensive systems of support for beginning teachers</a:t>
            </a:r>
          </a:p>
          <a:p>
            <a:pPr>
              <a:buClr>
                <a:srgbClr val="686868"/>
              </a:buClr>
            </a:pPr>
            <a:r>
              <a:rPr lang="en-US" sz="2200" b="1" dirty="0"/>
              <a:t>Section 3: </a:t>
            </a:r>
            <a:r>
              <a:rPr lang="en-US" sz="2200" dirty="0"/>
              <a:t>Structures to support beginning teacher practice</a:t>
            </a:r>
          </a:p>
          <a:p>
            <a:pPr>
              <a:buClr>
                <a:srgbClr val="686868"/>
              </a:buClr>
            </a:pPr>
            <a:r>
              <a:rPr lang="en-US" sz="2200" b="1" dirty="0"/>
              <a:t>Section 4: </a:t>
            </a:r>
            <a:r>
              <a:rPr lang="en-US" sz="2200" dirty="0"/>
              <a:t>Formative assessment of beginning teacher practice</a:t>
            </a:r>
          </a:p>
          <a:p>
            <a:pPr>
              <a:buClr>
                <a:srgbClr val="686868"/>
              </a:buClr>
            </a:pPr>
            <a:r>
              <a:rPr lang="en-US" sz="2200" b="1" dirty="0"/>
              <a:t>Section 5: </a:t>
            </a:r>
            <a:r>
              <a:rPr lang="en-US" sz="2200" dirty="0"/>
              <a:t>State spotlight: Beginning teacher support systems in Hawaii</a:t>
            </a:r>
          </a:p>
          <a:p>
            <a:pPr>
              <a:buClr>
                <a:srgbClr val="686868"/>
              </a:buClr>
            </a:pPr>
            <a:r>
              <a:rPr lang="en-US" sz="2200" b="1" dirty="0"/>
              <a:t>Section 6: </a:t>
            </a:r>
            <a:r>
              <a:rPr lang="en-US" sz="2200" dirty="0"/>
              <a:t>Additional resources and references</a:t>
            </a:r>
            <a:endParaRPr lang="en-US" dirty="0"/>
          </a:p>
        </p:txBody>
      </p:sp>
      <p:sp>
        <p:nvSpPr>
          <p:cNvPr id="4" name="Slide Number Placeholder 3">
            <a:extLst>
              <a:ext uri="{FF2B5EF4-FFF2-40B4-BE49-F238E27FC236}">
                <a16:creationId xmlns:a16="http://schemas.microsoft.com/office/drawing/2014/main" id="{2FCFEEC5-11A7-46E2-8552-74A78DCA430F}"/>
              </a:ext>
            </a:extLst>
          </p:cNvPr>
          <p:cNvSpPr>
            <a:spLocks noGrp="1"/>
          </p:cNvSpPr>
          <p:nvPr>
            <p:ph type="sldNum" sz="quarter" idx="10"/>
          </p:nvPr>
        </p:nvSpPr>
        <p:spPr/>
        <p:txBody>
          <a:bodyPr/>
          <a:lstStyle/>
          <a:p>
            <a:pPr algn="r"/>
            <a:fld id="{F3477EC8-074D-41C4-94AE-E9EA7CEEA348}" type="slidenum">
              <a:rPr lang="en-US" smtClean="0"/>
              <a:pPr algn="r"/>
              <a:t>9</a:t>
            </a:fld>
            <a:endParaRPr lang="en-US" dirty="0"/>
          </a:p>
        </p:txBody>
      </p:sp>
    </p:spTree>
    <p:extLst>
      <p:ext uri="{BB962C8B-B14F-4D97-AF65-F5344CB8AC3E}">
        <p14:creationId xmlns:p14="http://schemas.microsoft.com/office/powerpoint/2010/main" val="450582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75d4cd4b3c433b299a48cd0fc263ff9b24fc38a"/>
</p:tagLst>
</file>

<file path=ppt/theme/theme1.xml><?xml version="1.0" encoding="utf-8"?>
<a:theme xmlns:a="http://schemas.openxmlformats.org/drawingml/2006/main" name="GTL_PowerPoint_Template_w-graphics_4-30-13">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59022CDC-249D-43A5-9162-CDCE8DC8684E}" vid="{82583D27-A597-40C2-952C-2BC9897F382C}"/>
    </a:ext>
  </a:extLst>
</a:theme>
</file>

<file path=ppt/theme/theme10.xml><?xml version="1.0" encoding="utf-8"?>
<a:theme xmlns:a="http://schemas.openxmlformats.org/drawingml/2006/main" name="3_Contact">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B89B2831-A221-47D4-B6A3-26FDA2BBD7B0}" vid="{A434AE59-422E-4461-8D6B-5596C076C315}"/>
    </a:ext>
  </a:extLst>
</a:theme>
</file>

<file path=ppt/theme/theme12.xml><?xml version="1.0" encoding="utf-8"?>
<a:theme xmlns:a="http://schemas.openxmlformats.org/drawingml/2006/main" name="3_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r Mas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59022CDC-249D-43A5-9162-CDCE8DC8684E}" vid="{D9F19F57-C13B-47A2-A8C5-51813767F3D3}"/>
    </a:ext>
  </a:extLst>
</a:theme>
</file>

<file path=ppt/theme/theme3.xml><?xml version="1.0" encoding="utf-8"?>
<a:theme xmlns:a="http://schemas.openxmlformats.org/drawingml/2006/main" name="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59022CDC-249D-43A5-9162-CDCE8DC8684E}" vid="{6CCDB9A1-4281-4AC3-A6D5-04C559374520}"/>
    </a:ext>
  </a:extLst>
</a:theme>
</file>

<file path=ppt/theme/theme4.xml><?xml version="1.0" encoding="utf-8"?>
<a:theme xmlns:a="http://schemas.openxmlformats.org/drawingml/2006/main" name="Large Graph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59022CDC-249D-43A5-9162-CDCE8DC8684E}" vid="{506907FE-DD5C-471F-B2F9-04C3230D176D}"/>
    </a:ext>
  </a:extLst>
</a:theme>
</file>

<file path=ppt/theme/theme5.xml><?xml version="1.0" encoding="utf-8"?>
<a:theme xmlns:a="http://schemas.openxmlformats.org/drawingml/2006/main" name="Graphic Options">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59022CDC-249D-43A5-9162-CDCE8DC8684E}" vid="{96E878F7-5867-4F14-A26C-6569B8B778A1}"/>
    </a:ext>
  </a:extLst>
</a:theme>
</file>

<file path=ppt/theme/theme6.xml><?xml version="1.0" encoding="utf-8"?>
<a:theme xmlns:a="http://schemas.openxmlformats.org/drawingml/2006/main" name="Contact">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59022CDC-249D-43A5-9162-CDCE8DC8684E}" vid="{83EB9F3B-4246-4895-B39A-2480DB318995}"/>
    </a:ext>
  </a:extLst>
</a:theme>
</file>

<file path=ppt/theme/theme7.xml><?xml version="1.0" encoding="utf-8"?>
<a:theme xmlns:a="http://schemas.openxmlformats.org/drawingml/2006/main" name="1_Contact">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59022CDC-249D-43A5-9162-CDCE8DC8684E}" vid="{FEFE41F7-7CEF-43F5-A243-922CBF5E54C4}"/>
    </a:ext>
  </a:extLst>
</a:theme>
</file>

<file path=ppt/theme/theme8.xml><?xml version="1.0" encoding="utf-8"?>
<a:theme xmlns:a="http://schemas.openxmlformats.org/drawingml/2006/main" name="2_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_Draft" id="{90610F7A-D6AD-4FC3-8F94-E72EBBC3EEB2}" vid="{06773C0F-3A4B-485A-BE7D-C46BE3676783}"/>
    </a:ext>
  </a:extLst>
</a:theme>
</file>

<file path=ppt/theme/theme9.xml><?xml version="1.0" encoding="utf-8"?>
<a:theme xmlns:a="http://schemas.openxmlformats.org/drawingml/2006/main" name="1_GTL_PowerPoint_Template_w-graphics_4-30-13">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B89B2831-A221-47D4-B6A3-26FDA2BBD7B0}" vid="{0EA1AFEF-6A6C-4D63-AA03-54A66D62A00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0C33AA411B5D47BCD0B41055E1E427" ma:contentTypeVersion="5" ma:contentTypeDescription="Create a new document." ma:contentTypeScope="" ma:versionID="70e280df67bb0c4864fd888e6a42f20e">
  <xsd:schema xmlns:xsd="http://www.w3.org/2001/XMLSchema" xmlns:xs="http://www.w3.org/2001/XMLSchema" xmlns:p="http://schemas.microsoft.com/office/2006/metadata/properties" xmlns:ns2="6a44d00f-12d8-4625-9d23-7790e8b8f83b" xmlns:ns3="1709d302-aa1c-49f7-a43d-f13e34b813dc" xmlns:ns4="9714abc1-815c-4960-b75e-546bf8732ca3" targetNamespace="http://schemas.microsoft.com/office/2006/metadata/properties" ma:root="true" ma:fieldsID="4f6155c84a8648e8d9677a7fe59a12c4" ns2:_="" ns3:_="" ns4:_="">
    <xsd:import namespace="6a44d00f-12d8-4625-9d23-7790e8b8f83b"/>
    <xsd:import namespace="1709d302-aa1c-49f7-a43d-f13e34b813dc"/>
    <xsd:import namespace="9714abc1-815c-4960-b75e-546bf8732ca3"/>
    <xsd:element name="properties">
      <xsd:complexType>
        <xsd:sequence>
          <xsd:element name="documentManagement">
            <xsd:complexType>
              <xsd:all>
                <xsd:element ref="ns2:Description0" minOccurs="0"/>
                <xsd:element ref="ns2:Category" minOccurs="0"/>
                <xsd:element ref="ns4:TaxKeywordTaxHTField"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44d00f-12d8-4625-9d23-7790e8b8f83b"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Category" ma:index="9" nillable="true" ma:displayName="Category" ma:format="Dropdown" ma:internalName="Category">
      <xsd:simpleType>
        <xsd:restriction base="dms:Choice">
          <xsd:enumeration value="AIR"/>
          <xsd:enumeration value="EDu"/>
          <xsd:enumeration value="H&amp;SD"/>
          <xsd:enumeration value="WLL"/>
        </xsd:restriction>
      </xsd:simpleType>
    </xsd:element>
  </xsd:schema>
  <xsd:schema xmlns:xsd="http://www.w3.org/2001/XMLSchema" xmlns:xs="http://www.w3.org/2001/XMLSchema" xmlns:dms="http://schemas.microsoft.com/office/2006/documentManagement/types" xmlns:pc="http://schemas.microsoft.com/office/infopath/2007/PartnerControls" targetNamespace="1709d302-aa1c-49f7-a43d-f13e34b813d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65e32c8-669a-45b7-9f48-60375b6168ec}" ma:internalName="TaxCatchAll" ma:showField="CatchAllData" ma:web="1709d302-aa1c-49f7-a43d-f13e34b813d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714abc1-815c-4960-b75e-546bf8732ca3" elementFormDefault="qualified">
    <xsd:import namespace="http://schemas.microsoft.com/office/2006/documentManagement/types"/>
    <xsd:import namespace="http://schemas.microsoft.com/office/infopath/2007/PartnerControls"/>
    <xsd:element name="TaxKeywordTaxHTField" ma:index="11" nillable="true" ma:taxonomy="true" ma:internalName="TaxKeywordTaxHTField" ma:taxonomyFieldName="TaxKeyword" ma:displayName="Enterprise Keywords" ma:fieldId="{23f27201-bee3-471e-b2e7-b64fd8b7ca38}" ma:taxonomyMulti="true" ma:sspId="1f7af2e3-73dc-4628-8ae5-348b9e7d8048"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Description0 xmlns="6a44d00f-12d8-4625-9d23-7790e8b8f83b">Great Teachers and Leaders</Description0>
    <Category xmlns="6a44d00f-12d8-4625-9d23-7790e8b8f83b">EDu</Category>
    <TaxKeywordTaxHTField xmlns="9714abc1-815c-4960-b75e-546bf8732ca3">
      <Terms xmlns="http://schemas.microsoft.com/office/infopath/2007/PartnerControls">
        <TermInfo xmlns="http://schemas.microsoft.com/office/infopath/2007/PartnerControls">
          <TermName xmlns="http://schemas.microsoft.com/office/infopath/2007/PartnerControls">Comprehensive Systems of Beginning Teacher Support</TermName>
          <TermId xmlns="http://schemas.microsoft.com/office/infopath/2007/PartnerControls">11111111-1111-1111-1111-111111111111</TermId>
        </TermInfo>
      </Terms>
    </TaxKeywordTaxHTField>
    <TaxCatchAll xmlns="1709d302-aa1c-49f7-a43d-f13e34b813dc"/>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6FEAA8-DB5A-4D2D-8542-F2B6EE4391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44d00f-12d8-4625-9d23-7790e8b8f83b"/>
    <ds:schemaRef ds:uri="1709d302-aa1c-49f7-a43d-f13e34b813dc"/>
    <ds:schemaRef ds:uri="9714abc1-815c-4960-b75e-546bf8732c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78DE03-1B1E-4BB3-BFB8-1FE8E8D90566}">
  <ds:schemaRefs>
    <ds:schemaRef ds:uri="http://purl.org/dc/terms/"/>
    <ds:schemaRef ds:uri="http://schemas.microsoft.com/office/2006/documentManagement/types"/>
    <ds:schemaRef ds:uri="http://purl.org/dc/elements/1.1/"/>
    <ds:schemaRef ds:uri="http://www.w3.org/XML/1998/namespace"/>
    <ds:schemaRef ds:uri="http://purl.org/dc/dcmitype/"/>
    <ds:schemaRef ds:uri="6a44d00f-12d8-4625-9d23-7790e8b8f83b"/>
    <ds:schemaRef ds:uri="http://schemas.microsoft.com/office/2006/metadata/properties"/>
    <ds:schemaRef ds:uri="http://schemas.openxmlformats.org/package/2006/metadata/core-properties"/>
    <ds:schemaRef ds:uri="http://schemas.microsoft.com/office/infopath/2007/PartnerControls"/>
    <ds:schemaRef ds:uri="9714abc1-815c-4960-b75e-546bf8732ca3"/>
    <ds:schemaRef ds:uri="1709d302-aa1c-49f7-a43d-f13e34b813dc"/>
  </ds:schemaRefs>
</ds:datastoreItem>
</file>

<file path=customXml/itemProps3.xml><?xml version="1.0" encoding="utf-8"?>
<ds:datastoreItem xmlns:ds="http://schemas.openxmlformats.org/officeDocument/2006/customXml" ds:itemID="{F09652C8-D67B-4FF3-B7BB-E3551F138D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GTL_PowerPoint_Template_031815</Template>
  <TotalTime>24446</TotalTime>
  <Words>7009</Words>
  <Application>Microsoft Office PowerPoint</Application>
  <PresentationFormat>On-screen Show (4:3)</PresentationFormat>
  <Paragraphs>736</Paragraphs>
  <Slides>79</Slides>
  <Notes>76</Notes>
  <HiddenSlides>0</HiddenSlides>
  <MMClips>0</MMClips>
  <ScaleCrop>false</ScaleCrop>
  <HeadingPairs>
    <vt:vector size="6" baseType="variant">
      <vt:variant>
        <vt:lpstr>Fonts Used</vt:lpstr>
      </vt:variant>
      <vt:variant>
        <vt:i4>11</vt:i4>
      </vt:variant>
      <vt:variant>
        <vt:lpstr>Theme</vt:lpstr>
      </vt:variant>
      <vt:variant>
        <vt:i4>12</vt:i4>
      </vt:variant>
      <vt:variant>
        <vt:lpstr>Slide Titles</vt:lpstr>
      </vt:variant>
      <vt:variant>
        <vt:i4>79</vt:i4>
      </vt:variant>
    </vt:vector>
  </HeadingPairs>
  <TitlesOfParts>
    <vt:vector size="102" baseType="lpstr">
      <vt:lpstr>Arial</vt:lpstr>
      <vt:lpstr>Arial Narrow</vt:lpstr>
      <vt:lpstr>Calibri</vt:lpstr>
      <vt:lpstr>Courier New</vt:lpstr>
      <vt:lpstr>Franklin Gothic Book</vt:lpstr>
      <vt:lpstr>Franklin Gothic Demi</vt:lpstr>
      <vt:lpstr>FranklinGothic</vt:lpstr>
      <vt:lpstr>ITC Franklin Gothic Std Bk Cd</vt:lpstr>
      <vt:lpstr>Symbol</vt:lpstr>
      <vt:lpstr>Times New Roman</vt:lpstr>
      <vt:lpstr>Wingdings</vt:lpstr>
      <vt:lpstr>GTL_PowerPoint_Template_w-graphics_4-30-13</vt:lpstr>
      <vt:lpstr>Divider Master</vt:lpstr>
      <vt:lpstr>Basic</vt:lpstr>
      <vt:lpstr>Large Graphic</vt:lpstr>
      <vt:lpstr>Graphic Options</vt:lpstr>
      <vt:lpstr>Contact</vt:lpstr>
      <vt:lpstr>1_Contact</vt:lpstr>
      <vt:lpstr>2_Basic</vt:lpstr>
      <vt:lpstr>1_GTL_PowerPoint_Template_w-graphics_4-30-13</vt:lpstr>
      <vt:lpstr>3_Contact</vt:lpstr>
      <vt:lpstr>1_Basic</vt:lpstr>
      <vt:lpstr>3_Basic</vt:lpstr>
      <vt:lpstr>Beginning Teacher Professional Learning and Development</vt:lpstr>
      <vt:lpstr>Mission</vt:lpstr>
      <vt:lpstr>Comprehensive Centers Program</vt:lpstr>
      <vt:lpstr>Mentoring and Induction Toolkit</vt:lpstr>
      <vt:lpstr>Overview of the Toolkit </vt:lpstr>
      <vt:lpstr>Module Components</vt:lpstr>
      <vt:lpstr>Access to Toolkit Materials</vt:lpstr>
      <vt:lpstr>Module 4 Objectives</vt:lpstr>
      <vt:lpstr>Module Overview</vt:lpstr>
      <vt:lpstr>Review of the Research Base for Beginning Teacher Development</vt:lpstr>
      <vt:lpstr>The Revolving Door of Teaching</vt:lpstr>
      <vt:lpstr>Limitations of the Research</vt:lpstr>
      <vt:lpstr>Why Do Beginning Teachers Leave?</vt:lpstr>
      <vt:lpstr>What Supports Help Retain Beginning Teachers?</vt:lpstr>
      <vt:lpstr>Developing Comprehensive Systems of Support for Beginning Teachers</vt:lpstr>
      <vt:lpstr>From Learner-Ready to Expert</vt:lpstr>
      <vt:lpstr>Program Standards for Beginning Teacher Development</vt:lpstr>
      <vt:lpstr>Structural Considerations for Beginning Teacher Development</vt:lpstr>
      <vt:lpstr>Instructional Considerations for Beginning Teacher Development</vt:lpstr>
      <vt:lpstr>Comprehensive Systems of Support for Beginning Teachers</vt:lpstr>
      <vt:lpstr>Structures To Support Beginning Teacher Practice</vt:lpstr>
      <vt:lpstr>Comprehensive Systems of Beginning Teacher Support</vt:lpstr>
      <vt:lpstr>1. Onboarding Program</vt:lpstr>
      <vt:lpstr>Essential Onboarding Topics</vt:lpstr>
      <vt:lpstr>Example: Onboarding Program</vt:lpstr>
      <vt:lpstr>Considerations for Onboarding</vt:lpstr>
      <vt:lpstr>2. Beginning Teacher Learning Communities</vt:lpstr>
      <vt:lpstr>Features of Professional Learning Communities</vt:lpstr>
      <vt:lpstr>Example: Beginning Teacher Learning Community</vt:lpstr>
      <vt:lpstr>Virtual Learning Communities</vt:lpstr>
      <vt:lpstr>Example: Virtual Learning Community</vt:lpstr>
      <vt:lpstr>Considerations for Beginning Teacher Learning Communities</vt:lpstr>
      <vt:lpstr>3. Ongoing Professional Learning Opportunities</vt:lpstr>
      <vt:lpstr>Design Elements of Effective Professional Development</vt:lpstr>
      <vt:lpstr>Evaluating Professional Development</vt:lpstr>
      <vt:lpstr>ESSA Criteria for High-Quality Professional Development </vt:lpstr>
      <vt:lpstr>Example: Professional Development</vt:lpstr>
      <vt:lpstr>Considerations for Professional Development</vt:lpstr>
      <vt:lpstr>4. Mentor Guidance</vt:lpstr>
      <vt:lpstr>Methods To Assess the Needs of Beginning Teachers</vt:lpstr>
      <vt:lpstr>Phases of First-Year Teachers’ Attitude Toward Teaching</vt:lpstr>
      <vt:lpstr>Example: Mentoring Program</vt:lpstr>
      <vt:lpstr>Considerations for Mentor Guidance</vt:lpstr>
      <vt:lpstr>Supporting Beginning Teachers in High-Need Schools</vt:lpstr>
      <vt:lpstr>Formative Assessment of Beginning Teacher Practice</vt:lpstr>
      <vt:lpstr>Revisiting a Comprehensive System of Supports</vt:lpstr>
      <vt:lpstr>What is Instructionally Focused Formative Assessment?</vt:lpstr>
      <vt:lpstr>Five Principles of Instructionally Focused Formative Assessment</vt:lpstr>
      <vt:lpstr>Principle 1: Standards-Based Tools and Processes</vt:lpstr>
      <vt:lpstr>Toolkit Connection: Part 1</vt:lpstr>
      <vt:lpstr>Principle 2: Instructional Practices</vt:lpstr>
      <vt:lpstr>Example</vt:lpstr>
      <vt:lpstr>Toolkit Connection: Part 2</vt:lpstr>
      <vt:lpstr>Principle 3: Student Learning</vt:lpstr>
      <vt:lpstr>Student Learning Video Examples</vt:lpstr>
      <vt:lpstr>Principle 4: Observation and Feedback</vt:lpstr>
      <vt:lpstr>Observation and Feedback Video Examples</vt:lpstr>
      <vt:lpstr>Principle 5: Formal Evaluations</vt:lpstr>
      <vt:lpstr>Growth Orientation</vt:lpstr>
      <vt:lpstr>Toolkit Connection: Part 3</vt:lpstr>
      <vt:lpstr>State Spotlight: Beginning Teacher Support Systems in Hawaii</vt:lpstr>
      <vt:lpstr>Hawaii Context</vt:lpstr>
      <vt:lpstr>Hawaii Teacher Induction Center</vt:lpstr>
      <vt:lpstr>Onboarding Programs</vt:lpstr>
      <vt:lpstr>Beginning Teacher Summer  Academy</vt:lpstr>
      <vt:lpstr>Special Education Beginning Teacher Summer Academy</vt:lpstr>
      <vt:lpstr>Beginning Teacher Professional Learning Communities</vt:lpstr>
      <vt:lpstr>Ongoing Professional Development Opportunities</vt:lpstr>
      <vt:lpstr>Mentor Guidance</vt:lpstr>
      <vt:lpstr>Reflection</vt:lpstr>
      <vt:lpstr>Additional Resources and References</vt:lpstr>
      <vt:lpstr>Additional Resources for Beginning Teachers</vt:lpstr>
      <vt:lpstr>References</vt:lpstr>
      <vt:lpstr>References (continued)</vt:lpstr>
      <vt:lpstr>References (continued)  </vt:lpstr>
      <vt:lpstr>References (continued)   </vt:lpstr>
      <vt:lpstr>References (continued) </vt:lpstr>
      <vt:lpstr>References (continued)    </vt:lpstr>
      <vt:lpstr>More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Teacher Professional Learning and Development</dc:title>
  <dc:subject>Mentoring and Induction Toolkit; January 2019; PowerPoint Presentation</dc:subject>
  <dc:creator>Center on Great Teachers and Leaders</dc:creator>
  <cp:keywords>Comprehensive Systems of Beginning Teacher Support; 1. Onboarding Program; 2. Beginning Teacher Learning Communities; 3. Ongoing Professional Learning Opportunities; 4. Mentor Guidance; Five Principles of Instructionally Focused Formative Assessment</cp:keywords>
  <dc:description>Copyright © 2019 American Institutes for Research. All rights reserved.</dc:description>
  <cp:lastModifiedBy>Ward, Karen</cp:lastModifiedBy>
  <cp:revision>523</cp:revision>
  <cp:lastPrinted>2018-06-12T22:07:13Z</cp:lastPrinted>
  <dcterms:created xsi:type="dcterms:W3CDTF">2018-01-22T20:09:11Z</dcterms:created>
  <dcterms:modified xsi:type="dcterms:W3CDTF">2019-01-09T20:51:37Z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0x010100EE0C33AA411B5D47BCD0B41055E1E427</vt:lpwstr>
  </property>
</Properties>
</file>