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61" r:id="rId12"/>
    <p:sldMasterId id="2147484364" r:id="rId13"/>
    <p:sldMasterId id="2147484369" r:id="rId14"/>
    <p:sldMasterId id="2147484372" r:id="rId15"/>
    <p:sldMasterId id="2147484379" r:id="rId16"/>
    <p:sldMasterId id="2147484381" r:id="rId17"/>
    <p:sldMasterId id="2147484383" r:id="rId18"/>
    <p:sldMasterId id="2147484389" r:id="rId19"/>
  </p:sldMasterIdLst>
  <p:notesMasterIdLst>
    <p:notesMasterId r:id="rId52"/>
  </p:notesMasterIdLst>
  <p:handoutMasterIdLst>
    <p:handoutMasterId r:id="rId53"/>
  </p:handoutMasterIdLst>
  <p:sldIdLst>
    <p:sldId id="549" r:id="rId20"/>
    <p:sldId id="413" r:id="rId21"/>
    <p:sldId id="473" r:id="rId22"/>
    <p:sldId id="546" r:id="rId23"/>
    <p:sldId id="613" r:id="rId24"/>
    <p:sldId id="614" r:id="rId25"/>
    <p:sldId id="615" r:id="rId26"/>
    <p:sldId id="561" r:id="rId27"/>
    <p:sldId id="602" r:id="rId28"/>
    <p:sldId id="562" r:id="rId29"/>
    <p:sldId id="605" r:id="rId30"/>
    <p:sldId id="603" r:id="rId31"/>
    <p:sldId id="610" r:id="rId32"/>
    <p:sldId id="575" r:id="rId33"/>
    <p:sldId id="590" r:id="rId34"/>
    <p:sldId id="591" r:id="rId35"/>
    <p:sldId id="592" r:id="rId36"/>
    <p:sldId id="593" r:id="rId37"/>
    <p:sldId id="594" r:id="rId38"/>
    <p:sldId id="595" r:id="rId39"/>
    <p:sldId id="596" r:id="rId40"/>
    <p:sldId id="583" r:id="rId41"/>
    <p:sldId id="598" r:id="rId42"/>
    <p:sldId id="599" r:id="rId43"/>
    <p:sldId id="600" r:id="rId44"/>
    <p:sldId id="601" r:id="rId45"/>
    <p:sldId id="589" r:id="rId46"/>
    <p:sldId id="607" r:id="rId47"/>
    <p:sldId id="588" r:id="rId48"/>
    <p:sldId id="609" r:id="rId49"/>
    <p:sldId id="611" r:id="rId50"/>
    <p:sldId id="612" r:id="rId51"/>
  </p:sldIdLst>
  <p:sldSz cx="9144000" cy="6858000" type="screen4x3"/>
  <p:notesSz cx="7102475" cy="9388475"/>
  <p:custDataLst>
    <p:tags r:id="rId54"/>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4183" userDrawn="1">
          <p15:clr>
            <a:srgbClr val="A4A3A4"/>
          </p15:clr>
        </p15:guide>
        <p15:guide id="3" orient="horz" pos="3602" userDrawn="1">
          <p15:clr>
            <a:srgbClr val="A4A3A4"/>
          </p15:clr>
        </p15:guide>
        <p15:guide id="4" orient="horz" pos="1010">
          <p15:clr>
            <a:srgbClr val="A4A3A4"/>
          </p15:clr>
        </p15:guide>
        <p15:guide id="5" orient="horz" pos="1154">
          <p15:clr>
            <a:srgbClr val="A4A3A4"/>
          </p15:clr>
        </p15:guide>
        <p15:guide id="6" orient="horz" pos="712">
          <p15:clr>
            <a:srgbClr val="A4A3A4"/>
          </p15:clr>
        </p15:guide>
        <p15:guide id="7" orient="horz" pos="88">
          <p15:clr>
            <a:srgbClr val="A4A3A4"/>
          </p15:clr>
        </p15:guide>
        <p15:guide id="8" pos="5496" userDrawn="1">
          <p15:clr>
            <a:srgbClr val="A4A3A4"/>
          </p15:clr>
        </p15:guide>
        <p15:guide id="10" pos="561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Hayes" initials="LH" lastIdx="3" clrIdx="0">
    <p:extLst/>
  </p:cmAuthor>
  <p:cmAuthor id="2" name="Lindsey Hayes" initials="LH [2]" lastIdx="1" clrIdx="1">
    <p:extLst/>
  </p:cmAuthor>
  <p:cmAuthor id="3" name="Lindsey Hayes" initials="LH [3]" lastIdx="1" clrIdx="2">
    <p:extLst/>
  </p:cmAuthor>
  <p:cmAuthor id="4" name="Lindsey Hayes" initials="LH [4]" lastIdx="1" clrIdx="3">
    <p:extLst/>
  </p:cmAuthor>
  <p:cmAuthor id="5" name="Lindsey Hayes" initials="LH [5]" lastIdx="1" clrIdx="4">
    <p:extLst/>
  </p:cmAuthor>
  <p:cmAuthor id="6" name="Lindsey Hayes" initials="LH [6]" lastIdx="1" clrIdx="5">
    <p:extLst/>
  </p:cmAuthor>
  <p:cmAuthor id="7" name="Lindsey Hayes" initials="LH [7]" lastIdx="1" clrIdx="6">
    <p:extLst/>
  </p:cmAuthor>
  <p:cmAuthor id="8" name="Lindsey Hayes" initials="LH [8]" lastIdx="1" clrIdx="7">
    <p:extLst/>
  </p:cmAuthor>
  <p:cmAuthor id="9" name="Lindsey Hayes" initials="LH [9]" lastIdx="1" clrIdx="8">
    <p:extLst/>
  </p:cmAuthor>
  <p:cmAuthor id="10" name="Lisa Lachlan" initials="" lastIdx="8" clrIdx="9"/>
  <p:cmAuthor id="11" name="Microsoft Office User" initials="Office" lastIdx="1" clrIdx="10">
    <p:extLst/>
  </p:cmAuthor>
  <p:cmAuthor id="12" name="Microsoft Office User" initials="Office [2]" lastIdx="1" clrIdx="11">
    <p:extLst/>
  </p:cmAuthor>
  <p:cmAuthor id="13" name="Microsoft Office User" initials="Office [3]" lastIdx="1" clrIdx="12">
    <p:extLst/>
  </p:cmAuthor>
  <p:cmAuthor id="14" name="Morton, David" initials="MD" lastIdx="5" clrIdx="13">
    <p:extLst>
      <p:ext uri="{19B8F6BF-5375-455C-9EA6-DF929625EA0E}">
        <p15:presenceInfo xmlns:p15="http://schemas.microsoft.com/office/powerpoint/2012/main" userId="S-1-5-21-1472932569-214068005-926709054-41084" providerId="AD"/>
      </p:ext>
    </p:extLst>
  </p:cmAuthor>
  <p:cmAuthor id="15" name="Jacques, Catherine" initials="JC" lastIdx="14" clrIdx="14">
    <p:extLst>
      <p:ext uri="{19B8F6BF-5375-455C-9EA6-DF929625EA0E}">
        <p15:presenceInfo xmlns:p15="http://schemas.microsoft.com/office/powerpoint/2012/main" userId="S-1-5-21-1472932569-214068005-926709054-41124" providerId="AD"/>
      </p:ext>
    </p:extLst>
  </p:cmAuthor>
  <p:cmAuthor id="16" name="Marty Leff" initials="ML" lastIdx="6" clrIdx="15">
    <p:extLst>
      <p:ext uri="{19B8F6BF-5375-455C-9EA6-DF929625EA0E}">
        <p15:presenceInfo xmlns:p15="http://schemas.microsoft.com/office/powerpoint/2012/main" userId="Marty Le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29" autoAdjust="0"/>
  </p:normalViewPr>
  <p:slideViewPr>
    <p:cSldViewPr snapToGrid="0">
      <p:cViewPr varScale="1">
        <p:scale>
          <a:sx n="94" d="100"/>
          <a:sy n="94" d="100"/>
        </p:scale>
        <p:origin x="988" y="64"/>
      </p:cViewPr>
      <p:guideLst>
        <p:guide orient="horz" pos="568"/>
        <p:guide orient="horz" pos="4183"/>
        <p:guide orient="horz" pos="3602"/>
        <p:guide orient="horz" pos="1010"/>
        <p:guide orient="horz" pos="1154"/>
        <p:guide orient="horz" pos="712"/>
        <p:guide orient="horz" pos="88"/>
        <p:guide pos="5496"/>
        <p:guide pos="5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3"/>
            <a:ext cx="3078383" cy="329805"/>
          </a:xfrm>
          <a:prstGeom prst="rect">
            <a:avLst/>
          </a:prstGeom>
          <a:noFill/>
          <a:ln w="9525">
            <a:noFill/>
            <a:miter lim="800000"/>
            <a:headEnd/>
            <a:tailEnd/>
          </a:ln>
        </p:spPr>
        <p:txBody>
          <a:bodyPr vert="horz" wrap="square" lIns="94167" tIns="47080" rIns="94167" bIns="47080"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4024095" y="3"/>
            <a:ext cx="3078383" cy="329805"/>
          </a:xfrm>
          <a:prstGeom prst="rect">
            <a:avLst/>
          </a:prstGeom>
          <a:noFill/>
          <a:ln w="9525">
            <a:noFill/>
            <a:miter lim="800000"/>
            <a:headEnd/>
            <a:tailEnd/>
          </a:ln>
        </p:spPr>
        <p:txBody>
          <a:bodyPr vert="horz" wrap="square" lIns="94167" tIns="47080" rIns="94167" bIns="47080"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113637"/>
            <a:ext cx="3078383" cy="274839"/>
          </a:xfrm>
          <a:prstGeom prst="rect">
            <a:avLst/>
          </a:prstGeom>
          <a:noFill/>
          <a:ln w="9525">
            <a:noFill/>
            <a:miter lim="800000"/>
            <a:headEnd/>
            <a:tailEnd/>
          </a:ln>
        </p:spPr>
        <p:txBody>
          <a:bodyPr vert="horz" wrap="square" lIns="94167" tIns="47080" rIns="94167" bIns="47080"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4024095" y="9113637"/>
            <a:ext cx="3078383" cy="274839"/>
          </a:xfrm>
          <a:prstGeom prst="rect">
            <a:avLst/>
          </a:prstGeom>
          <a:noFill/>
          <a:ln w="9525">
            <a:noFill/>
            <a:miter lim="800000"/>
            <a:headEnd/>
            <a:tailEnd/>
          </a:ln>
        </p:spPr>
        <p:txBody>
          <a:bodyPr vert="horz" wrap="square" lIns="94167" tIns="47080" rIns="94167" bIns="47080"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78383" cy="469745"/>
          </a:xfrm>
          <a:prstGeom prst="rect">
            <a:avLst/>
          </a:prstGeom>
          <a:noFill/>
          <a:ln w="9525">
            <a:noFill/>
            <a:miter lim="800000"/>
            <a:headEnd/>
            <a:tailEnd/>
          </a:ln>
        </p:spPr>
        <p:txBody>
          <a:bodyPr vert="horz" wrap="square" lIns="94167" tIns="47080" rIns="94167" bIns="47080"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024095" y="0"/>
            <a:ext cx="3078383" cy="469745"/>
          </a:xfrm>
          <a:prstGeom prst="rect">
            <a:avLst/>
          </a:prstGeom>
          <a:noFill/>
          <a:ln w="9525">
            <a:noFill/>
            <a:miter lim="800000"/>
            <a:headEnd/>
            <a:tailEnd/>
          </a:ln>
        </p:spPr>
        <p:txBody>
          <a:bodyPr vert="horz" wrap="square" lIns="94167" tIns="47080" rIns="94167" bIns="47080"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204913" y="703263"/>
            <a:ext cx="4694237" cy="35210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322" y="4460171"/>
            <a:ext cx="5207838" cy="4224494"/>
          </a:xfrm>
          <a:prstGeom prst="rect">
            <a:avLst/>
          </a:prstGeom>
          <a:noFill/>
          <a:ln w="9525">
            <a:noFill/>
            <a:miter lim="800000"/>
            <a:headEnd/>
            <a:tailEnd/>
          </a:ln>
        </p:spPr>
        <p:txBody>
          <a:bodyPr vert="horz" wrap="square" lIns="94167" tIns="47080" rIns="94167" bIns="4708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918736"/>
            <a:ext cx="3078383" cy="469744"/>
          </a:xfrm>
          <a:prstGeom prst="rect">
            <a:avLst/>
          </a:prstGeom>
          <a:noFill/>
          <a:ln w="9525">
            <a:noFill/>
            <a:miter lim="800000"/>
            <a:headEnd/>
            <a:tailEnd/>
          </a:ln>
        </p:spPr>
        <p:txBody>
          <a:bodyPr vert="horz" wrap="square" lIns="94167" tIns="47080" rIns="94167" bIns="47080"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024095" y="8918736"/>
            <a:ext cx="3078383" cy="469744"/>
          </a:xfrm>
          <a:prstGeom prst="rect">
            <a:avLst/>
          </a:prstGeom>
          <a:noFill/>
          <a:ln w="9525">
            <a:noFill/>
            <a:miter lim="800000"/>
            <a:headEnd/>
            <a:tailEnd/>
          </a:ln>
        </p:spPr>
        <p:txBody>
          <a:bodyPr vert="horz" wrap="square" lIns="94167" tIns="47080" rIns="94167" bIns="47080"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420">
              <a:defRPr/>
            </a:pPr>
            <a:r>
              <a:rPr lang="en-US" sz="1200" kern="1200" dirty="0">
                <a:solidFill>
                  <a:schemeClr val="tx1"/>
                </a:solidFill>
                <a:effectLst/>
                <a:latin typeface="ITC Franklin Gothic Std Bk Cd"/>
                <a:ea typeface="ＭＳ Ｐゴシック" pitchFamily="-48" charset="-128"/>
                <a:cs typeface="ＭＳ Ｐゴシック"/>
              </a:rPr>
              <a:t>All materials within the Center on Great Teachers and Leaders (GTL Center) </a:t>
            </a:r>
            <a:r>
              <a:rPr lang="en-US" sz="1200" i="1" kern="1200" dirty="0">
                <a:solidFill>
                  <a:schemeClr val="tx1"/>
                </a:solidFill>
                <a:effectLst/>
                <a:latin typeface="ITC Franklin Gothic Std Bk Cd"/>
                <a:ea typeface="ＭＳ Ｐゴシック" pitchFamily="-48" charset="-128"/>
                <a:cs typeface="ＭＳ Ｐゴシック"/>
              </a:rPr>
              <a:t>Mentoring and Induction Toolkit </a:t>
            </a:r>
            <a:r>
              <a:rPr lang="en-US" sz="1200" kern="1200" dirty="0">
                <a:solidFill>
                  <a:schemeClr val="tx1"/>
                </a:solidFill>
                <a:effectLst/>
                <a:latin typeface="ITC Franklin Gothic Std Bk Cd"/>
                <a:ea typeface="ＭＳ Ｐゴシック" pitchFamily="-48" charset="-128"/>
                <a:cs typeface="ＭＳ Ｐゴシック"/>
              </a:rPr>
              <a:t>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defTabSz="924641">
              <a:defRPr/>
            </a:pPr>
            <a:fld id="{DBA2C2E2-0E08-480B-A22D-C2F2EBF6A27D}" type="slidenum">
              <a:rPr lang="en-US">
                <a:solidFill>
                  <a:prstClr val="black"/>
                </a:solidFill>
              </a:rPr>
              <a:pPr defTabSz="924641">
                <a:defRPr/>
              </a:pPr>
              <a:t>1</a:t>
            </a:fld>
            <a:endParaRPr lang="en-US" dirty="0">
              <a:solidFill>
                <a:prstClr val="black"/>
              </a:solidFill>
            </a:endParaRPr>
          </a:p>
        </p:txBody>
      </p:sp>
    </p:spTree>
    <p:extLst>
      <p:ext uri="{BB962C8B-B14F-4D97-AF65-F5344CB8AC3E}">
        <p14:creationId xmlns:p14="http://schemas.microsoft.com/office/powerpoint/2010/main" val="58651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There is an extensive body of research outlining the role of the principal in overall school culture and effectiveness. The research also identifies specific actions principals can take that are linked to successful mentoring and induction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25965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800"/>
              </a:spcAft>
              <a:buClrTx/>
              <a:buSzTx/>
              <a:buFontTx/>
              <a:buNone/>
              <a:tabLst/>
              <a:defRPr/>
            </a:pPr>
            <a:r>
              <a:rPr lang="en-US" sz="1200" b="0" i="0" kern="1200" dirty="0">
                <a:solidFill>
                  <a:schemeClr val="tx1"/>
                </a:solidFill>
                <a:effectLst/>
                <a:latin typeface="ITC Franklin Gothic Std Bk Cd"/>
                <a:ea typeface="ＭＳ Ｐゴシック" pitchFamily="-48" charset="-128"/>
                <a:cs typeface="ＭＳ Ｐゴシック"/>
              </a:rPr>
              <a:t>The National Policy Board for Educational Administration adopted the </a:t>
            </a:r>
            <a:r>
              <a:rPr lang="en-US" sz="1200" kern="1200" dirty="0">
                <a:solidFill>
                  <a:srgbClr val="000000"/>
                </a:solidFill>
                <a:effectLst/>
                <a:latin typeface="ITC Franklin Gothic Std Bk Cd"/>
                <a:ea typeface="MS PGothic" panose="020B0600070205080204" pitchFamily="34" charset="-128"/>
                <a:cs typeface="ITC Franklin Gothic Std Bk Cd"/>
              </a:rPr>
              <a:t>Professional Standards for Educational Leaders in 2015. Formerly known as the </a:t>
            </a:r>
            <a:r>
              <a:rPr lang="en-US" sz="1200" b="0" i="0" kern="1200" dirty="0">
                <a:solidFill>
                  <a:schemeClr val="tx1"/>
                </a:solidFill>
                <a:effectLst/>
                <a:latin typeface="ITC Franklin Gothic Std Bk Cd"/>
                <a:ea typeface="ＭＳ Ｐゴシック" pitchFamily="-48" charset="-128"/>
                <a:cs typeface="ＭＳ Ｐゴシック"/>
              </a:rPr>
              <a:t>Interstate School Leaders Licensure Consortium (ISLLC) standards, many states and districts have adopted the refreshed standards</a:t>
            </a:r>
            <a:r>
              <a:rPr lang="en-US" sz="1200" b="0" i="0" kern="1200" dirty="0">
                <a:solidFill>
                  <a:srgbClr val="000000"/>
                </a:solidFill>
                <a:effectLst/>
                <a:latin typeface="ITC Franklin Gothic Std Bk Cd"/>
                <a:ea typeface="MS PGothic" panose="020B0600070205080204" pitchFamily="34" charset="-128"/>
                <a:cs typeface="ＭＳ Ｐゴシック"/>
              </a:rPr>
              <a:t> </a:t>
            </a:r>
            <a:r>
              <a:rPr lang="en-US" sz="1200" b="0" i="0" kern="1200" dirty="0">
                <a:solidFill>
                  <a:schemeClr val="tx1"/>
                </a:solidFill>
                <a:effectLst/>
                <a:latin typeface="ITC Franklin Gothic Std Bk Cd"/>
                <a:ea typeface="ＭＳ Ｐゴシック" pitchFamily="-48" charset="-128"/>
                <a:cs typeface="ＭＳ Ｐゴシック"/>
              </a:rPr>
              <a:t>to guide the practice of principals and other educational leaders as they work to improve outcomes for students.</a:t>
            </a: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0" marR="0">
              <a:spcBef>
                <a:spcPts val="0"/>
              </a:spcBef>
              <a:spcAft>
                <a:spcPts val="800"/>
              </a:spcAft>
            </a:pP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0" marR="0">
              <a:spcBef>
                <a:spcPts val="0"/>
              </a:spcBef>
              <a:spcAft>
                <a:spcPts val="80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Professional Standards for Educational Leaders include many implicit and explicit connections to principal actions that support mentoring and induction. This slide lists a few examples. </a:t>
            </a:r>
            <a:r>
              <a:rPr lang="en-US" sz="1200" kern="1200" dirty="0">
                <a:solidFill>
                  <a:srgbClr val="FF0000"/>
                </a:solidFill>
                <a:effectLst/>
                <a:latin typeface="ITC Franklin Gothic Std Bk Cd"/>
                <a:ea typeface="MS PGothic" panose="020B0600070205080204" pitchFamily="34" charset="-128"/>
                <a:cs typeface="ITC Franklin Gothic Std Bk Cd"/>
              </a:rPr>
              <a:t>A complete version of the </a:t>
            </a:r>
            <a:r>
              <a:rPr lang="en-US" sz="1200" kern="1200" dirty="0">
                <a:solidFill>
                  <a:srgbClr val="000000"/>
                </a:solidFill>
                <a:effectLst/>
                <a:latin typeface="ITC Franklin Gothic Std Bk Cd"/>
                <a:ea typeface="MS PGothic" panose="020B0600070205080204" pitchFamily="34" charset="-128"/>
                <a:cs typeface="ITC Franklin Gothic Std Bk Cd"/>
              </a:rPr>
              <a:t>Professional Standards for Educational Leaders can be accessed at http://npbea.org/wp-content/uploads/2017/06/Professional-Standards-for-Educational-Leaders_2015.pdf</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13180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0"/>
              </a:spcAft>
              <a:buClrTx/>
              <a:buSzTx/>
              <a:buFontTx/>
              <a:buNone/>
              <a:tabLst/>
              <a:defRPr/>
            </a:pPr>
            <a:r>
              <a:rPr lang="en-US" sz="1200" dirty="0"/>
              <a:t>Mentoring and induction is often identified as a strategy to improve teacher retention. </a:t>
            </a:r>
            <a:r>
              <a:rPr lang="en-US" sz="1200" i="1" kern="1200" dirty="0">
                <a:solidFill>
                  <a:srgbClr val="000000"/>
                </a:solidFill>
                <a:effectLst/>
                <a:latin typeface="ITC Franklin Gothic Std Bk Cd"/>
                <a:ea typeface="MS PGothic" panose="020B0600070205080204" pitchFamily="34" charset="-128"/>
                <a:cs typeface="ITC Franklin Gothic Std Bk Cd"/>
              </a:rPr>
              <a:t>Module 1: </a:t>
            </a:r>
            <a:r>
              <a:rPr lang="en-US" sz="1200" i="1" dirty="0"/>
              <a:t>Introduction to the GTL Mentoring and Induction Toolkit </a:t>
            </a:r>
            <a:r>
              <a:rPr lang="en-US" sz="1200" dirty="0"/>
              <a:t>summarizes research linking high-quality mentoring and induction programs and practices with increased teacher retention and student achievement. Effective mentoring and induction programs are especially critical in turnaround settings because these schools often have the highest rates of staff turnover and the largest gaps in student achievement.</a:t>
            </a: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0" marR="0">
              <a:lnSpc>
                <a:spcPct val="107000"/>
              </a:lnSpc>
              <a:spcBef>
                <a:spcPts val="0"/>
              </a:spcBef>
              <a:spcAft>
                <a:spcPts val="0"/>
              </a:spcAft>
            </a:pP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The next two sections of the module focus on principal actions to support effective mentoring and induction programs in turnaround schools. In</a:t>
            </a:r>
            <a:r>
              <a:rPr lang="en-US" sz="1200" b="0" i="0" kern="1200" dirty="0">
                <a:solidFill>
                  <a:schemeClr val="tx1"/>
                </a:solidFill>
                <a:effectLst/>
                <a:latin typeface="ITC Franklin Gothic Std Bk Cd"/>
                <a:ea typeface="ＭＳ Ｐゴシック" pitchFamily="-48" charset="-128"/>
                <a:cs typeface="ＭＳ Ｐゴシック"/>
              </a:rPr>
              <a:t> 2017 the Center on School Turnaround (CST) developed </a:t>
            </a: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A Systems Framework</a:t>
            </a:r>
            <a:r>
              <a:rPr lang="en-US" sz="1200" b="0" i="0" kern="1200" dirty="0">
                <a:solidFill>
                  <a:schemeClr val="tx1"/>
                </a:solidFill>
                <a:effectLst/>
                <a:latin typeface="ITC Franklin Gothic Std Bk Cd"/>
                <a:ea typeface="ＭＳ Ｐゴシック" pitchFamily="-48" charset="-128"/>
                <a:cs typeface="ＭＳ Ｐゴシック"/>
              </a:rPr>
              <a:t>. The framework identifies four critical areas supported by research that form the foundation of school improvement strategies: turnaround leadership, talent development, instructional transformation, and culture shift. The graphic on this slide shows the four domains as well as three critical practices within each domain that support school improvement efforts.</a:t>
            </a: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0" marR="0">
              <a:lnSpc>
                <a:spcPct val="107000"/>
              </a:lnSpc>
              <a:spcBef>
                <a:spcPts val="0"/>
              </a:spcBef>
              <a:spcAft>
                <a:spcPts val="0"/>
              </a:spcAft>
            </a:pPr>
            <a:endParaRPr lang="en-US" sz="1200" kern="1200" dirty="0">
              <a:solidFill>
                <a:srgbClr val="000000"/>
              </a:solidFill>
              <a:effectLst/>
              <a:latin typeface="ITC Franklin Gothic Std Bk Cd"/>
              <a:ea typeface="MS PGothic" panose="020B0600070205080204" pitchFamily="34" charset="-128"/>
              <a:cs typeface="ITC Franklin Gothic Std Bk Cd"/>
            </a:endParaRPr>
          </a:p>
          <a:p>
            <a:pPr marL="0" marR="0">
              <a:lnSpc>
                <a:spcPct val="107000"/>
              </a:lnSpc>
              <a:spcBef>
                <a:spcPts val="0"/>
              </a:spcBef>
              <a:spcAft>
                <a:spcPts val="0"/>
              </a:spcAft>
            </a:pPr>
            <a:r>
              <a:rPr lang="en-US" sz="1200" kern="1200" dirty="0">
                <a:solidFill>
                  <a:srgbClr val="000000"/>
                </a:solidFill>
                <a:effectLst/>
                <a:latin typeface="ITC Franklin Gothic Std Bk Cd"/>
                <a:ea typeface="MS PGothic" panose="020B0600070205080204" pitchFamily="34" charset="-128"/>
                <a:cs typeface="ITC Franklin Gothic Std Bk Cd"/>
              </a:rPr>
              <a:t>In 2018 CST developed a companion resource to the systems framework titled </a:t>
            </a: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0" kern="1200" dirty="0">
                <a:solidFill>
                  <a:schemeClr val="tx1"/>
                </a:solidFill>
                <a:effectLst/>
                <a:latin typeface="ITC Franklin Gothic Std Bk Cd"/>
                <a:ea typeface="ＭＳ Ｐゴシック" pitchFamily="-48" charset="-128"/>
                <a:cs typeface="ＭＳ Ｐゴシック"/>
              </a:rPr>
              <a:t>This resource provides specific indicators written at a level of detail to help practicing leaders take action and document their progress towards full implementation of the strategies within the framework.</a:t>
            </a:r>
          </a:p>
          <a:p>
            <a:pPr marL="0" marR="0">
              <a:lnSpc>
                <a:spcPct val="107000"/>
              </a:lnSpc>
              <a:spcBef>
                <a:spcPts val="0"/>
              </a:spcBef>
              <a:spcAft>
                <a:spcPts val="0"/>
              </a:spcAft>
            </a:pPr>
            <a:endParaRPr lang="en-US" sz="1200" b="0" i="0" kern="1200" dirty="0">
              <a:solidFill>
                <a:schemeClr val="tx1"/>
              </a:solidFill>
              <a:effectLst/>
              <a:latin typeface="ITC Franklin Gothic Std Bk Cd"/>
              <a:ea typeface="ＭＳ Ｐゴシック" pitchFamily="-48" charset="-128"/>
              <a:cs typeface="ＭＳ Ｐゴシック"/>
            </a:endParaRPr>
          </a:p>
          <a:p>
            <a:pPr marL="0" marR="0">
              <a:lnSpc>
                <a:spcPct val="107000"/>
              </a:lnSpc>
              <a:spcBef>
                <a:spcPts val="0"/>
              </a:spcBef>
              <a:spcAft>
                <a:spcPts val="0"/>
              </a:spcAft>
            </a:pPr>
            <a:r>
              <a:rPr lang="en-US" sz="1200" b="0" i="0" kern="1200" dirty="0">
                <a:solidFill>
                  <a:schemeClr val="tx1"/>
                </a:solidFill>
                <a:effectLst/>
                <a:latin typeface="ITC Franklin Gothic Std Bk Cd"/>
                <a:ea typeface="ＭＳ Ｐゴシック" pitchFamily="-48" charset="-128"/>
                <a:cs typeface="ＭＳ Ｐゴシック"/>
              </a:rPr>
              <a:t>The next two sections of the module identify </a:t>
            </a:r>
            <a:r>
              <a:rPr lang="en-US" sz="1200" kern="1200" dirty="0">
                <a:solidFill>
                  <a:srgbClr val="000000"/>
                </a:solidFill>
                <a:effectLst/>
                <a:latin typeface="ITC Franklin Gothic Std Bk Cd"/>
                <a:ea typeface="MS PGothic" panose="020B0600070205080204" pitchFamily="34" charset="-128"/>
                <a:cs typeface="ITC Franklin Gothic Std Bk Cd"/>
              </a:rPr>
              <a:t>principal actions to support mentoring and induction in turnaround schools and make explicit connections to the </a:t>
            </a:r>
            <a:r>
              <a:rPr lang="en-US" sz="1200" b="0" i="1" kern="1200" dirty="0">
                <a:solidFill>
                  <a:srgbClr val="000000"/>
                </a:solidFill>
                <a:effectLst/>
                <a:latin typeface="ITC Franklin Gothic Std Bk Cd"/>
                <a:ea typeface="MS PGothic" panose="020B0600070205080204" pitchFamily="34" charset="-128"/>
                <a:cs typeface="ITC Franklin Gothic Std Bk Cd"/>
              </a:rPr>
              <a:t>Indicators of Effective Practice</a:t>
            </a:r>
            <a:r>
              <a:rPr lang="en-US" sz="1200" b="0" i="1" kern="1200" dirty="0">
                <a:solidFill>
                  <a:srgbClr val="000000"/>
                </a:solidFill>
                <a:effectLst/>
                <a:latin typeface="Times New Roman" panose="02020603050405020304" pitchFamily="18" charset="0"/>
                <a:ea typeface="MS PGothic" panose="020B0600070205080204" pitchFamily="34" charset="-128"/>
                <a:cs typeface="ITC Franklin Gothic Std Bk Cd"/>
              </a:rPr>
              <a:t> </a:t>
            </a:r>
            <a:r>
              <a:rPr lang="en-US" sz="1200" kern="1200" dirty="0">
                <a:solidFill>
                  <a:srgbClr val="000000"/>
                </a:solidFill>
                <a:effectLst/>
                <a:latin typeface="ITC Franklin Gothic Std Bk Cd"/>
                <a:ea typeface="MS PGothic" panose="020B0600070205080204" pitchFamily="34" charset="-128"/>
                <a:cs typeface="ITC Franklin Gothic Std Bk Cd"/>
              </a:rPr>
              <a:t>that principals can use to guide and document their actions. The first section focuses on principal actions to create and facilitate schoolwide systems for mentoring and induction. The second section focuses on principal actions to support mentors.</a:t>
            </a:r>
          </a:p>
          <a:p>
            <a:pPr marL="0" marR="0">
              <a:lnSpc>
                <a:spcPct val="107000"/>
              </a:lnSpc>
              <a:spcBef>
                <a:spcPts val="0"/>
              </a:spcBef>
              <a:spcAft>
                <a:spcPts val="0"/>
              </a:spcAft>
            </a:pPr>
            <a:endParaRPr lang="en-US" sz="1200" kern="1200" dirty="0">
              <a:solidFill>
                <a:srgbClr val="000000"/>
              </a:solidFill>
              <a:effectLst/>
              <a:latin typeface="ITC Franklin Gothic Std Bk Cd"/>
              <a:ea typeface="MS PGothic" panose="020B0600070205080204" pitchFamily="34" charset="-128"/>
            </a:endParaRPr>
          </a:p>
          <a:p>
            <a:pPr marL="0" marR="0">
              <a:lnSpc>
                <a:spcPct val="107000"/>
              </a:lnSpc>
              <a:spcBef>
                <a:spcPts val="0"/>
              </a:spcBef>
              <a:spcAft>
                <a:spcPts val="0"/>
              </a:spcAft>
            </a:pP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A Systems Framework: </a:t>
            </a:r>
            <a:r>
              <a:rPr lang="en-US" sz="1200" b="0" i="0" kern="1200" dirty="0">
                <a:solidFill>
                  <a:schemeClr val="tx1"/>
                </a:solidFill>
                <a:effectLst/>
                <a:latin typeface="ITC Franklin Gothic Std Bk Cd"/>
                <a:ea typeface="ＭＳ Ｐゴシック" pitchFamily="-48" charset="-128"/>
                <a:cs typeface="ＭＳ Ｐゴシック"/>
              </a:rPr>
              <a:t>https://centeronschoolturnaround.org/wp-content/uploads/2018/03/CST_Four-Domains-Framework-Final.pdf</a:t>
            </a:r>
          </a:p>
          <a:p>
            <a:pPr marL="0" marR="0">
              <a:lnSpc>
                <a:spcPct val="107000"/>
              </a:lnSpc>
              <a:spcBef>
                <a:spcPts val="0"/>
              </a:spcBef>
              <a:spcAft>
                <a:spcPts val="0"/>
              </a:spcAft>
            </a:pPr>
            <a:endParaRPr lang="en-US" sz="1200" b="0" i="1" kern="1200" dirty="0">
              <a:solidFill>
                <a:schemeClr val="tx1"/>
              </a:solidFill>
              <a:effectLst/>
              <a:latin typeface="ITC Franklin Gothic Std Bk Cd"/>
              <a:ea typeface="ＭＳ Ｐゴシック" pitchFamily="-48" charset="-128"/>
            </a:endParaRPr>
          </a:p>
          <a:p>
            <a:pPr marL="0" marR="0">
              <a:lnSpc>
                <a:spcPct val="107000"/>
              </a:lnSpc>
              <a:spcBef>
                <a:spcPts val="0"/>
              </a:spcBef>
              <a:spcAft>
                <a:spcPts val="0"/>
              </a:spcAft>
            </a:pP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0" kern="1200" dirty="0">
                <a:solidFill>
                  <a:schemeClr val="tx1"/>
                </a:solidFill>
                <a:effectLst/>
                <a:latin typeface="ITC Franklin Gothic Std Bk Cd"/>
                <a:ea typeface="ＭＳ Ｐゴシック" pitchFamily="-48" charset="-128"/>
                <a:cs typeface="ＭＳ Ｐゴシック"/>
              </a:rPr>
              <a:t>https://centeronschoolturnaround.org/wp-content/uploads/2018/04/CST_Indictors-Effective-Practice-Four-Domains.pdf</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84343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14</a:t>
            </a:fld>
            <a:endParaRPr lang="en-US" dirty="0"/>
          </a:p>
        </p:txBody>
      </p:sp>
    </p:spTree>
    <p:extLst>
      <p:ext uri="{BB962C8B-B14F-4D97-AF65-F5344CB8AC3E}">
        <p14:creationId xmlns:p14="http://schemas.microsoft.com/office/powerpoint/2010/main" val="353008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15</a:t>
            </a:fld>
            <a:endParaRPr lang="en-US" dirty="0"/>
          </a:p>
        </p:txBody>
      </p:sp>
    </p:spTree>
    <p:extLst>
      <p:ext uri="{BB962C8B-B14F-4D97-AF65-F5344CB8AC3E}">
        <p14:creationId xmlns:p14="http://schemas.microsoft.com/office/powerpoint/2010/main" val="93597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16</a:t>
            </a:fld>
            <a:endParaRPr lang="en-US" dirty="0"/>
          </a:p>
        </p:txBody>
      </p:sp>
    </p:spTree>
    <p:extLst>
      <p:ext uri="{BB962C8B-B14F-4D97-AF65-F5344CB8AC3E}">
        <p14:creationId xmlns:p14="http://schemas.microsoft.com/office/powerpoint/2010/main" val="330238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17</a:t>
            </a:fld>
            <a:endParaRPr lang="en-US" dirty="0"/>
          </a:p>
        </p:txBody>
      </p:sp>
    </p:spTree>
    <p:extLst>
      <p:ext uri="{BB962C8B-B14F-4D97-AF65-F5344CB8AC3E}">
        <p14:creationId xmlns:p14="http://schemas.microsoft.com/office/powerpoint/2010/main" val="381626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18</a:t>
            </a:fld>
            <a:endParaRPr lang="en-US" dirty="0"/>
          </a:p>
        </p:txBody>
      </p:sp>
    </p:spTree>
    <p:extLst>
      <p:ext uri="{BB962C8B-B14F-4D97-AF65-F5344CB8AC3E}">
        <p14:creationId xmlns:p14="http://schemas.microsoft.com/office/powerpoint/2010/main" val="303008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a:p>
            <a:pPr defTabSz="462321" eaLnBrk="1" fontAlgn="auto" hangingPunct="1">
              <a:spcBef>
                <a:spcPts val="0"/>
              </a:spcBef>
              <a:spcAft>
                <a:spcPts val="0"/>
              </a:spcAft>
              <a:defRPr/>
            </a:pP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19</a:t>
            </a:fld>
            <a:endParaRPr lang="en-US" dirty="0"/>
          </a:p>
        </p:txBody>
      </p:sp>
    </p:spTree>
    <p:extLst>
      <p:ext uri="{BB962C8B-B14F-4D97-AF65-F5344CB8AC3E}">
        <p14:creationId xmlns:p14="http://schemas.microsoft.com/office/powerpoint/2010/main" val="83503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20</a:t>
            </a:fld>
            <a:endParaRPr lang="en-US" dirty="0"/>
          </a:p>
        </p:txBody>
      </p:sp>
    </p:spTree>
    <p:extLst>
      <p:ext uri="{BB962C8B-B14F-4D97-AF65-F5344CB8AC3E}">
        <p14:creationId xmlns:p14="http://schemas.microsoft.com/office/powerpoint/2010/main" val="62259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809509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1 shows a crosswalk between evidence-based leadership competencies and turnaround leadership practices. </a:t>
            </a:r>
          </a:p>
          <a:p>
            <a:endParaRPr lang="en-US" dirty="0"/>
          </a:p>
          <a:p>
            <a:r>
              <a:rPr lang="en-US" dirty="0"/>
              <a:t>The evidence-based leadership competencies are taken from the </a:t>
            </a:r>
            <a:r>
              <a:rPr lang="en-US" i="1" dirty="0"/>
              <a:t>Recruit, Select, and Support: Turnaround Leader Competencies </a:t>
            </a:r>
            <a:r>
              <a:rPr lang="en-US" dirty="0"/>
              <a:t>professional learning module developed by the Center on Great Teachers and Leaders, Center on School Turnaround, Public Impact, and UVA Partnership for Leadership in Education. The module can be accessed at https://gtlcenter.org/technical-assistance/professional-learning-modules/recruit-select-and-support-turnaround-leader-competencies </a:t>
            </a:r>
          </a:p>
          <a:p>
            <a:endParaRPr lang="en-US" dirty="0"/>
          </a:p>
          <a:p>
            <a:r>
              <a:rPr lang="en-US" dirty="0"/>
              <a:t>The turnaround leadership practices are aligned with the </a:t>
            </a:r>
            <a:r>
              <a:rPr lang="en-US" sz="1200" b="0" i="0" kern="1200" dirty="0">
                <a:solidFill>
                  <a:schemeClr val="tx1"/>
                </a:solidFill>
                <a:effectLst/>
                <a:latin typeface="ITC Franklin Gothic Std Bk Cd"/>
                <a:ea typeface="ＭＳ Ｐゴシック" pitchFamily="-48" charset="-128"/>
                <a:cs typeface="ＭＳ Ｐゴシック"/>
              </a:rPr>
              <a:t>Center on School Turnaround’s </a:t>
            </a: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A Systems Framework. </a:t>
            </a:r>
            <a:r>
              <a:rPr lang="en-US" sz="1200" b="0" i="0" kern="1200" dirty="0">
                <a:solidFill>
                  <a:schemeClr val="tx1"/>
                </a:solidFill>
                <a:effectLst/>
                <a:latin typeface="ITC Franklin Gothic Std Bk Cd"/>
                <a:ea typeface="ＭＳ Ｐゴシック" pitchFamily="-48" charset="-128"/>
                <a:cs typeface="ＭＳ Ｐゴシック"/>
              </a:rPr>
              <a:t>The systems framework can be accessed at https://centeronschoolturnaround.org/wp-content/uploads/2018/03/CST_Four-Domains-Framework-Final.pdf</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21</a:t>
            </a:fld>
            <a:endParaRPr lang="en-US" dirty="0"/>
          </a:p>
        </p:txBody>
      </p:sp>
    </p:spTree>
    <p:extLst>
      <p:ext uri="{BB962C8B-B14F-4D97-AF65-F5344CB8AC3E}">
        <p14:creationId xmlns:p14="http://schemas.microsoft.com/office/powerpoint/2010/main" val="1731364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22</a:t>
            </a:fld>
            <a:endParaRPr lang="en-US" dirty="0"/>
          </a:p>
        </p:txBody>
      </p:sp>
    </p:spTree>
    <p:extLst>
      <p:ext uri="{BB962C8B-B14F-4D97-AF65-F5344CB8AC3E}">
        <p14:creationId xmlns:p14="http://schemas.microsoft.com/office/powerpoint/2010/main" val="2362986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23</a:t>
            </a:fld>
            <a:endParaRPr lang="en-US" dirty="0"/>
          </a:p>
        </p:txBody>
      </p:sp>
    </p:spTree>
    <p:extLst>
      <p:ext uri="{BB962C8B-B14F-4D97-AF65-F5344CB8AC3E}">
        <p14:creationId xmlns:p14="http://schemas.microsoft.com/office/powerpoint/2010/main" val="18159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24</a:t>
            </a:fld>
            <a:endParaRPr lang="en-US" dirty="0"/>
          </a:p>
        </p:txBody>
      </p:sp>
    </p:spTree>
    <p:extLst>
      <p:ext uri="{BB962C8B-B14F-4D97-AF65-F5344CB8AC3E}">
        <p14:creationId xmlns:p14="http://schemas.microsoft.com/office/powerpoint/2010/main" val="387213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25</a:t>
            </a:fld>
            <a:endParaRPr lang="en-US" dirty="0"/>
          </a:p>
        </p:txBody>
      </p:sp>
    </p:spTree>
    <p:extLst>
      <p:ext uri="{BB962C8B-B14F-4D97-AF65-F5344CB8AC3E}">
        <p14:creationId xmlns:p14="http://schemas.microsoft.com/office/powerpoint/2010/main" val="673902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i="1" kern="1200" dirty="0">
                <a:solidFill>
                  <a:srgbClr val="000000"/>
                </a:solidFill>
                <a:effectLst/>
                <a:latin typeface="ITC Franklin Gothic Std Bk Cd"/>
                <a:ea typeface="MS PGothic" panose="020B0600070205080204" pitchFamily="34" charset="-128"/>
                <a:cs typeface="ITC Franklin Gothic Std Bk Cd"/>
              </a:rPr>
              <a:t>Read the principal actions and the associated indicator(s) from the </a:t>
            </a:r>
            <a:r>
              <a:rPr lang="en-US" sz="1200" b="0" i="0"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1" kern="1200" dirty="0">
                <a:solidFill>
                  <a:schemeClr val="tx1"/>
                </a:solidFill>
                <a:effectLst/>
                <a:latin typeface="ITC Franklin Gothic Std Bk Cd"/>
                <a:ea typeface="ＭＳ Ｐゴシック" pitchFamily="-48" charset="-128"/>
                <a:cs typeface="ＭＳ Ｐゴシック"/>
              </a:rPr>
              <a:t>What are some examples of what this might look like in your school or district context?</a:t>
            </a: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26</a:t>
            </a:fld>
            <a:endParaRPr lang="en-US" dirty="0"/>
          </a:p>
        </p:txBody>
      </p:sp>
    </p:spTree>
    <p:extLst>
      <p:ext uri="{BB962C8B-B14F-4D97-AF65-F5344CB8AC3E}">
        <p14:creationId xmlns:p14="http://schemas.microsoft.com/office/powerpoint/2010/main" val="3826412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of Handout 2 features a crosswalk of principal turnaround actions with the domains and practices from the </a:t>
            </a:r>
            <a:r>
              <a:rPr lang="en-US" sz="1200" b="0" i="0" kern="1200" dirty="0">
                <a:solidFill>
                  <a:schemeClr val="tx1"/>
                </a:solidFill>
                <a:effectLst/>
                <a:latin typeface="ITC Franklin Gothic Std Bk Cd"/>
                <a:ea typeface="ＭＳ Ｐゴシック" pitchFamily="-48" charset="-128"/>
                <a:cs typeface="ＭＳ Ｐゴシック"/>
              </a:rPr>
              <a:t>Center on School Turnaround’s </a:t>
            </a: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A Systems Framework. </a:t>
            </a:r>
            <a:r>
              <a:rPr lang="en-US" sz="1200" b="0" i="0" kern="1200" dirty="0">
                <a:solidFill>
                  <a:schemeClr val="tx1"/>
                </a:solidFill>
                <a:effectLst/>
                <a:latin typeface="ITC Franklin Gothic Std Bk Cd"/>
                <a:ea typeface="ＭＳ Ｐゴシック" pitchFamily="-48" charset="-128"/>
                <a:cs typeface="ＭＳ Ｐゴシック"/>
              </a:rPr>
              <a:t>The systems framework can be accessed at https://centeronschoolturnaround.org/wp-content/uploads/2018/03/CST_Four-Domains-Framework-Final.pdf</a:t>
            </a:r>
          </a:p>
          <a:p>
            <a:endParaRPr lang="en-US" sz="1200" b="0" i="0" kern="1200" dirty="0">
              <a:solidFill>
                <a:schemeClr val="tx1"/>
              </a:solidFill>
              <a:effectLst/>
              <a:latin typeface="ITC Franklin Gothic Std Bk Cd"/>
              <a:ea typeface="ＭＳ Ｐゴシック" pitchFamily="-48" charset="-128"/>
            </a:endParaRPr>
          </a:p>
          <a:p>
            <a:pPr marL="0" marR="0">
              <a:lnSpc>
                <a:spcPct val="107000"/>
              </a:lnSpc>
              <a:spcBef>
                <a:spcPts val="0"/>
              </a:spcBef>
              <a:spcAft>
                <a:spcPts val="0"/>
              </a:spcAft>
            </a:pPr>
            <a:r>
              <a:rPr lang="en-US" sz="1200" b="0" i="0" kern="1200" dirty="0">
                <a:solidFill>
                  <a:schemeClr val="tx1"/>
                </a:solidFill>
                <a:effectLst/>
                <a:latin typeface="ITC Franklin Gothic Std Bk Cd"/>
                <a:ea typeface="ＭＳ Ｐゴシック" pitchFamily="-48" charset="-128"/>
              </a:rPr>
              <a:t>Figure 2 of Handout 2 features a crosswalk of the roles that principals serve within mentoring and induction programs with school, district, and state-level indicators from </a:t>
            </a:r>
            <a:r>
              <a:rPr lang="en-US" sz="1200" b="0" i="1" kern="1200" dirty="0">
                <a:solidFill>
                  <a:schemeClr val="tx1"/>
                </a:solidFill>
                <a:effectLst/>
                <a:latin typeface="ITC Franklin Gothic Std Bk Cd"/>
                <a:ea typeface="ＭＳ Ｐゴシック" pitchFamily="-48" charset="-128"/>
                <a:cs typeface="ＭＳ Ｐゴシック"/>
              </a:rPr>
              <a:t>Four Domains for Rapid School Improvement: Indicators of Effective Practice. </a:t>
            </a:r>
            <a:r>
              <a:rPr lang="en-US" sz="1200" b="0" i="0" kern="1200" dirty="0">
                <a:solidFill>
                  <a:schemeClr val="tx1"/>
                </a:solidFill>
                <a:effectLst/>
                <a:latin typeface="ITC Franklin Gothic Std Bk Cd"/>
                <a:ea typeface="ＭＳ Ｐゴシック" pitchFamily="-48" charset="-128"/>
                <a:cs typeface="ＭＳ Ｐゴシック"/>
              </a:rPr>
              <a:t>This resource can be accessed at</a:t>
            </a:r>
            <a:r>
              <a:rPr lang="en-US" sz="1200" b="0" i="1" kern="1200" dirty="0">
                <a:solidFill>
                  <a:schemeClr val="tx1"/>
                </a:solidFill>
                <a:effectLst/>
                <a:latin typeface="ITC Franklin Gothic Std Bk Cd"/>
                <a:ea typeface="ＭＳ Ｐゴシック" pitchFamily="-48" charset="-128"/>
                <a:cs typeface="ＭＳ Ｐゴシック"/>
              </a:rPr>
              <a:t> </a:t>
            </a:r>
            <a:r>
              <a:rPr lang="en-US" sz="1200" b="0" i="0" kern="1200" dirty="0">
                <a:solidFill>
                  <a:schemeClr val="tx1"/>
                </a:solidFill>
                <a:effectLst/>
                <a:latin typeface="ITC Franklin Gothic Std Bk Cd"/>
                <a:ea typeface="ＭＳ Ｐゴシック" pitchFamily="-48" charset="-128"/>
                <a:cs typeface="ＭＳ Ｐゴシック"/>
              </a:rPr>
              <a:t>https://centeronschoolturnaround.org/wp-content/uploads/2018/04/CST_Indictors-Effective-Practice-Four-Domains.pdf</a:t>
            </a:r>
            <a:endParaRPr lang="en-US" i="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457720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210651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279065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227073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664617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47987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49257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GTL Center’s </a:t>
            </a:r>
            <a:r>
              <a:rPr lang="en-US" i="1" dirty="0"/>
              <a:t>Mentoring and Induction Toolkit </a:t>
            </a:r>
            <a:r>
              <a:rPr lang="en-US" dirty="0"/>
              <a:t>is divided into seven modules. This presentation is part of Module 5: “</a:t>
            </a:r>
            <a:r>
              <a:rPr lang="en-US" sz="1200" b="0" dirty="0"/>
              <a:t>The Role of the Principal in Mentoring and Induction</a:t>
            </a:r>
            <a:r>
              <a:rPr lang="en-US" b="0" dirty="0"/>
              <a: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11717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77238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9393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Read objectives.</a:t>
            </a:r>
            <a:endParaRPr lang="en-US" dirty="0"/>
          </a:p>
        </p:txBody>
      </p:sp>
      <p:sp>
        <p:nvSpPr>
          <p:cNvPr id="4" name="Slide Number Placeholder 3"/>
          <p:cNvSpPr>
            <a:spLocks noGrp="1"/>
          </p:cNvSpPr>
          <p:nvPr>
            <p:ph type="sldNum" sz="quarter" idx="10"/>
          </p:nvPr>
        </p:nvSpPr>
        <p:spPr/>
        <p:txBody>
          <a:bodyPr/>
          <a:lstStyle/>
          <a:p>
            <a:pPr defTabSz="924641">
              <a:defRPr/>
            </a:pPr>
            <a:fld id="{DBA2C2E2-0E08-480B-A22D-C2F2EBF6A27D}" type="slidenum">
              <a:rPr lang="en-US">
                <a:solidFill>
                  <a:srgbClr val="000000"/>
                </a:solidFill>
              </a:rPr>
              <a:pPr defTabSz="924641">
                <a:defRPr/>
              </a:pPr>
              <a:t>8</a:t>
            </a:fld>
            <a:endParaRPr lang="en-US" dirty="0">
              <a:solidFill>
                <a:srgbClr val="000000"/>
              </a:solidFill>
            </a:endParaRPr>
          </a:p>
        </p:txBody>
      </p:sp>
    </p:spTree>
    <p:extLst>
      <p:ext uri="{BB962C8B-B14F-4D97-AF65-F5344CB8AC3E}">
        <p14:creationId xmlns:p14="http://schemas.microsoft.com/office/powerpoint/2010/main" val="402393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000000"/>
                </a:solidFill>
                <a:effectLst/>
                <a:latin typeface="ITC Franklin Gothic Std Bk Cd"/>
                <a:ea typeface="MS PGothic" panose="020B0600070205080204" pitchFamily="34" charset="-128"/>
                <a:cs typeface="ITC Franklin Gothic Std Bk Cd"/>
              </a:rPr>
              <a:t>Read the New Teacher Center’s brief </a:t>
            </a:r>
            <a:r>
              <a:rPr lang="en-US" sz="1200" i="1"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i="1" kern="1200" dirty="0">
                <a:solidFill>
                  <a:srgbClr val="000000"/>
                </a:solidFill>
                <a:effectLst/>
                <a:latin typeface="ITC Franklin Gothic Std Bk Cd"/>
                <a:ea typeface="MS PGothic" panose="020B0600070205080204" pitchFamily="34" charset="-128"/>
                <a:cs typeface="ITC Franklin Gothic Std Bk Cd"/>
              </a:rPr>
              <a:t>Role of the Principal in Beginning Teacher Induction.</a:t>
            </a:r>
            <a:r>
              <a:rPr lang="en-US" sz="1200" i="1" kern="1200" dirty="0">
                <a:solidFill>
                  <a:srgbClr val="000000"/>
                </a:solidFill>
                <a:effectLst/>
                <a:latin typeface="Times New Roman" panose="02020603050405020304" pitchFamily="18" charset="0"/>
                <a:ea typeface="MS PGothic" panose="020B0600070205080204" pitchFamily="34" charset="-128"/>
                <a:cs typeface="ITC Franklin Gothic Std Bk Cd"/>
              </a:rPr>
              <a:t>”</a:t>
            </a:r>
            <a:r>
              <a:rPr lang="en-US" sz="1200" i="1" kern="1200" dirty="0">
                <a:solidFill>
                  <a:srgbClr val="000000"/>
                </a:solidFill>
                <a:effectLst/>
                <a:latin typeface="ITC Franklin Gothic Std Bk Cd"/>
                <a:ea typeface="MS PGothic" panose="020B0600070205080204" pitchFamily="34" charset="-128"/>
                <a:cs typeface="ITC Franklin Gothic Std Bk Cd"/>
              </a:rPr>
              <a:t> Discuss the reflection questions on the slide with your team. The brief can be accessed at </a:t>
            </a:r>
            <a:r>
              <a:rPr lang="en-US" sz="1200" kern="1200" dirty="0">
                <a:solidFill>
                  <a:srgbClr val="000000"/>
                </a:solidFill>
                <a:effectLst/>
                <a:latin typeface="ITC Franklin Gothic Std Bk Cd"/>
                <a:ea typeface="MS PGothic" panose="020B0600070205080204" pitchFamily="34" charset="-128"/>
                <a:cs typeface="ITC Franklin Gothic Std Bk Cd"/>
              </a:rPr>
              <a:t>https://newteachercenter.org/wp-content/uploads/Role-of-Principal-in-Teacher-Induction.pdf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93615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2480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6566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4198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0688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1987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169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4614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87378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90347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18978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50885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B948D842-3A27-4F99-89C4-6987F40BB70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397675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47.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8.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444541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66862042"/>
      </p:ext>
    </p:extLst>
  </p:cSld>
  <p:clrMap bg1="lt1" tx1="dk1" bg2="lt2" tx2="dk2" accent1="accent1" accent2="accent2" accent3="accent3" accent4="accent4" accent5="accent5" accent6="accent6" hlink="hlink" folHlink="folHlink"/>
  <p:sldLayoutIdLst>
    <p:sldLayoutId id="2147484370" r:id="rId1"/>
    <p:sldLayoutId id="2147484371"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785286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62273855"/>
      </p:ext>
    </p:extLst>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479E3436-A65F-4839-9D93-F012310A94CD}"/>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dirty="0"/>
              <a:t>Click to edit Master title style</a:t>
            </a:r>
          </a:p>
        </p:txBody>
      </p:sp>
    </p:spTree>
    <p:extLst>
      <p:ext uri="{BB962C8B-B14F-4D97-AF65-F5344CB8AC3E}">
        <p14:creationId xmlns:p14="http://schemas.microsoft.com/office/powerpoint/2010/main" val="3298267272"/>
      </p:ext>
    </p:extLst>
  </p:cSld>
  <p:clrMap bg1="lt1" tx1="dk1" bg2="lt2" tx2="dk2" accent1="accent1" accent2="accent2" accent3="accent3" accent4="accent4" accent5="accent5" accent6="accent6" hlink="hlink" folHlink="folHlink"/>
  <p:sldLayoutIdLst>
    <p:sldLayoutId id="214748438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686476212"/>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E8F1FB3C-50C6-4964-8241-3F7F0A7DDC1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3073525815"/>
      </p:ext>
    </p:extLst>
  </p:cSld>
  <p:clrMap bg1="lt1" tx1="dk1" bg2="lt2" tx2="dk2" accent1="accent1" accent2="accent2" accent3="accent3" accent4="accent4" accent5="accent5" accent6="accent6" hlink="hlink" folHlink="folHlink"/>
  <p:sldLayoutIdLst>
    <p:sldLayoutId id="214748439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3FEB5FE9-8861-4D42-96D5-C9912C08EDAF}"/>
              </a:ext>
            </a:extLst>
          </p:cNvPr>
          <p:cNvSpPr txBox="1">
            <a:spLocks/>
          </p:cNvSpPr>
          <p:nvPr userDrawn="1"/>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600"/>
              </a:spcBef>
              <a:spcAft>
                <a:spcPts val="600"/>
              </a:spcAft>
            </a:pPr>
            <a:r>
              <a:rPr lang="en-US" dirty="0"/>
              <a:t>Click to edit Master title style</a:t>
            </a:r>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12261974"/>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32163789"/>
      </p:ext>
    </p:extLst>
  </p:cSld>
  <p:clrMap bg1="lt1" tx1="dk1" bg2="lt2" tx2="dk2" accent1="accent1" accent2="accent2" accent3="accent3" accent4="accent4" accent5="accent5" accent6="accent6" hlink="hlink" folHlink="folHlink"/>
  <p:sldLayoutIdLst>
    <p:sldLayoutId id="2147484362" r:id="rId1"/>
    <p:sldLayoutId id="2147484363"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wteachercenter.org/wp-content/uploads/Role-of-Principal-in-Teacher-Induction.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centeronschoolturnaround.org/four-domains"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enteronschoolturnaround.org/wp-content/uploads/2018/04/CST_Indictors-Effective-Practice-Four-Domains.pdf"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hyperlink" Target="http://www.eric.ed.gov/PDFS/ED49582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allacefoundation.org/KnowledgeCenter/KnowledgeTopics/CurrentAreasofFocus/EducationLeadership/Documents/Learning-from-Leadership-Investigating-Links-Final-Report.pdf" TargetMode="External"/><Relationship Id="rId2" Type="http://schemas.openxmlformats.org/officeDocument/2006/relationships/notesSlide" Target="../notesSlides/notesSlide30.xml"/><Relationship Id="rId1" Type="http://schemas.openxmlformats.org/officeDocument/2006/relationships/slideLayout" Target="../slideLayouts/slideLayout28.xml"/><Relationship Id="rId5" Type="http://schemas.openxmlformats.org/officeDocument/2006/relationships/hyperlink" Target="https://newteachercenter.org/wp-content/uploads/Role-of-Principal-in-Teacher-Induction.pdf" TargetMode="External"/><Relationship Id="rId4" Type="http://schemas.openxmlformats.org/officeDocument/2006/relationships/hyperlink" Target="http://npbea.org/wp-content/uploads/2017/06/Professional-Standards-for-Educational-Leaders_2015.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2126299"/>
            <a:ext cx="7877321" cy="1477328"/>
          </a:xfrm>
        </p:spPr>
        <p:txBody>
          <a:bodyPr/>
          <a:lstStyle/>
          <a:p>
            <a:r>
              <a:rPr lang="en-US" dirty="0"/>
              <a:t>The Role of the Principal in Mentoring and Induction</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Narrow" pitchFamily="34" charset="0"/>
                <a:ea typeface="ＭＳ Ｐゴシック"/>
              </a:rPr>
              <a:t>Copyright © 2018 American Institutes for Research. All rights reserved.</a:t>
            </a:r>
          </a:p>
        </p:txBody>
      </p:sp>
    </p:spTree>
    <p:extLst>
      <p:ext uri="{BB962C8B-B14F-4D97-AF65-F5344CB8AC3E}">
        <p14:creationId xmlns:p14="http://schemas.microsoft.com/office/powerpoint/2010/main" val="24018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New Vision for School Leaders</a:t>
            </a:r>
          </a:p>
        </p:txBody>
      </p:sp>
      <p:sp>
        <p:nvSpPr>
          <p:cNvPr id="2" name="Content Placeholder 1"/>
          <p:cNvSpPr>
            <a:spLocks noGrp="1"/>
          </p:cNvSpPr>
          <p:nvPr>
            <p:ph idx="1"/>
          </p:nvPr>
        </p:nvSpPr>
        <p:spPr/>
        <p:txBody>
          <a:bodyPr/>
          <a:lstStyle/>
          <a:p>
            <a:r>
              <a:rPr lang="en-US" dirty="0"/>
              <a:t>Read “</a:t>
            </a:r>
            <a:r>
              <a:rPr lang="en-US" dirty="0">
                <a:hlinkClick r:id="rId3" tooltip="Role of the Principal in Beginning Teacher Induction"/>
              </a:rPr>
              <a:t>Role of the Principal in Beginning Teacher Induction</a:t>
            </a:r>
            <a:r>
              <a:rPr lang="en-US" dirty="0"/>
              <a:t>” (New Teacher Center, 2016).</a:t>
            </a:r>
          </a:p>
          <a:p>
            <a:r>
              <a:rPr lang="en-US" dirty="0"/>
              <a:t>How do the practices summarized in this brief reflect the common actions of principals in your district or state? How are principals prepared or supported in this work?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Tree>
    <p:extLst>
      <p:ext uri="{BB962C8B-B14F-4D97-AF65-F5344CB8AC3E}">
        <p14:creationId xmlns:p14="http://schemas.microsoft.com/office/powerpoint/2010/main" val="247136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A366C4-4D3A-4C53-8FCD-780A1782F6EF}"/>
              </a:ext>
            </a:extLst>
          </p:cNvPr>
          <p:cNvSpPr>
            <a:spLocks noGrp="1"/>
          </p:cNvSpPr>
          <p:nvPr>
            <p:ph type="title"/>
          </p:nvPr>
        </p:nvSpPr>
        <p:spPr/>
        <p:txBody>
          <a:bodyPr/>
          <a:lstStyle/>
          <a:p>
            <a:r>
              <a:rPr lang="en-US" dirty="0"/>
              <a:t>Research on the Role of the Principal in Mentoring and Induction</a:t>
            </a:r>
          </a:p>
        </p:txBody>
      </p:sp>
      <p:sp>
        <p:nvSpPr>
          <p:cNvPr id="6" name="Content Placeholder 5">
            <a:extLst>
              <a:ext uri="{FF2B5EF4-FFF2-40B4-BE49-F238E27FC236}">
                <a16:creationId xmlns:a16="http://schemas.microsoft.com/office/drawing/2014/main" id="{92809E8A-DCD6-47C7-9734-568A8D6CF656}"/>
              </a:ext>
            </a:extLst>
          </p:cNvPr>
          <p:cNvSpPr>
            <a:spLocks noGrp="1"/>
          </p:cNvSpPr>
          <p:nvPr>
            <p:ph idx="1"/>
          </p:nvPr>
        </p:nvSpPr>
        <p:spPr/>
        <p:txBody>
          <a:bodyPr>
            <a:normAutofit lnSpcReduction="10000"/>
          </a:bodyPr>
          <a:lstStyle/>
          <a:p>
            <a:r>
              <a:rPr lang="en-US" dirty="0"/>
              <a:t>Principal actions and effectiveness are a major factor in teacher retention and student achievement (Louis, Leithwood, Wahlstrom, &amp; Anderson, 2010; Burkhauser, Gates, Hamilton, &amp; Ikemoto, 2012).</a:t>
            </a:r>
          </a:p>
          <a:p>
            <a:r>
              <a:rPr lang="en-US" dirty="0"/>
              <a:t>Principals play a major role in school culture and working conditions (Angelle, 2006; Johnson, 2006). </a:t>
            </a:r>
          </a:p>
          <a:p>
            <a:r>
              <a:rPr lang="en-US" dirty="0"/>
              <a:t>Principals can take specific actions to ensure that the school culture and working conditions support and facilitate effective induction and mentoring systems (Brock &amp; Grady, 2001; Carver, 2000; Darling-Hammond, Berry, &amp; Fideler, 1999).</a:t>
            </a:r>
          </a:p>
        </p:txBody>
      </p:sp>
      <p:sp>
        <p:nvSpPr>
          <p:cNvPr id="3" name="Slide Number Placeholder 2">
            <a:extLst>
              <a:ext uri="{FF2B5EF4-FFF2-40B4-BE49-F238E27FC236}">
                <a16:creationId xmlns:a16="http://schemas.microsoft.com/office/drawing/2014/main" id="{B1498B1B-667C-40C5-ABE9-BC64C945CA3E}"/>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61024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702AA-2C9F-484F-BFE3-4629727180DB}"/>
              </a:ext>
            </a:extLst>
          </p:cNvPr>
          <p:cNvSpPr>
            <a:spLocks noGrp="1"/>
          </p:cNvSpPr>
          <p:nvPr>
            <p:ph type="title"/>
          </p:nvPr>
        </p:nvSpPr>
        <p:spPr/>
        <p:txBody>
          <a:bodyPr>
            <a:noAutofit/>
          </a:bodyPr>
          <a:lstStyle/>
          <a:p>
            <a:r>
              <a:rPr lang="en-US" sz="4200" dirty="0"/>
              <a:t>Professional Standards for Educational Leaders</a:t>
            </a:r>
          </a:p>
        </p:txBody>
      </p:sp>
      <p:sp>
        <p:nvSpPr>
          <p:cNvPr id="2" name="Content Placeholder 1">
            <a:extLst>
              <a:ext uri="{FF2B5EF4-FFF2-40B4-BE49-F238E27FC236}">
                <a16:creationId xmlns:a16="http://schemas.microsoft.com/office/drawing/2014/main" id="{B702410B-5BEF-45C2-B7E3-77B9B62F63D7}"/>
              </a:ext>
            </a:extLst>
          </p:cNvPr>
          <p:cNvSpPr>
            <a:spLocks noGrp="1"/>
          </p:cNvSpPr>
          <p:nvPr>
            <p:ph idx="1"/>
          </p:nvPr>
        </p:nvSpPr>
        <p:spPr/>
        <p:txBody>
          <a:bodyPr/>
          <a:lstStyle/>
          <a:p>
            <a:r>
              <a:rPr lang="en-US" b="1" dirty="0"/>
              <a:t>Standards Linked to Mentoring and Induction</a:t>
            </a:r>
          </a:p>
          <a:p>
            <a:pPr marL="342900" indent="-342900">
              <a:buFont typeface="Arial" panose="020B0604020202020204" pitchFamily="34" charset="0"/>
              <a:buChar char="•"/>
            </a:pPr>
            <a:r>
              <a:rPr lang="en-US" sz="2200" b="1" dirty="0"/>
              <a:t>Standard 1—Mission, Vision, and Core Values: </a:t>
            </a:r>
            <a:r>
              <a:rPr lang="en-US" sz="2200" dirty="0"/>
              <a:t>Promote a culture of “openness, caring, and trust; and continuous improvement.”</a:t>
            </a:r>
          </a:p>
          <a:p>
            <a:pPr marL="342900" indent="-342900">
              <a:buFont typeface="Arial" panose="020B0604020202020204" pitchFamily="34" charset="0"/>
              <a:buChar char="•"/>
            </a:pPr>
            <a:r>
              <a:rPr lang="en-US" sz="2200" b="1" dirty="0"/>
              <a:t>Standard 4—Curriculum, Instruction, and Assessment:</a:t>
            </a:r>
            <a:r>
              <a:rPr lang="en-US" sz="2200" dirty="0"/>
              <a:t> “Implement coherent systems of curriculum, instruction, and assessment.”</a:t>
            </a:r>
          </a:p>
          <a:p>
            <a:pPr marL="342900" indent="-342900">
              <a:buFont typeface="Arial" panose="020B0604020202020204" pitchFamily="34" charset="0"/>
              <a:buChar char="•"/>
            </a:pPr>
            <a:r>
              <a:rPr lang="en-US" sz="2200" b="1" dirty="0"/>
              <a:t>Standard 6—Professional Capacity of School Personnel: </a:t>
            </a:r>
            <a:r>
              <a:rPr lang="en-US" sz="2200" dirty="0"/>
              <a:t>“Plan for and manage staff turnover and succession, providing opportunities for effective induction and mentoring of new personnel.” </a:t>
            </a:r>
            <a:endParaRPr lang="en-US" dirty="0"/>
          </a:p>
        </p:txBody>
      </p:sp>
      <p:sp>
        <p:nvSpPr>
          <p:cNvPr id="5" name="TextBox 33">
            <a:extLst>
              <a:ext uri="{FF2B5EF4-FFF2-40B4-BE49-F238E27FC236}">
                <a16:creationId xmlns:a16="http://schemas.microsoft.com/office/drawing/2014/main" id="{563A1478-5FA4-432F-8F84-A163BA68E762}"/>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National Policy Board for Educational Administration (2015)</a:t>
            </a:r>
          </a:p>
        </p:txBody>
      </p:sp>
      <p:sp>
        <p:nvSpPr>
          <p:cNvPr id="4" name="Slide Number Placeholder 3">
            <a:extLst>
              <a:ext uri="{FF2B5EF4-FFF2-40B4-BE49-F238E27FC236}">
                <a16:creationId xmlns:a16="http://schemas.microsoft.com/office/drawing/2014/main" id="{1C3714EE-87FB-4EB3-9239-B1749B6A473E}"/>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32813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B6227-4A2B-40C6-83D4-6AFE44511E26}"/>
              </a:ext>
            </a:extLst>
          </p:cNvPr>
          <p:cNvSpPr>
            <a:spLocks noGrp="1"/>
          </p:cNvSpPr>
          <p:nvPr>
            <p:ph type="title"/>
          </p:nvPr>
        </p:nvSpPr>
        <p:spPr/>
        <p:txBody>
          <a:bodyPr>
            <a:noAutofit/>
          </a:bodyPr>
          <a:lstStyle/>
          <a:p>
            <a:r>
              <a:rPr lang="en-US" sz="3100" dirty="0">
                <a:solidFill>
                  <a:srgbClr val="686868"/>
                </a:solidFill>
              </a:rPr>
              <a:t>Linking Mentoring and Induction with School Turnaround</a:t>
            </a:r>
          </a:p>
        </p:txBody>
      </p:sp>
      <p:pic>
        <p:nvPicPr>
          <p:cNvPr id="5" name="Picture 4" descr="Systematic Turnaround &amp; Improvement consists of 4 Domains of Rapid Improvement:&#10;&#10;Turnaround Leadership - prioritize improvement and communicate its urgency; monitor short- &amp; long-term goals; customize and target support to meet needs&#10;&#10;Talent Development - Recruit, develop, retain, and sustain talent; target professional learning opportunities; set clear performance expectations&#10;&#10;Instructional Transformation - Diagnose and respond to student learning needs; Provide rigorous evidence-based instruction; remove barriers and provide opportunities&#10;&#10;Culture shift - Build a culture focused on student learning and effort; Solicit and act upon stakedholder input; Engage students and families in pursuing education goals">
            <a:extLst>
              <a:ext uri="{FF2B5EF4-FFF2-40B4-BE49-F238E27FC236}">
                <a16:creationId xmlns:a16="http://schemas.microsoft.com/office/drawing/2014/main" id="{0BC3F66E-4617-4B83-9A70-2F9F1A283F37}"/>
              </a:ext>
            </a:extLst>
          </p:cNvPr>
          <p:cNvPicPr>
            <a:picLocks noChangeAspect="1"/>
          </p:cNvPicPr>
          <p:nvPr/>
        </p:nvPicPr>
        <p:blipFill rotWithShape="1">
          <a:blip r:embed="rId3"/>
          <a:srcRect l="6802" t="1220" r="5200" b="4501"/>
          <a:stretch/>
        </p:blipFill>
        <p:spPr>
          <a:xfrm>
            <a:off x="2342356" y="976577"/>
            <a:ext cx="4914900" cy="4881989"/>
          </a:xfrm>
          <a:prstGeom prst="rect">
            <a:avLst/>
          </a:prstGeom>
        </p:spPr>
      </p:pic>
      <p:sp>
        <p:nvSpPr>
          <p:cNvPr id="6" name="TextBox 33">
            <a:extLst>
              <a:ext uri="{FF2B5EF4-FFF2-40B4-BE49-F238E27FC236}">
                <a16:creationId xmlns:a16="http://schemas.microsoft.com/office/drawing/2014/main" id="{13628F47-0D1E-4749-B225-13FB73906B32}"/>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(2017a)</a:t>
            </a:r>
          </a:p>
        </p:txBody>
      </p:sp>
      <p:sp>
        <p:nvSpPr>
          <p:cNvPr id="4" name="Slide Number Placeholder 3">
            <a:extLst>
              <a:ext uri="{FF2B5EF4-FFF2-40B4-BE49-F238E27FC236}">
                <a16:creationId xmlns:a16="http://schemas.microsoft.com/office/drawing/2014/main" id="{DF7E5F69-7AF8-44A2-B1F4-AEA75233A318}"/>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376505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79973-6215-4B89-904D-5CEA4CD7F476}"/>
              </a:ext>
            </a:extLst>
          </p:cNvPr>
          <p:cNvSpPr>
            <a:spLocks noGrp="1"/>
          </p:cNvSpPr>
          <p:nvPr>
            <p:ph type="title"/>
          </p:nvPr>
        </p:nvSpPr>
        <p:spPr>
          <a:xfrm>
            <a:off x="687388" y="2355771"/>
            <a:ext cx="8229600" cy="2123658"/>
          </a:xfrm>
        </p:spPr>
        <p:txBody>
          <a:bodyPr/>
          <a:lstStyle/>
          <a:p>
            <a:r>
              <a:rPr lang="en-US" dirty="0"/>
              <a:t>Principal Actions to Facilitate Mentoring and Induction Systems in Turnaround Schools</a:t>
            </a:r>
          </a:p>
        </p:txBody>
      </p:sp>
      <p:sp>
        <p:nvSpPr>
          <p:cNvPr id="5" name="Slide Number Placeholder 4">
            <a:extLst>
              <a:ext uri="{FF2B5EF4-FFF2-40B4-BE49-F238E27FC236}">
                <a16:creationId xmlns:a16="http://schemas.microsoft.com/office/drawing/2014/main" id="{BB4D84FC-AD38-40AB-BDDE-787CDB1E5082}"/>
              </a:ext>
            </a:extLst>
          </p:cNvPr>
          <p:cNvSpPr>
            <a:spLocks noGrp="1"/>
          </p:cNvSpPr>
          <p:nvPr>
            <p:ph type="sldNum" sz="quarter" idx="12"/>
          </p:nvPr>
        </p:nvSpPr>
        <p:spPr/>
        <p:txBody>
          <a:bodyPr/>
          <a:lstStyle/>
          <a:p>
            <a:fld id="{41ED7850-F65E-480C-8B82-8D97D701EB7B}" type="slidenum">
              <a:rPr lang="en-US" smtClean="0"/>
              <a:pPr/>
              <a:t>14</a:t>
            </a:fld>
            <a:endParaRPr lang="en-US" dirty="0"/>
          </a:p>
        </p:txBody>
      </p:sp>
    </p:spTree>
    <p:extLst>
      <p:ext uri="{BB962C8B-B14F-4D97-AF65-F5344CB8AC3E}">
        <p14:creationId xmlns:p14="http://schemas.microsoft.com/office/powerpoint/2010/main" val="31133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231B7-CEB8-4D6D-8400-1478BA0488CB}"/>
              </a:ext>
            </a:extLst>
          </p:cNvPr>
          <p:cNvSpPr>
            <a:spLocks noGrp="1"/>
          </p:cNvSpPr>
          <p:nvPr>
            <p:ph type="title"/>
          </p:nvPr>
        </p:nvSpPr>
        <p:spPr/>
        <p:txBody>
          <a:bodyPr/>
          <a:lstStyle/>
          <a:p>
            <a:r>
              <a:rPr lang="en-US" dirty="0">
                <a:solidFill>
                  <a:srgbClr val="686868"/>
                </a:solidFill>
              </a:rPr>
              <a:t>School Culture—Trust</a:t>
            </a:r>
          </a:p>
        </p:txBody>
      </p:sp>
      <p:sp>
        <p:nvSpPr>
          <p:cNvPr id="2" name="Content Placeholder 1">
            <a:extLst>
              <a:ext uri="{FF2B5EF4-FFF2-40B4-BE49-F238E27FC236}">
                <a16:creationId xmlns:a16="http://schemas.microsoft.com/office/drawing/2014/main" id="{60EA749E-BB44-4012-A3B4-563D9F6BE787}"/>
              </a:ext>
            </a:extLst>
          </p:cNvPr>
          <p:cNvSpPr>
            <a:spLocks noGrp="1"/>
          </p:cNvSpPr>
          <p:nvPr>
            <p:ph idx="1"/>
          </p:nvPr>
        </p:nvSpPr>
        <p:spPr>
          <a:xfrm>
            <a:off x="687526" y="1448359"/>
            <a:ext cx="3269877" cy="2150004"/>
          </a:xfrm>
        </p:spPr>
        <p:txBody>
          <a:bodyPr>
            <a:normAutofit/>
          </a:bodyPr>
          <a:lstStyle/>
          <a:p>
            <a:pPr marL="0" lvl="0" indent="0">
              <a:buNone/>
            </a:pPr>
            <a:r>
              <a:rPr lang="en-US" sz="2000" b="1" dirty="0"/>
              <a:t>Promote and model a school culture of trust: </a:t>
            </a:r>
          </a:p>
          <a:p>
            <a:pPr lvl="1">
              <a:buClr>
                <a:srgbClr val="686868"/>
              </a:buClr>
              <a:buFont typeface="Wingdings" panose="05000000000000000000" pitchFamily="2" charset="2"/>
              <a:buChar char="§"/>
            </a:pPr>
            <a:r>
              <a:rPr lang="en-US" dirty="0"/>
              <a:t>Show support for taking instructional risks. </a:t>
            </a:r>
          </a:p>
          <a:p>
            <a:pPr lvl="1">
              <a:buClr>
                <a:srgbClr val="686868"/>
              </a:buClr>
              <a:buFont typeface="Wingdings" panose="05000000000000000000" pitchFamily="2" charset="2"/>
              <a:buChar char="§"/>
            </a:pPr>
            <a:r>
              <a:rPr lang="en-US" dirty="0"/>
              <a:t>Show support for “failing forward.”</a:t>
            </a:r>
          </a:p>
        </p:txBody>
      </p:sp>
      <p:sp>
        <p:nvSpPr>
          <p:cNvPr id="5" name="Content Placeholder 4"/>
          <p:cNvSpPr>
            <a:spLocks noGrp="1"/>
          </p:cNvSpPr>
          <p:nvPr>
            <p:ph idx="10"/>
          </p:nvPr>
        </p:nvSpPr>
        <p:spPr>
          <a:xfrm>
            <a:off x="687388" y="3873910"/>
            <a:ext cx="8224837" cy="1888261"/>
          </a:xfrm>
        </p:spPr>
        <p:txBody>
          <a:bodyPr/>
          <a:lstStyle/>
          <a:p>
            <a:pPr marL="0" indent="0">
              <a:buNone/>
            </a:pPr>
            <a:r>
              <a:rPr lang="en-US" sz="2000" b="1" dirty="0">
                <a:cs typeface="Arial" pitchFamily="34" charset="0"/>
              </a:rPr>
              <a:t>Indicator Sc-1A.1: </a:t>
            </a:r>
            <a:r>
              <a:rPr lang="en-US" sz="2000" dirty="0">
                <a:cs typeface="Arial" pitchFamily="34" charset="0"/>
              </a:rPr>
              <a:t>School leadership sets a clear direction for the school with a stated vision, theory of action, goals, and strategies for rapid and sustained improvement.</a:t>
            </a:r>
            <a:endParaRPr lang="en-US" sz="2000" dirty="0"/>
          </a:p>
        </p:txBody>
      </p:sp>
      <p:pic>
        <p:nvPicPr>
          <p:cNvPr id="1026" name="Picture 2" descr="A picture of a person playing jenga, which represents taking a risk.">
            <a:extLst>
              <a:ext uri="{FF2B5EF4-FFF2-40B4-BE49-F238E27FC236}">
                <a16:creationId xmlns:a16="http://schemas.microsoft.com/office/drawing/2014/main" id="{FF4915DC-ADC9-4C84-BC19-F995F9E23F28}"/>
              </a:ext>
            </a:extLst>
          </p:cNvPr>
          <p:cNvPicPr>
            <a:picLocks noChangeAspect="1" noChangeArrowheads="1"/>
          </p:cNvPicPr>
          <p:nvPr/>
        </p:nvPicPr>
        <p:blipFill>
          <a:blip r:embed="rId3"/>
          <a:stretch>
            <a:fillRect/>
          </a:stretch>
        </p:blipFill>
        <p:spPr bwMode="auto">
          <a:xfrm>
            <a:off x="4714037" y="1448359"/>
            <a:ext cx="3225005" cy="21500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3">
            <a:extLst>
              <a:ext uri="{FF2B5EF4-FFF2-40B4-BE49-F238E27FC236}">
                <a16:creationId xmlns:a16="http://schemas.microsoft.com/office/drawing/2014/main" id="{0995714F-5FBE-48EB-AA0B-DEFE877A2CDA}"/>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DC958BDB-E833-4B18-8FA4-01BD5189E01D}"/>
              </a:ext>
            </a:extLst>
          </p:cNvPr>
          <p:cNvSpPr>
            <a:spLocks noGrp="1"/>
          </p:cNvSpPr>
          <p:nvPr>
            <p:ph type="sldNum" sz="quarter" idx="11"/>
          </p:nvPr>
        </p:nvSpPr>
        <p:spPr/>
        <p:txBody>
          <a:bodyPr/>
          <a:lstStyle/>
          <a:p>
            <a:fld id="{F3477EC8-074D-41C4-94AE-E9EA7CEEA348}" type="slidenum">
              <a:rPr lang="en-US" smtClean="0"/>
              <a:pPr/>
              <a:t>15</a:t>
            </a:fld>
            <a:endParaRPr lang="en-US" dirty="0"/>
          </a:p>
        </p:txBody>
      </p:sp>
    </p:spTree>
    <p:extLst>
      <p:ext uri="{BB962C8B-B14F-4D97-AF65-F5344CB8AC3E}">
        <p14:creationId xmlns:p14="http://schemas.microsoft.com/office/powerpoint/2010/main" val="334958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C5819-9082-4C78-87C2-5A461F94C41C}"/>
              </a:ext>
            </a:extLst>
          </p:cNvPr>
          <p:cNvSpPr>
            <a:spLocks noGrp="1"/>
          </p:cNvSpPr>
          <p:nvPr>
            <p:ph type="title"/>
          </p:nvPr>
        </p:nvSpPr>
        <p:spPr/>
        <p:txBody>
          <a:bodyPr/>
          <a:lstStyle/>
          <a:p>
            <a:r>
              <a:rPr lang="en-US" dirty="0">
                <a:solidFill>
                  <a:srgbClr val="686868"/>
                </a:solidFill>
              </a:rPr>
              <a:t>School Culture—Innovation </a:t>
            </a:r>
          </a:p>
        </p:txBody>
      </p:sp>
      <p:sp>
        <p:nvSpPr>
          <p:cNvPr id="2" name="Content Placeholder 1">
            <a:extLst>
              <a:ext uri="{FF2B5EF4-FFF2-40B4-BE49-F238E27FC236}">
                <a16:creationId xmlns:a16="http://schemas.microsoft.com/office/drawing/2014/main" id="{3F88BEFB-510B-45A8-8A84-2D4F20CB91CF}"/>
              </a:ext>
            </a:extLst>
          </p:cNvPr>
          <p:cNvSpPr>
            <a:spLocks noGrp="1"/>
          </p:cNvSpPr>
          <p:nvPr>
            <p:ph idx="1"/>
          </p:nvPr>
        </p:nvSpPr>
        <p:spPr>
          <a:xfrm>
            <a:off x="687526" y="1447964"/>
            <a:ext cx="3540345" cy="2396449"/>
          </a:xfrm>
        </p:spPr>
        <p:txBody>
          <a:bodyPr/>
          <a:lstStyle/>
          <a:p>
            <a:pPr marL="0" lvl="0" indent="0">
              <a:buNone/>
            </a:pPr>
            <a:r>
              <a:rPr lang="en-US" sz="2000" b="1" dirty="0"/>
              <a:t>Promote a school culture that values innovation:</a:t>
            </a:r>
          </a:p>
          <a:p>
            <a:pPr lvl="1">
              <a:buClr>
                <a:srgbClr val="686868"/>
              </a:buClr>
              <a:buFont typeface="Wingdings" panose="05000000000000000000" pitchFamily="2" charset="2"/>
              <a:buChar char="§"/>
            </a:pPr>
            <a:r>
              <a:rPr lang="en-US" dirty="0"/>
              <a:t>Offer formal and informal opportunities for listening to new teachers.</a:t>
            </a:r>
          </a:p>
          <a:p>
            <a:pPr lvl="1">
              <a:buClr>
                <a:srgbClr val="686868"/>
              </a:buClr>
              <a:buFont typeface="Wingdings" panose="05000000000000000000" pitchFamily="2" charset="2"/>
              <a:buChar char="§"/>
            </a:pPr>
            <a:r>
              <a:rPr lang="en-US" dirty="0"/>
              <a:t>Try out ideas from new teachers. </a:t>
            </a:r>
          </a:p>
        </p:txBody>
      </p:sp>
      <p:pic>
        <p:nvPicPr>
          <p:cNvPr id="2050" name="Picture 2" descr="A picture of people placing post-it notes on a wall, which represents a culture were teachers are sharing their ideas.">
            <a:extLst>
              <a:ext uri="{FF2B5EF4-FFF2-40B4-BE49-F238E27FC236}">
                <a16:creationId xmlns:a16="http://schemas.microsoft.com/office/drawing/2014/main" id="{BBB81696-E319-4983-BDA0-17BB79479521}"/>
              </a:ext>
            </a:extLst>
          </p:cNvPr>
          <p:cNvPicPr>
            <a:picLocks noChangeAspect="1" noChangeArrowheads="1"/>
          </p:cNvPicPr>
          <p:nvPr/>
        </p:nvPicPr>
        <p:blipFill>
          <a:blip r:embed="rId3"/>
          <a:stretch>
            <a:fillRect/>
          </a:stretch>
        </p:blipFill>
        <p:spPr bwMode="auto">
          <a:xfrm>
            <a:off x="4728671" y="1447964"/>
            <a:ext cx="344805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0"/>
          </p:nvPr>
        </p:nvSpPr>
        <p:spPr>
          <a:xfrm>
            <a:off x="687388" y="4100052"/>
            <a:ext cx="8224837" cy="1662119"/>
          </a:xfrm>
        </p:spPr>
        <p:txBody>
          <a:bodyPr/>
          <a:lstStyle/>
          <a:p>
            <a:pPr marL="0" indent="0">
              <a:buNone/>
            </a:pPr>
            <a:r>
              <a:rPr lang="en-US" sz="2000" b="1" dirty="0">
                <a:cs typeface="Arial" pitchFamily="34" charset="0"/>
              </a:rPr>
              <a:t>Indicator Sc-4A.1: </a:t>
            </a:r>
            <a:r>
              <a:rPr lang="en-US" sz="2000" dirty="0">
                <a:cs typeface="Arial" pitchFamily="34" charset="0"/>
              </a:rPr>
              <a:t>All school personnel are organized into teams with clearly defined purposes (related to improving practice in order to enhance student learning), regular meeting times, and work products. </a:t>
            </a:r>
          </a:p>
        </p:txBody>
      </p:sp>
      <p:sp>
        <p:nvSpPr>
          <p:cNvPr id="9" name="TextBox 33">
            <a:extLst>
              <a:ext uri="{FF2B5EF4-FFF2-40B4-BE49-F238E27FC236}">
                <a16:creationId xmlns:a16="http://schemas.microsoft.com/office/drawing/2014/main" id="{EBD74C2D-26A7-4C19-8EAD-10EE7116CC05}"/>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3D21EC2E-9354-46DD-8794-F90D2E8A7144}"/>
              </a:ext>
            </a:extLst>
          </p:cNvPr>
          <p:cNvSpPr>
            <a:spLocks noGrp="1"/>
          </p:cNvSpPr>
          <p:nvPr>
            <p:ph type="sldNum" sz="quarter" idx="11"/>
          </p:nvPr>
        </p:nvSpPr>
        <p:spPr/>
        <p:txBody>
          <a:bodyPr/>
          <a:lstStyle/>
          <a:p>
            <a:fld id="{F3477EC8-074D-41C4-94AE-E9EA7CEEA348}" type="slidenum">
              <a:rPr lang="en-US" smtClean="0"/>
              <a:pPr/>
              <a:t>16</a:t>
            </a:fld>
            <a:endParaRPr lang="en-US" dirty="0"/>
          </a:p>
        </p:txBody>
      </p:sp>
    </p:spTree>
    <p:extLst>
      <p:ext uri="{BB962C8B-B14F-4D97-AF65-F5344CB8AC3E}">
        <p14:creationId xmlns:p14="http://schemas.microsoft.com/office/powerpoint/2010/main" val="377539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B7F0F-B9DF-4C16-8BF7-883786BC2BC3}"/>
              </a:ext>
            </a:extLst>
          </p:cNvPr>
          <p:cNvSpPr>
            <a:spLocks noGrp="1"/>
          </p:cNvSpPr>
          <p:nvPr>
            <p:ph type="title"/>
          </p:nvPr>
        </p:nvSpPr>
        <p:spPr/>
        <p:txBody>
          <a:bodyPr/>
          <a:lstStyle/>
          <a:p>
            <a:r>
              <a:rPr lang="en-US" dirty="0">
                <a:solidFill>
                  <a:srgbClr val="686868"/>
                </a:solidFill>
              </a:rPr>
              <a:t>School Culture—Collaboration</a:t>
            </a:r>
          </a:p>
        </p:txBody>
      </p:sp>
      <p:sp>
        <p:nvSpPr>
          <p:cNvPr id="2" name="Content Placeholder 1">
            <a:extLst>
              <a:ext uri="{FF2B5EF4-FFF2-40B4-BE49-F238E27FC236}">
                <a16:creationId xmlns:a16="http://schemas.microsoft.com/office/drawing/2014/main" id="{593D36C9-649E-4C93-9FE8-82E47CB942B1}"/>
              </a:ext>
            </a:extLst>
          </p:cNvPr>
          <p:cNvSpPr>
            <a:spLocks noGrp="1"/>
          </p:cNvSpPr>
          <p:nvPr>
            <p:ph idx="1"/>
          </p:nvPr>
        </p:nvSpPr>
        <p:spPr/>
        <p:txBody>
          <a:bodyPr>
            <a:normAutofit/>
          </a:bodyPr>
          <a:lstStyle/>
          <a:p>
            <a:pPr marL="0" indent="0">
              <a:buNone/>
            </a:pPr>
            <a:r>
              <a:rPr lang="en-US" sz="2000" b="1" dirty="0"/>
              <a:t>Make mentoring activities part of normal school culture:</a:t>
            </a:r>
            <a:r>
              <a:rPr lang="en-US" sz="2000" dirty="0"/>
              <a:t> </a:t>
            </a:r>
          </a:p>
          <a:p>
            <a:pPr lvl="1">
              <a:buClr>
                <a:srgbClr val="686868"/>
              </a:buClr>
              <a:buFont typeface="Wingdings" panose="05000000000000000000" pitchFamily="2" charset="2"/>
              <a:buChar char="§"/>
            </a:pPr>
            <a:r>
              <a:rPr lang="en-US" dirty="0"/>
              <a:t>Show support for collaboration among all teachers.</a:t>
            </a:r>
          </a:p>
        </p:txBody>
      </p:sp>
      <p:sp>
        <p:nvSpPr>
          <p:cNvPr id="6" name="Content Placeholder 5"/>
          <p:cNvSpPr>
            <a:spLocks noGrp="1"/>
          </p:cNvSpPr>
          <p:nvPr>
            <p:ph idx="10"/>
          </p:nvPr>
        </p:nvSpPr>
        <p:spPr/>
        <p:txBody>
          <a:bodyPr/>
          <a:lstStyle/>
          <a:p>
            <a:pPr>
              <a:buClr>
                <a:srgbClr val="686868"/>
              </a:buClr>
            </a:pPr>
            <a:r>
              <a:rPr lang="en-US" sz="2000" b="1" dirty="0"/>
              <a:t>Indicator Sc-1A.2: </a:t>
            </a:r>
            <a:r>
              <a:rPr lang="en-US" sz="2000" dirty="0"/>
              <a:t>School Leadership Team itemizes and appropriately distributes leadership functions among faculty. </a:t>
            </a:r>
          </a:p>
          <a:p>
            <a:pPr>
              <a:buClr>
                <a:srgbClr val="686868"/>
              </a:buClr>
            </a:pPr>
            <a:r>
              <a:rPr lang="en-US" sz="2000" b="1" dirty="0"/>
              <a:t>Indicator Sc-4A.1: </a:t>
            </a:r>
            <a:r>
              <a:rPr lang="en-US" sz="2000" dirty="0"/>
              <a:t>All school personnel are organized into teams with clearly defined purposes (related to improving practice in order to enhance student learning), regular meeting times, and work products. </a:t>
            </a:r>
          </a:p>
        </p:txBody>
      </p:sp>
      <p:pic>
        <p:nvPicPr>
          <p:cNvPr id="3074" name="Picture 2" descr="A picture of a group of people putting their hands in together, which represents support and teamwork.">
            <a:extLst>
              <a:ext uri="{FF2B5EF4-FFF2-40B4-BE49-F238E27FC236}">
                <a16:creationId xmlns:a16="http://schemas.microsoft.com/office/drawing/2014/main" id="{B78DFE10-965A-48E7-A5A4-2177CCDD72CD}"/>
              </a:ext>
            </a:extLst>
          </p:cNvPr>
          <p:cNvPicPr>
            <a:picLocks noChangeAspect="1" noChangeArrowheads="1"/>
          </p:cNvPicPr>
          <p:nvPr/>
        </p:nvPicPr>
        <p:blipFill>
          <a:blip r:embed="rId3"/>
          <a:stretch>
            <a:fillRect/>
          </a:stretch>
        </p:blipFill>
        <p:spPr bwMode="auto">
          <a:xfrm>
            <a:off x="695425" y="2663224"/>
            <a:ext cx="3964730" cy="2647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74216C89-57D5-4362-AF18-BA4F22F05DCF}"/>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7505B786-A861-4606-B3E0-98628068251C}"/>
              </a:ext>
            </a:extLst>
          </p:cNvPr>
          <p:cNvSpPr>
            <a:spLocks noGrp="1"/>
          </p:cNvSpPr>
          <p:nvPr>
            <p:ph type="sldNum" sz="quarter" idx="11"/>
          </p:nvPr>
        </p:nvSpPr>
        <p:spPr/>
        <p:txBody>
          <a:bodyPr/>
          <a:lstStyle/>
          <a:p>
            <a:fld id="{F3477EC8-074D-41C4-94AE-E9EA7CEEA348}" type="slidenum">
              <a:rPr lang="en-US" smtClean="0"/>
              <a:pPr/>
              <a:t>17</a:t>
            </a:fld>
            <a:endParaRPr lang="en-US" dirty="0"/>
          </a:p>
        </p:txBody>
      </p:sp>
    </p:spTree>
    <p:extLst>
      <p:ext uri="{BB962C8B-B14F-4D97-AF65-F5344CB8AC3E}">
        <p14:creationId xmlns:p14="http://schemas.microsoft.com/office/powerpoint/2010/main" val="240923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64E87-1DF5-4469-8F2F-D96DC8ABCD1F}"/>
              </a:ext>
            </a:extLst>
          </p:cNvPr>
          <p:cNvSpPr>
            <a:spLocks noGrp="1"/>
          </p:cNvSpPr>
          <p:nvPr>
            <p:ph type="title"/>
          </p:nvPr>
        </p:nvSpPr>
        <p:spPr/>
        <p:txBody>
          <a:bodyPr/>
          <a:lstStyle/>
          <a:p>
            <a:r>
              <a:rPr lang="en-US" dirty="0">
                <a:solidFill>
                  <a:srgbClr val="686868"/>
                </a:solidFill>
              </a:rPr>
              <a:t>Communication</a:t>
            </a:r>
          </a:p>
        </p:txBody>
      </p:sp>
      <p:sp>
        <p:nvSpPr>
          <p:cNvPr id="2" name="Content Placeholder 1">
            <a:extLst>
              <a:ext uri="{FF2B5EF4-FFF2-40B4-BE49-F238E27FC236}">
                <a16:creationId xmlns:a16="http://schemas.microsoft.com/office/drawing/2014/main" id="{52FA8962-E695-4671-8D0C-BECBCBEA5449}"/>
              </a:ext>
            </a:extLst>
          </p:cNvPr>
          <p:cNvSpPr>
            <a:spLocks noGrp="1"/>
          </p:cNvSpPr>
          <p:nvPr>
            <p:ph idx="1"/>
          </p:nvPr>
        </p:nvSpPr>
        <p:spPr>
          <a:xfrm>
            <a:off x="687526" y="1130300"/>
            <a:ext cx="3972629" cy="4631871"/>
          </a:xfrm>
        </p:spPr>
        <p:txBody>
          <a:bodyPr>
            <a:normAutofit/>
          </a:bodyPr>
          <a:lstStyle/>
          <a:p>
            <a:pPr marL="0" lvl="0" indent="0">
              <a:buNone/>
            </a:pPr>
            <a:r>
              <a:rPr lang="en-US" sz="1850" b="1" dirty="0"/>
              <a:t>Establish clear communication and leadership structures:</a:t>
            </a:r>
          </a:p>
          <a:p>
            <a:pPr lvl="1">
              <a:buClr>
                <a:srgbClr val="686868"/>
              </a:buClr>
              <a:buFont typeface="Wingdings" panose="05000000000000000000" pitchFamily="2" charset="2"/>
              <a:buChar char="§"/>
            </a:pPr>
            <a:r>
              <a:rPr lang="en-US" sz="1700" dirty="0"/>
              <a:t>Create clear roles and processes for communication and decision making among teachers, mentors, and administrators at the school and district levels</a:t>
            </a:r>
            <a:r>
              <a:rPr lang="en-US" dirty="0"/>
              <a:t>.</a:t>
            </a:r>
          </a:p>
        </p:txBody>
      </p:sp>
      <p:sp>
        <p:nvSpPr>
          <p:cNvPr id="6" name="Content Placeholder 5"/>
          <p:cNvSpPr>
            <a:spLocks noGrp="1"/>
          </p:cNvSpPr>
          <p:nvPr>
            <p:ph idx="10"/>
          </p:nvPr>
        </p:nvSpPr>
        <p:spPr/>
        <p:txBody>
          <a:bodyPr/>
          <a:lstStyle/>
          <a:p>
            <a:pPr>
              <a:buClr>
                <a:srgbClr val="686868"/>
              </a:buClr>
            </a:pPr>
            <a:r>
              <a:rPr lang="en-US" sz="1850" b="1" dirty="0"/>
              <a:t>Indicator Sc-1A.3: </a:t>
            </a:r>
            <a:r>
              <a:rPr lang="en-US" sz="1850" dirty="0"/>
              <a:t>Communication strategies, as outlined in a plan developed by school leadership, are used to routinely share improvement priorities across faculty and staff, with students, and with the school’s broader community.</a:t>
            </a:r>
          </a:p>
          <a:p>
            <a:pPr>
              <a:buClr>
                <a:srgbClr val="686868"/>
              </a:buClr>
            </a:pPr>
            <a:r>
              <a:rPr lang="en-US" sz="1850" b="1" dirty="0"/>
              <a:t>Indicator Sc-2C.3: </a:t>
            </a:r>
            <a:r>
              <a:rPr lang="en-US" sz="1850" dirty="0"/>
              <a:t>School Leadership Team examines, at least once a semester, teacher and leader role descriptions and commitments so that responsibilities can be equitably distributed. </a:t>
            </a:r>
          </a:p>
        </p:txBody>
      </p:sp>
      <p:pic>
        <p:nvPicPr>
          <p:cNvPr id="4098" name="Picture 2" descr="A piture of a group of people putting puzzle pieces together, which represents the need for communication.">
            <a:extLst>
              <a:ext uri="{FF2B5EF4-FFF2-40B4-BE49-F238E27FC236}">
                <a16:creationId xmlns:a16="http://schemas.microsoft.com/office/drawing/2014/main" id="{FEA0C23D-814F-4050-83F7-3E5C2C2FE9CB}"/>
              </a:ext>
            </a:extLst>
          </p:cNvPr>
          <p:cNvPicPr>
            <a:picLocks noChangeAspect="1" noChangeArrowheads="1"/>
          </p:cNvPicPr>
          <p:nvPr/>
        </p:nvPicPr>
        <p:blipFill>
          <a:blip r:embed="rId3"/>
          <a:stretch>
            <a:fillRect/>
          </a:stretch>
        </p:blipFill>
        <p:spPr bwMode="auto">
          <a:xfrm>
            <a:off x="1197046" y="3446235"/>
            <a:ext cx="2953587" cy="1969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BBF767F5-06F0-4A3A-8E31-379E9817EA46}"/>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0F7FA902-82AC-4A8C-94F7-F3BB60588797}"/>
              </a:ext>
            </a:extLst>
          </p:cNvPr>
          <p:cNvSpPr>
            <a:spLocks noGrp="1"/>
          </p:cNvSpPr>
          <p:nvPr>
            <p:ph type="sldNum" sz="quarter" idx="11"/>
          </p:nvPr>
        </p:nvSpPr>
        <p:spPr/>
        <p:txBody>
          <a:bodyPr/>
          <a:lstStyle/>
          <a:p>
            <a:fld id="{F3477EC8-074D-41C4-94AE-E9EA7CEEA348}" type="slidenum">
              <a:rPr lang="en-US" smtClean="0"/>
              <a:pPr/>
              <a:t>18</a:t>
            </a:fld>
            <a:endParaRPr lang="en-US" dirty="0"/>
          </a:p>
        </p:txBody>
      </p:sp>
    </p:spTree>
    <p:extLst>
      <p:ext uri="{BB962C8B-B14F-4D97-AF65-F5344CB8AC3E}">
        <p14:creationId xmlns:p14="http://schemas.microsoft.com/office/powerpoint/2010/main" val="254298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7EDA00-5F7D-42EB-B413-AAFCF4649BD4}"/>
              </a:ext>
            </a:extLst>
          </p:cNvPr>
          <p:cNvSpPr>
            <a:spLocks noGrp="1"/>
          </p:cNvSpPr>
          <p:nvPr>
            <p:ph type="title"/>
          </p:nvPr>
        </p:nvSpPr>
        <p:spPr/>
        <p:txBody>
          <a:bodyPr/>
          <a:lstStyle/>
          <a:p>
            <a:r>
              <a:rPr lang="en-US" dirty="0">
                <a:solidFill>
                  <a:srgbClr val="686868"/>
                </a:solidFill>
              </a:rPr>
              <a:t>School Processes and Schedules</a:t>
            </a:r>
          </a:p>
        </p:txBody>
      </p:sp>
      <p:sp>
        <p:nvSpPr>
          <p:cNvPr id="2" name="Content Placeholder 1">
            <a:extLst>
              <a:ext uri="{FF2B5EF4-FFF2-40B4-BE49-F238E27FC236}">
                <a16:creationId xmlns:a16="http://schemas.microsoft.com/office/drawing/2014/main" id="{CE16378E-5BD1-4EB5-8421-096E9A435CE7}"/>
              </a:ext>
            </a:extLst>
          </p:cNvPr>
          <p:cNvSpPr>
            <a:spLocks noGrp="1"/>
          </p:cNvSpPr>
          <p:nvPr>
            <p:ph idx="1"/>
          </p:nvPr>
        </p:nvSpPr>
        <p:spPr>
          <a:xfrm>
            <a:off x="687527" y="1130300"/>
            <a:ext cx="3770174" cy="4631871"/>
          </a:xfrm>
        </p:spPr>
        <p:txBody>
          <a:bodyPr>
            <a:normAutofit/>
          </a:bodyPr>
          <a:lstStyle/>
          <a:p>
            <a:pPr marL="0" indent="0">
              <a:buNone/>
            </a:pPr>
            <a:r>
              <a:rPr lang="en-US" sz="2200" b="1" dirty="0"/>
              <a:t>Align schedules and calendars:</a:t>
            </a:r>
          </a:p>
          <a:p>
            <a:pPr lvl="1">
              <a:buClr>
                <a:srgbClr val="686868"/>
              </a:buClr>
              <a:buFont typeface="Wingdings" panose="05000000000000000000" pitchFamily="2" charset="2"/>
              <a:buChar char="§"/>
            </a:pPr>
            <a:r>
              <a:rPr lang="en-US" dirty="0"/>
              <a:t>Make regular time available for mentoring activities.</a:t>
            </a:r>
          </a:p>
          <a:p>
            <a:pPr lvl="1">
              <a:buClr>
                <a:srgbClr val="686868"/>
              </a:buClr>
              <a:buFont typeface="Wingdings" panose="05000000000000000000" pitchFamily="2" charset="2"/>
              <a:buChar char="§"/>
            </a:pPr>
            <a:r>
              <a:rPr lang="en-US" dirty="0"/>
              <a:t>Create extra time for mentor support during “pain points” in the year (e.g., parent-teacher conferences, preparing for key assessments).</a:t>
            </a:r>
          </a:p>
        </p:txBody>
      </p:sp>
      <p:sp>
        <p:nvSpPr>
          <p:cNvPr id="6" name="Content Placeholder 5"/>
          <p:cNvSpPr>
            <a:spLocks noGrp="1"/>
          </p:cNvSpPr>
          <p:nvPr>
            <p:ph idx="10"/>
          </p:nvPr>
        </p:nvSpPr>
        <p:spPr>
          <a:xfrm>
            <a:off x="705953" y="4228408"/>
            <a:ext cx="7750520" cy="1499292"/>
          </a:xfrm>
        </p:spPr>
        <p:txBody>
          <a:bodyPr/>
          <a:lstStyle/>
          <a:p>
            <a:pPr marL="0" indent="0">
              <a:buNone/>
            </a:pPr>
            <a:r>
              <a:rPr lang="en-US" sz="2200" b="1" dirty="0"/>
              <a:t>Indicator Sc-2C.2: </a:t>
            </a:r>
            <a:r>
              <a:rPr lang="en-US" sz="2200" dirty="0"/>
              <a:t>School Leadership Team develops and implements schedules to reflect effective use of teacher time, including time for teacher collaboration, professional learning, and review of student data. </a:t>
            </a:r>
          </a:p>
        </p:txBody>
      </p:sp>
      <p:pic>
        <p:nvPicPr>
          <p:cNvPr id="5122" name="Picture 2" descr="A picture of calendar to represent making time for mentoring activities.">
            <a:extLst>
              <a:ext uri="{FF2B5EF4-FFF2-40B4-BE49-F238E27FC236}">
                <a16:creationId xmlns:a16="http://schemas.microsoft.com/office/drawing/2014/main" id="{D40CC2DE-7BE2-4B37-80E6-FFC42EC65EBF}"/>
              </a:ext>
            </a:extLst>
          </p:cNvPr>
          <p:cNvPicPr>
            <a:picLocks noChangeAspect="1" noChangeArrowheads="1"/>
          </p:cNvPicPr>
          <p:nvPr/>
        </p:nvPicPr>
        <p:blipFill>
          <a:blip r:embed="rId3"/>
          <a:stretch>
            <a:fillRect/>
          </a:stretch>
        </p:blipFill>
        <p:spPr bwMode="auto">
          <a:xfrm>
            <a:off x="4686299" y="1130300"/>
            <a:ext cx="3770174" cy="2513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81D6870B-8C22-41AE-95D1-D6D7BE834A36}"/>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250B3F57-0C86-4A34-8F7B-97B04E5BD19E}"/>
              </a:ext>
            </a:extLst>
          </p:cNvPr>
          <p:cNvSpPr>
            <a:spLocks noGrp="1"/>
          </p:cNvSpPr>
          <p:nvPr>
            <p:ph type="sldNum" sz="quarter" idx="11"/>
          </p:nvPr>
        </p:nvSpPr>
        <p:spPr/>
        <p:txBody>
          <a:bodyPr/>
          <a:lstStyle/>
          <a:p>
            <a:fld id="{F3477EC8-074D-41C4-94AE-E9EA7CEEA348}" type="slidenum">
              <a:rPr lang="en-US" smtClean="0"/>
              <a:pPr/>
              <a:t>19</a:t>
            </a:fld>
            <a:endParaRPr lang="en-US" dirty="0"/>
          </a:p>
        </p:txBody>
      </p:sp>
    </p:spTree>
    <p:extLst>
      <p:ext uri="{BB962C8B-B14F-4D97-AF65-F5344CB8AC3E}">
        <p14:creationId xmlns:p14="http://schemas.microsoft.com/office/powerpoint/2010/main" val="113657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22722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1EF36-8B05-498E-AF89-6209C02CE474}"/>
              </a:ext>
            </a:extLst>
          </p:cNvPr>
          <p:cNvSpPr>
            <a:spLocks noGrp="1"/>
          </p:cNvSpPr>
          <p:nvPr>
            <p:ph type="title"/>
          </p:nvPr>
        </p:nvSpPr>
        <p:spPr/>
        <p:txBody>
          <a:bodyPr/>
          <a:lstStyle/>
          <a:p>
            <a:r>
              <a:rPr lang="en-US" dirty="0">
                <a:solidFill>
                  <a:srgbClr val="686868"/>
                </a:solidFill>
              </a:rPr>
              <a:t>School Policies and Practices</a:t>
            </a:r>
          </a:p>
        </p:txBody>
      </p:sp>
      <p:sp>
        <p:nvSpPr>
          <p:cNvPr id="2" name="Content Placeholder 1">
            <a:extLst>
              <a:ext uri="{FF2B5EF4-FFF2-40B4-BE49-F238E27FC236}">
                <a16:creationId xmlns:a16="http://schemas.microsoft.com/office/drawing/2014/main" id="{F79FFB91-0456-41B6-BAAA-3B2D6251511D}"/>
              </a:ext>
            </a:extLst>
          </p:cNvPr>
          <p:cNvSpPr>
            <a:spLocks noGrp="1"/>
          </p:cNvSpPr>
          <p:nvPr>
            <p:ph idx="1"/>
          </p:nvPr>
        </p:nvSpPr>
        <p:spPr>
          <a:xfrm>
            <a:off x="687527" y="1130301"/>
            <a:ext cx="3583138" cy="4631870"/>
          </a:xfrm>
        </p:spPr>
        <p:txBody>
          <a:bodyPr/>
          <a:lstStyle/>
          <a:p>
            <a:pPr marL="0" indent="0">
              <a:buNone/>
            </a:pPr>
            <a:r>
              <a:rPr lang="en-US" sz="2000" b="1" dirty="0"/>
              <a:t>Align policies and practices:</a:t>
            </a:r>
          </a:p>
          <a:p>
            <a:pPr lvl="1">
              <a:buClr>
                <a:srgbClr val="686868"/>
              </a:buClr>
              <a:buFont typeface="Wingdings" panose="05000000000000000000" pitchFamily="2" charset="2"/>
              <a:buChar char="§"/>
            </a:pPr>
            <a:r>
              <a:rPr lang="en-US" dirty="0"/>
              <a:t>Streamline goal-setting processes.</a:t>
            </a:r>
          </a:p>
          <a:p>
            <a:pPr lvl="1">
              <a:buClr>
                <a:srgbClr val="686868"/>
              </a:buClr>
              <a:buFont typeface="Wingdings" panose="05000000000000000000" pitchFamily="2" charset="2"/>
              <a:buChar char="§"/>
            </a:pPr>
            <a:r>
              <a:rPr lang="en-US" dirty="0"/>
              <a:t>Ensure evaluation policies are role specific.</a:t>
            </a:r>
          </a:p>
        </p:txBody>
      </p:sp>
      <p:sp>
        <p:nvSpPr>
          <p:cNvPr id="5" name="Content Placeholder 4"/>
          <p:cNvSpPr>
            <a:spLocks noGrp="1"/>
          </p:cNvSpPr>
          <p:nvPr>
            <p:ph idx="10"/>
          </p:nvPr>
        </p:nvSpPr>
        <p:spPr>
          <a:xfrm>
            <a:off x="4660156" y="1130300"/>
            <a:ext cx="4252070" cy="4631871"/>
          </a:xfrm>
        </p:spPr>
        <p:txBody>
          <a:bodyPr/>
          <a:lstStyle/>
          <a:p>
            <a:pPr>
              <a:buClr>
                <a:srgbClr val="686868"/>
              </a:buClr>
            </a:pPr>
            <a:r>
              <a:rPr lang="en-US" sz="2000" b="1" dirty="0"/>
              <a:t>Indicator Sc-1C.3: </a:t>
            </a:r>
            <a:r>
              <a:rPr lang="en-US" sz="2000" dirty="0"/>
              <a:t>School plans and implements improvement strategies that are focused on student learning needs and tailored to address the professional learning needs of individual teachers. </a:t>
            </a:r>
          </a:p>
          <a:p>
            <a:pPr>
              <a:buClr>
                <a:srgbClr val="686868"/>
              </a:buClr>
            </a:pPr>
            <a:r>
              <a:rPr lang="en-US" sz="2000" b="1" dirty="0"/>
              <a:t>Indicator Sc-2C.3: </a:t>
            </a:r>
            <a:r>
              <a:rPr lang="en-US" sz="2000" dirty="0"/>
              <a:t>School Leadership Team examines, at least once a semester, teacher and leader role descriptions and commitments so that responsibilities can be equitably distributed. </a:t>
            </a:r>
          </a:p>
        </p:txBody>
      </p:sp>
      <p:pic>
        <p:nvPicPr>
          <p:cNvPr id="6146" name="Picture 2" descr="A picture of puzzle pieces being fit together, which represents alignment.">
            <a:extLst>
              <a:ext uri="{FF2B5EF4-FFF2-40B4-BE49-F238E27FC236}">
                <a16:creationId xmlns:a16="http://schemas.microsoft.com/office/drawing/2014/main" id="{5C095898-FAFA-46FD-82B6-133D82454EA0}"/>
              </a:ext>
            </a:extLst>
          </p:cNvPr>
          <p:cNvPicPr>
            <a:picLocks noChangeAspect="1" noChangeArrowheads="1"/>
          </p:cNvPicPr>
          <p:nvPr/>
        </p:nvPicPr>
        <p:blipFill>
          <a:blip r:embed="rId3"/>
          <a:stretch>
            <a:fillRect/>
          </a:stretch>
        </p:blipFill>
        <p:spPr bwMode="auto">
          <a:xfrm>
            <a:off x="687388" y="3079015"/>
            <a:ext cx="3351884" cy="22312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B70A7E55-7908-4B90-93E6-534963B35780}"/>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98C76971-1783-4DE4-AEB0-BCD97DF457C2}"/>
              </a:ext>
            </a:extLst>
          </p:cNvPr>
          <p:cNvSpPr>
            <a:spLocks noGrp="1"/>
          </p:cNvSpPr>
          <p:nvPr>
            <p:ph type="sldNum" sz="quarter" idx="11"/>
          </p:nvPr>
        </p:nvSpPr>
        <p:spPr/>
        <p:txBody>
          <a:bodyPr/>
          <a:lstStyle/>
          <a:p>
            <a:fld id="{F3477EC8-074D-41C4-94AE-E9EA7CEEA348}" type="slidenum">
              <a:rPr lang="en-US" smtClean="0"/>
              <a:pPr/>
              <a:t>20</a:t>
            </a:fld>
            <a:endParaRPr lang="en-US" dirty="0"/>
          </a:p>
        </p:txBody>
      </p:sp>
    </p:spTree>
    <p:extLst>
      <p:ext uri="{BB962C8B-B14F-4D97-AF65-F5344CB8AC3E}">
        <p14:creationId xmlns:p14="http://schemas.microsoft.com/office/powerpoint/2010/main" val="326462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96042-8F27-48E9-8323-FB676AE2AF0E}"/>
              </a:ext>
            </a:extLst>
          </p:cNvPr>
          <p:cNvSpPr>
            <a:spLocks noGrp="1"/>
          </p:cNvSpPr>
          <p:nvPr>
            <p:ph type="title"/>
          </p:nvPr>
        </p:nvSpPr>
        <p:spPr/>
        <p:txBody>
          <a:bodyPr/>
          <a:lstStyle/>
          <a:p>
            <a:r>
              <a:rPr lang="en-US" dirty="0"/>
              <a:t>Group Discussion—Part 1 </a:t>
            </a:r>
          </a:p>
        </p:txBody>
      </p:sp>
      <p:sp>
        <p:nvSpPr>
          <p:cNvPr id="2" name="Content Placeholder 1">
            <a:extLst>
              <a:ext uri="{FF2B5EF4-FFF2-40B4-BE49-F238E27FC236}">
                <a16:creationId xmlns:a16="http://schemas.microsoft.com/office/drawing/2014/main" id="{68FF22C9-BF67-471F-A13B-C869BC15002E}"/>
              </a:ext>
            </a:extLst>
          </p:cNvPr>
          <p:cNvSpPr>
            <a:spLocks noGrp="1"/>
          </p:cNvSpPr>
          <p:nvPr>
            <p:ph idx="1"/>
          </p:nvPr>
        </p:nvSpPr>
        <p:spPr/>
        <p:txBody>
          <a:bodyPr/>
          <a:lstStyle/>
          <a:p>
            <a:r>
              <a:rPr lang="en-US" dirty="0"/>
              <a:t>Review Handout 1: Crosswalk of Evidence-Based Leadership Competencies and Turnaround Leadership Practices.</a:t>
            </a:r>
          </a:p>
          <a:p>
            <a:pPr lvl="1"/>
            <a:r>
              <a:rPr lang="en-US" sz="2200" dirty="0"/>
              <a:t>What leadership competencies do principals need in order to effectively implement systems for mentoring and induction?</a:t>
            </a:r>
          </a:p>
          <a:p>
            <a:pPr lvl="1"/>
            <a:r>
              <a:rPr lang="en-US" sz="2200" dirty="0"/>
              <a:t>What opportunities or barriers are present for principals?</a:t>
            </a:r>
          </a:p>
        </p:txBody>
      </p:sp>
      <p:sp>
        <p:nvSpPr>
          <p:cNvPr id="3" name="Slide Number Placeholder 2">
            <a:extLst>
              <a:ext uri="{FF2B5EF4-FFF2-40B4-BE49-F238E27FC236}">
                <a16:creationId xmlns:a16="http://schemas.microsoft.com/office/drawing/2014/main" id="{2F3E3A75-4F37-433A-A20B-49172370C5E0}"/>
              </a:ext>
            </a:extLst>
          </p:cNvPr>
          <p:cNvSpPr>
            <a:spLocks noGrp="1"/>
          </p:cNvSpPr>
          <p:nvPr>
            <p:ph type="sldNum" sz="quarter" idx="10"/>
          </p:nvPr>
        </p:nvSpPr>
        <p:spPr/>
        <p:txBody>
          <a:bodyPr/>
          <a:lstStyle/>
          <a:p>
            <a:fld id="{53110FEE-C780-44AD-A44B-6AC7DF072028}" type="slidenum">
              <a:rPr lang="en-US" altLang="en-US" smtClean="0"/>
              <a:pPr/>
              <a:t>21</a:t>
            </a:fld>
            <a:endParaRPr lang="en-US" altLang="en-US" dirty="0"/>
          </a:p>
        </p:txBody>
      </p:sp>
    </p:spTree>
    <p:extLst>
      <p:ext uri="{BB962C8B-B14F-4D97-AF65-F5344CB8AC3E}">
        <p14:creationId xmlns:p14="http://schemas.microsoft.com/office/powerpoint/2010/main" val="134266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969E8-AF99-4D33-9314-987FC249A652}"/>
              </a:ext>
            </a:extLst>
          </p:cNvPr>
          <p:cNvSpPr>
            <a:spLocks noGrp="1"/>
          </p:cNvSpPr>
          <p:nvPr>
            <p:ph type="title"/>
          </p:nvPr>
        </p:nvSpPr>
        <p:spPr>
          <a:xfrm>
            <a:off x="687388" y="3032879"/>
            <a:ext cx="8229600" cy="1446550"/>
          </a:xfrm>
        </p:spPr>
        <p:txBody>
          <a:bodyPr/>
          <a:lstStyle/>
          <a:p>
            <a:r>
              <a:rPr lang="en-US" dirty="0"/>
              <a:t>Principal Actions to Support Mentors in Turnaround Schools</a:t>
            </a:r>
          </a:p>
        </p:txBody>
      </p:sp>
      <p:sp>
        <p:nvSpPr>
          <p:cNvPr id="5" name="Slide Number Placeholder 4">
            <a:extLst>
              <a:ext uri="{FF2B5EF4-FFF2-40B4-BE49-F238E27FC236}">
                <a16:creationId xmlns:a16="http://schemas.microsoft.com/office/drawing/2014/main" id="{02B316A9-6255-4E90-89CE-ACA931AF8262}"/>
              </a:ext>
            </a:extLst>
          </p:cNvPr>
          <p:cNvSpPr>
            <a:spLocks noGrp="1"/>
          </p:cNvSpPr>
          <p:nvPr>
            <p:ph type="sldNum" sz="quarter" idx="12"/>
          </p:nvPr>
        </p:nvSpPr>
        <p:spPr/>
        <p:txBody>
          <a:bodyPr/>
          <a:lstStyle/>
          <a:p>
            <a:fld id="{41ED7850-F65E-480C-8B82-8D97D701EB7B}" type="slidenum">
              <a:rPr lang="en-US" smtClean="0"/>
              <a:pPr/>
              <a:t>22</a:t>
            </a:fld>
            <a:endParaRPr lang="en-US" dirty="0"/>
          </a:p>
        </p:txBody>
      </p:sp>
    </p:spTree>
    <p:extLst>
      <p:ext uri="{BB962C8B-B14F-4D97-AF65-F5344CB8AC3E}">
        <p14:creationId xmlns:p14="http://schemas.microsoft.com/office/powerpoint/2010/main" val="281188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26FF6-969F-4731-B4EE-57AE514058BB}"/>
              </a:ext>
            </a:extLst>
          </p:cNvPr>
          <p:cNvSpPr>
            <a:spLocks noGrp="1"/>
          </p:cNvSpPr>
          <p:nvPr>
            <p:ph type="title"/>
          </p:nvPr>
        </p:nvSpPr>
        <p:spPr/>
        <p:txBody>
          <a:bodyPr/>
          <a:lstStyle/>
          <a:p>
            <a:r>
              <a:rPr lang="en-US" dirty="0">
                <a:solidFill>
                  <a:srgbClr val="686868"/>
                </a:solidFill>
              </a:rPr>
              <a:t>Setting Expectations</a:t>
            </a:r>
          </a:p>
        </p:txBody>
      </p:sp>
      <p:sp>
        <p:nvSpPr>
          <p:cNvPr id="2" name="Content Placeholder 1">
            <a:extLst>
              <a:ext uri="{FF2B5EF4-FFF2-40B4-BE49-F238E27FC236}">
                <a16:creationId xmlns:a16="http://schemas.microsoft.com/office/drawing/2014/main" id="{569EA876-7890-4E6E-82C3-ACF482979CFB}"/>
              </a:ext>
            </a:extLst>
          </p:cNvPr>
          <p:cNvSpPr>
            <a:spLocks noGrp="1"/>
          </p:cNvSpPr>
          <p:nvPr>
            <p:ph idx="1"/>
          </p:nvPr>
        </p:nvSpPr>
        <p:spPr>
          <a:xfrm>
            <a:off x="687527" y="1130300"/>
            <a:ext cx="3811738" cy="4631871"/>
          </a:xfrm>
        </p:spPr>
        <p:txBody>
          <a:bodyPr>
            <a:normAutofit/>
          </a:bodyPr>
          <a:lstStyle/>
          <a:p>
            <a:pPr marL="0" lvl="0" indent="0">
              <a:buNone/>
            </a:pPr>
            <a:r>
              <a:rPr lang="en-US" sz="2000" b="1" dirty="0"/>
              <a:t>Set expectations for the mentor role: </a:t>
            </a:r>
          </a:p>
          <a:p>
            <a:pPr lvl="1">
              <a:buClr>
                <a:srgbClr val="686868"/>
              </a:buClr>
              <a:buFont typeface="Wingdings" panose="05000000000000000000" pitchFamily="2" charset="2"/>
              <a:buChar char="§"/>
            </a:pPr>
            <a:r>
              <a:rPr lang="en-US" sz="1600" dirty="0"/>
              <a:t>Clearly define mentor activities and how they fit into a typical work day.</a:t>
            </a:r>
          </a:p>
          <a:p>
            <a:pPr lvl="1">
              <a:buClr>
                <a:srgbClr val="686868"/>
              </a:buClr>
              <a:buFont typeface="Wingdings" panose="05000000000000000000" pitchFamily="2" charset="2"/>
              <a:buChar char="§"/>
            </a:pPr>
            <a:r>
              <a:rPr lang="en-US" sz="1600" dirty="0"/>
              <a:t>Clearly define expectations for information sharing and communications with teachers and leaders.</a:t>
            </a:r>
          </a:p>
        </p:txBody>
      </p:sp>
      <p:sp>
        <p:nvSpPr>
          <p:cNvPr id="6" name="Content Placeholder 5"/>
          <p:cNvSpPr>
            <a:spLocks noGrp="1"/>
          </p:cNvSpPr>
          <p:nvPr>
            <p:ph idx="10"/>
          </p:nvPr>
        </p:nvSpPr>
        <p:spPr/>
        <p:txBody>
          <a:bodyPr/>
          <a:lstStyle/>
          <a:p>
            <a:pPr>
              <a:buClr>
                <a:srgbClr val="686868"/>
              </a:buClr>
            </a:pPr>
            <a:r>
              <a:rPr lang="en-US" sz="2000" b="1" spc="-20" dirty="0"/>
              <a:t>Indicator Sc-2C.1: </a:t>
            </a:r>
            <a:r>
              <a:rPr lang="en-US" sz="2000" spc="-20" dirty="0"/>
              <a:t>School Leadership Team provides clear written expectations for teachers and leaders in terms of roles, effort, and expected outcomes. </a:t>
            </a:r>
          </a:p>
          <a:p>
            <a:pPr>
              <a:buClr>
                <a:srgbClr val="686868"/>
              </a:buClr>
            </a:pPr>
            <a:r>
              <a:rPr lang="en-US" sz="2000" b="1" spc="-20" dirty="0"/>
              <a:t>Indicator Sc-4A.3: </a:t>
            </a:r>
            <a:r>
              <a:rPr lang="en-US" sz="2000" spc="-20" dirty="0"/>
              <a:t>School Leadership Team clearly defines, documents, and annually reviews roles, responsibilities, and expectations relative to students’ learning for administrators, teachers, parents/caretakers, staff, volunteers, and students.</a:t>
            </a:r>
          </a:p>
        </p:txBody>
      </p:sp>
      <p:pic>
        <p:nvPicPr>
          <p:cNvPr id="7170" name="Picture 2" descr="A picture of person at computer with a notebook out, which represents clearly outling expectations.">
            <a:extLst>
              <a:ext uri="{FF2B5EF4-FFF2-40B4-BE49-F238E27FC236}">
                <a16:creationId xmlns:a16="http://schemas.microsoft.com/office/drawing/2014/main" id="{F391F9AB-0650-4205-A755-50F27D3798BC}"/>
              </a:ext>
            </a:extLst>
          </p:cNvPr>
          <p:cNvPicPr>
            <a:picLocks noChangeAspect="1" noChangeArrowheads="1"/>
          </p:cNvPicPr>
          <p:nvPr/>
        </p:nvPicPr>
        <p:blipFill>
          <a:blip r:embed="rId3"/>
          <a:stretch>
            <a:fillRect/>
          </a:stretch>
        </p:blipFill>
        <p:spPr bwMode="auto">
          <a:xfrm>
            <a:off x="814805" y="3544397"/>
            <a:ext cx="3015321" cy="20102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29BB4F12-4E0D-460F-B06D-81EFC9FCC543}"/>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5B03E096-3853-48C3-A204-E47B11DFECC6}"/>
              </a:ext>
            </a:extLst>
          </p:cNvPr>
          <p:cNvSpPr>
            <a:spLocks noGrp="1"/>
          </p:cNvSpPr>
          <p:nvPr>
            <p:ph type="sldNum" sz="quarter" idx="11"/>
          </p:nvPr>
        </p:nvSpPr>
        <p:spPr/>
        <p:txBody>
          <a:bodyPr/>
          <a:lstStyle/>
          <a:p>
            <a:fld id="{F3477EC8-074D-41C4-94AE-E9EA7CEEA348}" type="slidenum">
              <a:rPr lang="en-US" smtClean="0"/>
              <a:pPr/>
              <a:t>23</a:t>
            </a:fld>
            <a:endParaRPr lang="en-US" dirty="0"/>
          </a:p>
        </p:txBody>
      </p:sp>
    </p:spTree>
    <p:extLst>
      <p:ext uri="{BB962C8B-B14F-4D97-AF65-F5344CB8AC3E}">
        <p14:creationId xmlns:p14="http://schemas.microsoft.com/office/powerpoint/2010/main" val="3365805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4FA37-25D4-491C-8FBD-BA96645E918A}"/>
              </a:ext>
            </a:extLst>
          </p:cNvPr>
          <p:cNvSpPr>
            <a:spLocks noGrp="1"/>
          </p:cNvSpPr>
          <p:nvPr>
            <p:ph type="title"/>
          </p:nvPr>
        </p:nvSpPr>
        <p:spPr/>
        <p:txBody>
          <a:bodyPr/>
          <a:lstStyle/>
          <a:p>
            <a:r>
              <a:rPr lang="en-US" dirty="0">
                <a:solidFill>
                  <a:srgbClr val="686868"/>
                </a:solidFill>
              </a:rPr>
              <a:t>Selecting and Hiring Mentors</a:t>
            </a:r>
          </a:p>
        </p:txBody>
      </p:sp>
      <p:sp>
        <p:nvSpPr>
          <p:cNvPr id="2" name="Content Placeholder 1">
            <a:extLst>
              <a:ext uri="{FF2B5EF4-FFF2-40B4-BE49-F238E27FC236}">
                <a16:creationId xmlns:a16="http://schemas.microsoft.com/office/drawing/2014/main" id="{567429A4-B758-4C6E-B176-478B5FF076D8}"/>
              </a:ext>
            </a:extLst>
          </p:cNvPr>
          <p:cNvSpPr>
            <a:spLocks noGrp="1"/>
          </p:cNvSpPr>
          <p:nvPr>
            <p:ph idx="1"/>
          </p:nvPr>
        </p:nvSpPr>
        <p:spPr>
          <a:xfrm>
            <a:off x="687526" y="1130301"/>
            <a:ext cx="3972629" cy="2819032"/>
          </a:xfrm>
        </p:spPr>
        <p:txBody>
          <a:bodyPr>
            <a:normAutofit/>
          </a:bodyPr>
          <a:lstStyle/>
          <a:p>
            <a:pPr marL="0" lvl="0" indent="0">
              <a:buNone/>
            </a:pPr>
            <a:r>
              <a:rPr lang="en-US" sz="2000" b="1" dirty="0"/>
              <a:t>Select mentors based on the following:</a:t>
            </a:r>
          </a:p>
          <a:p>
            <a:pPr lvl="1">
              <a:buClr>
                <a:srgbClr val="686868"/>
              </a:buClr>
              <a:buFont typeface="Wingdings" panose="05000000000000000000" pitchFamily="2" charset="2"/>
              <a:buChar char="§"/>
            </a:pPr>
            <a:r>
              <a:rPr lang="en-US" dirty="0"/>
              <a:t>Knowledge, skills, and abilities aligned with mentor competencies and standards </a:t>
            </a:r>
          </a:p>
          <a:p>
            <a:pPr lvl="1">
              <a:buClr>
                <a:srgbClr val="686868"/>
              </a:buClr>
              <a:buFont typeface="Wingdings" panose="05000000000000000000" pitchFamily="2" charset="2"/>
              <a:buChar char="§"/>
            </a:pPr>
            <a:r>
              <a:rPr lang="en-US" dirty="0"/>
              <a:t>Dispositions (e.g., growth mindset, dedication to the profession)</a:t>
            </a:r>
          </a:p>
          <a:p>
            <a:pPr lvl="1">
              <a:buClr>
                <a:srgbClr val="686868"/>
              </a:buClr>
              <a:buFont typeface="Wingdings" panose="05000000000000000000" pitchFamily="2" charset="2"/>
              <a:buChar char="§"/>
            </a:pPr>
            <a:r>
              <a:rPr lang="en-US" dirty="0"/>
              <a:t>Rapport with other teachers (e.g., reputation, respect)</a:t>
            </a:r>
            <a:endParaRPr lang="en-US" sz="1800" dirty="0"/>
          </a:p>
        </p:txBody>
      </p:sp>
      <p:sp>
        <p:nvSpPr>
          <p:cNvPr id="6" name="Content Placeholder 5"/>
          <p:cNvSpPr>
            <a:spLocks noGrp="1"/>
          </p:cNvSpPr>
          <p:nvPr>
            <p:ph idx="10"/>
          </p:nvPr>
        </p:nvSpPr>
        <p:spPr>
          <a:xfrm>
            <a:off x="687387" y="4194788"/>
            <a:ext cx="8224837" cy="1391366"/>
          </a:xfrm>
        </p:spPr>
        <p:txBody>
          <a:bodyPr/>
          <a:lstStyle/>
          <a:p>
            <a:pPr marL="0" indent="0">
              <a:buNone/>
            </a:pPr>
            <a:r>
              <a:rPr lang="en-US" sz="2000" b="1" dirty="0"/>
              <a:t>Indicator Sc-2A.2: </a:t>
            </a:r>
            <a:r>
              <a:rPr lang="en-US" sz="2000" dirty="0"/>
              <a:t>School leadership hires teachers and leaders from an identified talent pool for turnaround contexts developed by the district and conducts its own recruitment to ensure a staff of teachers and leaders well matched to school needs. </a:t>
            </a:r>
          </a:p>
        </p:txBody>
      </p:sp>
      <p:pic>
        <p:nvPicPr>
          <p:cNvPr id="8194" name="Picture 2" descr="A picture of showing one candidate selected from many, which represents the mentor selection and hiring process.">
            <a:extLst>
              <a:ext uri="{FF2B5EF4-FFF2-40B4-BE49-F238E27FC236}">
                <a16:creationId xmlns:a16="http://schemas.microsoft.com/office/drawing/2014/main" id="{CBF182B7-DF25-4724-8AB1-C80DD2234AC1}"/>
              </a:ext>
            </a:extLst>
          </p:cNvPr>
          <p:cNvPicPr>
            <a:picLocks noChangeAspect="1" noChangeArrowheads="1"/>
          </p:cNvPicPr>
          <p:nvPr/>
        </p:nvPicPr>
        <p:blipFill>
          <a:blip r:embed="rId3"/>
          <a:stretch>
            <a:fillRect/>
          </a:stretch>
        </p:blipFill>
        <p:spPr bwMode="auto">
          <a:xfrm>
            <a:off x="4896190" y="1124024"/>
            <a:ext cx="3858941" cy="25726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3">
            <a:extLst>
              <a:ext uri="{FF2B5EF4-FFF2-40B4-BE49-F238E27FC236}">
                <a16:creationId xmlns:a16="http://schemas.microsoft.com/office/drawing/2014/main" id="{9398E58F-97EC-4943-8069-4F878116D06D}"/>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DE1CAFE4-6C0C-44D0-89C7-AB7AA038DAE5}"/>
              </a:ext>
            </a:extLst>
          </p:cNvPr>
          <p:cNvSpPr>
            <a:spLocks noGrp="1"/>
          </p:cNvSpPr>
          <p:nvPr>
            <p:ph type="sldNum" sz="quarter" idx="11"/>
          </p:nvPr>
        </p:nvSpPr>
        <p:spPr/>
        <p:txBody>
          <a:bodyPr/>
          <a:lstStyle/>
          <a:p>
            <a:fld id="{F3477EC8-074D-41C4-94AE-E9EA7CEEA348}" type="slidenum">
              <a:rPr lang="en-US" smtClean="0"/>
              <a:pPr/>
              <a:t>24</a:t>
            </a:fld>
            <a:endParaRPr lang="en-US" dirty="0"/>
          </a:p>
        </p:txBody>
      </p:sp>
    </p:spTree>
    <p:extLst>
      <p:ext uri="{BB962C8B-B14F-4D97-AF65-F5344CB8AC3E}">
        <p14:creationId xmlns:p14="http://schemas.microsoft.com/office/powerpoint/2010/main" val="191561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99B7E2-5DF7-4F1A-A196-0AAF5ADED52A}"/>
              </a:ext>
            </a:extLst>
          </p:cNvPr>
          <p:cNvSpPr>
            <a:spLocks noGrp="1"/>
          </p:cNvSpPr>
          <p:nvPr>
            <p:ph type="title"/>
          </p:nvPr>
        </p:nvSpPr>
        <p:spPr/>
        <p:txBody>
          <a:bodyPr/>
          <a:lstStyle/>
          <a:p>
            <a:r>
              <a:rPr lang="en-US" dirty="0">
                <a:solidFill>
                  <a:srgbClr val="686868"/>
                </a:solidFill>
              </a:rPr>
              <a:t>Communicating With Mentors</a:t>
            </a:r>
          </a:p>
        </p:txBody>
      </p:sp>
      <p:sp>
        <p:nvSpPr>
          <p:cNvPr id="2" name="Content Placeholder 1">
            <a:extLst>
              <a:ext uri="{FF2B5EF4-FFF2-40B4-BE49-F238E27FC236}">
                <a16:creationId xmlns:a16="http://schemas.microsoft.com/office/drawing/2014/main" id="{CD358580-B151-4EFB-A8CE-09FD7D31B9C7}"/>
              </a:ext>
            </a:extLst>
          </p:cNvPr>
          <p:cNvSpPr>
            <a:spLocks noGrp="1"/>
          </p:cNvSpPr>
          <p:nvPr>
            <p:ph idx="1"/>
          </p:nvPr>
        </p:nvSpPr>
        <p:spPr/>
        <p:txBody>
          <a:bodyPr/>
          <a:lstStyle/>
          <a:p>
            <a:pPr marL="0" lvl="0" indent="0">
              <a:buNone/>
            </a:pPr>
            <a:r>
              <a:rPr lang="en-US" sz="1800" b="1" dirty="0"/>
              <a:t>Create feedback loops with mentors: </a:t>
            </a:r>
          </a:p>
          <a:p>
            <a:pPr lvl="1">
              <a:buClr>
                <a:srgbClr val="686868"/>
              </a:buClr>
            </a:pPr>
            <a:r>
              <a:rPr lang="en-US" sz="1600" dirty="0"/>
              <a:t>Create structures for information sharing.</a:t>
            </a:r>
          </a:p>
          <a:p>
            <a:pPr lvl="1">
              <a:buClr>
                <a:srgbClr val="686868"/>
              </a:buClr>
            </a:pPr>
            <a:r>
              <a:rPr lang="en-US" sz="1600" dirty="0"/>
              <a:t>Establish decision-making protocols.</a:t>
            </a:r>
          </a:p>
          <a:p>
            <a:pPr lvl="1">
              <a:buClr>
                <a:srgbClr val="686868"/>
              </a:buClr>
            </a:pPr>
            <a:r>
              <a:rPr lang="en-US" sz="1600" dirty="0"/>
              <a:t>Create structures to gather information and reflect on mentor development needs.</a:t>
            </a:r>
          </a:p>
        </p:txBody>
      </p:sp>
      <p:sp>
        <p:nvSpPr>
          <p:cNvPr id="5" name="Content Placeholder 4"/>
          <p:cNvSpPr>
            <a:spLocks noGrp="1"/>
          </p:cNvSpPr>
          <p:nvPr>
            <p:ph idx="10"/>
          </p:nvPr>
        </p:nvSpPr>
        <p:spPr/>
        <p:txBody>
          <a:bodyPr/>
          <a:lstStyle/>
          <a:p>
            <a:pPr>
              <a:buClr>
                <a:srgbClr val="686868"/>
              </a:buClr>
            </a:pPr>
            <a:r>
              <a:rPr lang="en-US" sz="1800" b="1" dirty="0"/>
              <a:t>Indicator Sc-1A.3: </a:t>
            </a:r>
            <a:r>
              <a:rPr lang="en-US" sz="1800" dirty="0"/>
              <a:t>Communication strategies, as outlined in a plan developed by school leadership, are used to routinely share improvement priorities across faculty and staff, with students, and with the school’s broader community.</a:t>
            </a:r>
          </a:p>
          <a:p>
            <a:pPr>
              <a:buClr>
                <a:srgbClr val="686868"/>
              </a:buClr>
            </a:pPr>
            <a:r>
              <a:rPr lang="en-US" sz="1800" b="1" dirty="0"/>
              <a:t>Indicator Sc-2A.1: </a:t>
            </a:r>
            <a:r>
              <a:rPr lang="en-US" sz="1800" dirty="0"/>
              <a:t>School leadership engages school personnel to identify the unique turnaround context of their school and uses this information to determine the priority competencies for teachers and leaders. </a:t>
            </a:r>
          </a:p>
        </p:txBody>
      </p:sp>
      <p:pic>
        <p:nvPicPr>
          <p:cNvPr id="9218" name="Picture 2" descr="A picture of a person on the phone, which represents communication.">
            <a:extLst>
              <a:ext uri="{FF2B5EF4-FFF2-40B4-BE49-F238E27FC236}">
                <a16:creationId xmlns:a16="http://schemas.microsoft.com/office/drawing/2014/main" id="{C96D991E-D072-49D9-8B73-6DC3576B8828}"/>
              </a:ext>
            </a:extLst>
          </p:cNvPr>
          <p:cNvPicPr>
            <a:picLocks noChangeAspect="1" noChangeArrowheads="1"/>
          </p:cNvPicPr>
          <p:nvPr/>
        </p:nvPicPr>
        <p:blipFill>
          <a:blip r:embed="rId3"/>
          <a:stretch>
            <a:fillRect/>
          </a:stretch>
        </p:blipFill>
        <p:spPr bwMode="auto">
          <a:xfrm>
            <a:off x="687388" y="3492010"/>
            <a:ext cx="3304586" cy="2201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537BA126-1425-4483-90A6-585A278BA01C}"/>
              </a:ext>
            </a:extLst>
          </p:cNvPr>
          <p:cNvSpPr txBox="1">
            <a:spLocks noChangeArrowheads="1"/>
          </p:cNvSpPr>
          <p:nvPr/>
        </p:nvSpPr>
        <p:spPr bwMode="auto">
          <a:xfrm>
            <a:off x="3957403" y="5554611"/>
            <a:ext cx="4738275"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8AC78E4D-38F6-48C9-9496-A6597DFCBCF2}"/>
              </a:ext>
            </a:extLst>
          </p:cNvPr>
          <p:cNvSpPr>
            <a:spLocks noGrp="1"/>
          </p:cNvSpPr>
          <p:nvPr>
            <p:ph type="sldNum" sz="quarter" idx="11"/>
          </p:nvPr>
        </p:nvSpPr>
        <p:spPr/>
        <p:txBody>
          <a:bodyPr/>
          <a:lstStyle/>
          <a:p>
            <a:fld id="{F3477EC8-074D-41C4-94AE-E9EA7CEEA348}" type="slidenum">
              <a:rPr lang="en-US" smtClean="0"/>
              <a:pPr/>
              <a:t>25</a:t>
            </a:fld>
            <a:endParaRPr lang="en-US" dirty="0"/>
          </a:p>
        </p:txBody>
      </p:sp>
    </p:spTree>
    <p:extLst>
      <p:ext uri="{BB962C8B-B14F-4D97-AF65-F5344CB8AC3E}">
        <p14:creationId xmlns:p14="http://schemas.microsoft.com/office/powerpoint/2010/main" val="379134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8FAA11-8686-42F5-8CD0-E3F0CBFCFBE5}"/>
              </a:ext>
            </a:extLst>
          </p:cNvPr>
          <p:cNvSpPr>
            <a:spLocks noGrp="1"/>
          </p:cNvSpPr>
          <p:nvPr>
            <p:ph type="title"/>
          </p:nvPr>
        </p:nvSpPr>
        <p:spPr/>
        <p:txBody>
          <a:bodyPr/>
          <a:lstStyle/>
          <a:p>
            <a:r>
              <a:rPr lang="en-US" dirty="0">
                <a:solidFill>
                  <a:srgbClr val="686868"/>
                </a:solidFill>
              </a:rPr>
              <a:t>Supporting Mentor Development</a:t>
            </a:r>
          </a:p>
        </p:txBody>
      </p:sp>
      <p:sp>
        <p:nvSpPr>
          <p:cNvPr id="2" name="Content Placeholder 1">
            <a:extLst>
              <a:ext uri="{FF2B5EF4-FFF2-40B4-BE49-F238E27FC236}">
                <a16:creationId xmlns:a16="http://schemas.microsoft.com/office/drawing/2014/main" id="{05140462-507C-4AC0-B9B3-5CA42B69BFC2}"/>
              </a:ext>
            </a:extLst>
          </p:cNvPr>
          <p:cNvSpPr>
            <a:spLocks noGrp="1"/>
          </p:cNvSpPr>
          <p:nvPr>
            <p:ph idx="1"/>
          </p:nvPr>
        </p:nvSpPr>
        <p:spPr>
          <a:xfrm>
            <a:off x="687527" y="1130300"/>
            <a:ext cx="3619338" cy="4631871"/>
          </a:xfrm>
        </p:spPr>
        <p:txBody>
          <a:bodyPr>
            <a:normAutofit/>
          </a:bodyPr>
          <a:lstStyle/>
          <a:p>
            <a:pPr marL="0" indent="0">
              <a:buNone/>
            </a:pPr>
            <a:r>
              <a:rPr lang="en-US" sz="1800" b="1" dirty="0"/>
              <a:t>Provide professional learning and support to mentors:</a:t>
            </a:r>
          </a:p>
          <a:p>
            <a:pPr lvl="1">
              <a:buClr>
                <a:srgbClr val="686868"/>
              </a:buClr>
              <a:buFont typeface="Wingdings" panose="05000000000000000000" pitchFamily="2" charset="2"/>
              <a:buChar char="§"/>
            </a:pPr>
            <a:r>
              <a:rPr lang="en-US" sz="1600" dirty="0"/>
              <a:t>Offer individualized support and thought partnership.</a:t>
            </a:r>
          </a:p>
          <a:p>
            <a:pPr lvl="1">
              <a:buClr>
                <a:srgbClr val="686868"/>
              </a:buClr>
              <a:buFont typeface="Wingdings" panose="05000000000000000000" pitchFamily="2" charset="2"/>
              <a:buChar char="§"/>
            </a:pPr>
            <a:r>
              <a:rPr lang="en-US" sz="1600" dirty="0"/>
              <a:t>Make time for district- and state-level opportunities for professional learning.</a:t>
            </a:r>
          </a:p>
        </p:txBody>
      </p:sp>
      <p:sp>
        <p:nvSpPr>
          <p:cNvPr id="6" name="Content Placeholder 5"/>
          <p:cNvSpPr>
            <a:spLocks noGrp="1"/>
          </p:cNvSpPr>
          <p:nvPr>
            <p:ph idx="10"/>
          </p:nvPr>
        </p:nvSpPr>
        <p:spPr>
          <a:xfrm>
            <a:off x="4488874" y="1130300"/>
            <a:ext cx="4423352" cy="4631871"/>
          </a:xfrm>
        </p:spPr>
        <p:txBody>
          <a:bodyPr/>
          <a:lstStyle/>
          <a:p>
            <a:pPr>
              <a:buClr>
                <a:srgbClr val="686868"/>
              </a:buClr>
            </a:pPr>
            <a:r>
              <a:rPr lang="en-US" sz="1450" b="1" dirty="0"/>
              <a:t>Indicator Sc-2A.3: </a:t>
            </a:r>
            <a:r>
              <a:rPr lang="en-US" sz="1450" dirty="0"/>
              <a:t>Teachers and leaders are engaged in professional development opportunities that include strategies to succeed in the turnaround environment. </a:t>
            </a:r>
          </a:p>
          <a:p>
            <a:pPr>
              <a:buClr>
                <a:srgbClr val="686868"/>
              </a:buClr>
            </a:pPr>
            <a:r>
              <a:rPr lang="en-US" sz="1450" b="1" dirty="0"/>
              <a:t>Indicator Sc-2B.1: </a:t>
            </a:r>
            <a:r>
              <a:rPr lang="en-US" sz="1450" dirty="0"/>
              <a:t>School Leadership Team meets at least quarterly to review data to inform professional learning opportunities for teachers and make recommendations in rapid response to identified needs, as aligned with the school’s turnaround priorities. </a:t>
            </a:r>
          </a:p>
          <a:p>
            <a:pPr>
              <a:buClr>
                <a:srgbClr val="686868"/>
              </a:buClr>
            </a:pPr>
            <a:r>
              <a:rPr lang="en-US" sz="1450" b="1" dirty="0"/>
              <a:t>Indicator Sc-2B.2: </a:t>
            </a:r>
            <a:r>
              <a:rPr lang="en-US" sz="1450" dirty="0"/>
              <a:t>School Leadership Team engages in learning opportunities with teachers to learn together and reflects with them on professional practice (e.g., coaching, mentoring, observation). </a:t>
            </a:r>
          </a:p>
          <a:p>
            <a:pPr>
              <a:buClr>
                <a:srgbClr val="686868"/>
              </a:buClr>
            </a:pPr>
            <a:r>
              <a:rPr lang="en-US" sz="1450" b="1" dirty="0"/>
              <a:t>Indicator Sc-2B.3: </a:t>
            </a:r>
            <a:r>
              <a:rPr lang="en-US" sz="1450" dirty="0"/>
              <a:t>School Leadership Team seeks out, and provides access to, professional learning opportunities that are differentiated, purposeful, effective, and high quality to benefit faculty both individually and collectively. </a:t>
            </a:r>
          </a:p>
        </p:txBody>
      </p:sp>
      <p:pic>
        <p:nvPicPr>
          <p:cNvPr id="10242" name="Picture 2" descr="A picture of people reading books, which represents ongoing learning. ">
            <a:extLst>
              <a:ext uri="{FF2B5EF4-FFF2-40B4-BE49-F238E27FC236}">
                <a16:creationId xmlns:a16="http://schemas.microsoft.com/office/drawing/2014/main" id="{C8220D81-B993-4881-A3AB-4ADA8D389394}"/>
              </a:ext>
            </a:extLst>
          </p:cNvPr>
          <p:cNvPicPr>
            <a:picLocks noChangeAspect="1" noChangeArrowheads="1"/>
          </p:cNvPicPr>
          <p:nvPr/>
        </p:nvPicPr>
        <p:blipFill>
          <a:blip r:embed="rId3"/>
          <a:stretch>
            <a:fillRect/>
          </a:stretch>
        </p:blipFill>
        <p:spPr bwMode="auto">
          <a:xfrm>
            <a:off x="687388" y="3239063"/>
            <a:ext cx="3036714" cy="20894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7D007840-E848-4BBA-9069-02611F7ECEC8}"/>
              </a:ext>
            </a:extLst>
          </p:cNvPr>
          <p:cNvSpPr txBox="1">
            <a:spLocks noChangeArrowheads="1"/>
          </p:cNvSpPr>
          <p:nvPr/>
        </p:nvSpPr>
        <p:spPr bwMode="auto">
          <a:xfrm>
            <a:off x="505518" y="5450701"/>
            <a:ext cx="2859033" cy="276999"/>
          </a:xfrm>
          <a:prstGeom prst="rect">
            <a:avLst/>
          </a:prstGeom>
          <a:noFill/>
          <a:ln w="9525">
            <a:noFill/>
            <a:miter lim="800000"/>
            <a:headEnd/>
            <a:tailEnd/>
          </a:ln>
        </p:spPr>
        <p:txBody>
          <a:bodyPr wrap="square" lIns="0" rIns="0">
            <a:spAutoFit/>
          </a:bodyPr>
          <a:lstStyle/>
          <a:p>
            <a:pPr algn="r"/>
            <a:r>
              <a:rPr lang="en-US" sz="1200" dirty="0">
                <a:solidFill>
                  <a:srgbClr val="326295">
                    <a:lumMod val="75000"/>
                  </a:srgbClr>
                </a:solidFill>
                <a:latin typeface="Arial"/>
                <a:ea typeface="ITC Franklin Gothic Std Bk Cd"/>
                <a:cs typeface="ITC Franklin Gothic Std Bk Cd"/>
              </a:rPr>
              <a:t>Center on School Turnaround (2017b)</a:t>
            </a:r>
          </a:p>
        </p:txBody>
      </p:sp>
      <p:sp>
        <p:nvSpPr>
          <p:cNvPr id="4" name="Slide Number Placeholder 3">
            <a:extLst>
              <a:ext uri="{FF2B5EF4-FFF2-40B4-BE49-F238E27FC236}">
                <a16:creationId xmlns:a16="http://schemas.microsoft.com/office/drawing/2014/main" id="{59740DC2-B8C9-407F-BC31-C384A5CF8020}"/>
              </a:ext>
            </a:extLst>
          </p:cNvPr>
          <p:cNvSpPr>
            <a:spLocks noGrp="1"/>
          </p:cNvSpPr>
          <p:nvPr>
            <p:ph type="sldNum" sz="quarter" idx="11"/>
          </p:nvPr>
        </p:nvSpPr>
        <p:spPr/>
        <p:txBody>
          <a:bodyPr/>
          <a:lstStyle/>
          <a:p>
            <a:fld id="{F3477EC8-074D-41C4-94AE-E9EA7CEEA348}" type="slidenum">
              <a:rPr lang="en-US" smtClean="0"/>
              <a:pPr/>
              <a:t>26</a:t>
            </a:fld>
            <a:endParaRPr lang="en-US" dirty="0"/>
          </a:p>
        </p:txBody>
      </p:sp>
    </p:spTree>
    <p:extLst>
      <p:ext uri="{BB962C8B-B14F-4D97-AF65-F5344CB8AC3E}">
        <p14:creationId xmlns:p14="http://schemas.microsoft.com/office/powerpoint/2010/main" val="150923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B5FDB-FF86-48B5-8BAD-20D8087966C5}"/>
              </a:ext>
            </a:extLst>
          </p:cNvPr>
          <p:cNvSpPr>
            <a:spLocks noGrp="1"/>
          </p:cNvSpPr>
          <p:nvPr>
            <p:ph type="title"/>
          </p:nvPr>
        </p:nvSpPr>
        <p:spPr/>
        <p:txBody>
          <a:bodyPr/>
          <a:lstStyle/>
          <a:p>
            <a:r>
              <a:rPr lang="en-US" dirty="0"/>
              <a:t>Group Discussion—Part 2</a:t>
            </a:r>
          </a:p>
        </p:txBody>
      </p:sp>
      <p:sp>
        <p:nvSpPr>
          <p:cNvPr id="2" name="Content Placeholder 1">
            <a:extLst>
              <a:ext uri="{FF2B5EF4-FFF2-40B4-BE49-F238E27FC236}">
                <a16:creationId xmlns:a16="http://schemas.microsoft.com/office/drawing/2014/main" id="{1B80CFAC-0AE2-4CC2-BE20-2C7A5A7EB4DD}"/>
              </a:ext>
            </a:extLst>
          </p:cNvPr>
          <p:cNvSpPr>
            <a:spLocks noGrp="1"/>
          </p:cNvSpPr>
          <p:nvPr>
            <p:ph idx="1"/>
          </p:nvPr>
        </p:nvSpPr>
        <p:spPr/>
        <p:txBody>
          <a:bodyPr/>
          <a:lstStyle/>
          <a:p>
            <a:r>
              <a:rPr lang="en-US" dirty="0"/>
              <a:t>Review Handout 2: School, District, and State Actions Supporting Principal Turnaround Leadership.</a:t>
            </a:r>
          </a:p>
          <a:p>
            <a:pPr lvl="1"/>
            <a:r>
              <a:rPr lang="en-US" sz="2200" dirty="0"/>
              <a:t>Review Figure 1. How might principals use these turnaround actions to support mentors?</a:t>
            </a:r>
          </a:p>
          <a:p>
            <a:pPr lvl="1"/>
            <a:r>
              <a:rPr lang="en-US" sz="2200" dirty="0"/>
              <a:t>Review Figure 2. What are other actions at the school, district, or state levels that can support the role of the principal in mentoring and induction?</a:t>
            </a:r>
          </a:p>
        </p:txBody>
      </p:sp>
      <p:sp>
        <p:nvSpPr>
          <p:cNvPr id="4" name="Slide Number Placeholder 3">
            <a:extLst>
              <a:ext uri="{FF2B5EF4-FFF2-40B4-BE49-F238E27FC236}">
                <a16:creationId xmlns:a16="http://schemas.microsoft.com/office/drawing/2014/main" id="{D339A470-A5EC-4754-92D4-E9F09A5B4DC7}"/>
              </a:ext>
            </a:extLst>
          </p:cNvPr>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31224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with defining the role of the principal in mentoring and induction? Try this toolkit resource!</a:t>
            </a:r>
          </a:p>
          <a:p>
            <a:r>
              <a:rPr lang="en-US" b="1" i="1" dirty="0"/>
              <a:t>Role of the Principal in Mentoring and Induction Workbook: </a:t>
            </a:r>
            <a:r>
              <a:rPr lang="en-US" dirty="0"/>
              <a:t>Helps school or district teams reflect on specific actions that principals, district leaders, and state leaders can take to support effective principal leadership for mentoring and induction programs.</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102757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a:t>
            </a:r>
          </a:p>
        </p:txBody>
      </p:sp>
      <p:sp>
        <p:nvSpPr>
          <p:cNvPr id="2" name="Content Placeholder 1"/>
          <p:cNvSpPr>
            <a:spLocks noGrp="1"/>
          </p:cNvSpPr>
          <p:nvPr>
            <p:ph idx="1"/>
          </p:nvPr>
        </p:nvSpPr>
        <p:spPr/>
        <p:txBody>
          <a:bodyPr>
            <a:noAutofit/>
          </a:bodyPr>
          <a:lstStyle/>
          <a:p>
            <a:pPr marL="858838" indent="-858838">
              <a:spcBef>
                <a:spcPts val="400"/>
              </a:spcBef>
            </a:pPr>
            <a:r>
              <a:rPr lang="en-US" sz="1700" dirty="0"/>
              <a:t>Angelle, P. (2006). Instructional leadership and monitoring: Increasing teacher intent to stay through socialization. </a:t>
            </a:r>
            <a:r>
              <a:rPr lang="en-US" sz="1700" i="1" dirty="0"/>
              <a:t>NASSP Bulletin, 90</a:t>
            </a:r>
            <a:r>
              <a:rPr lang="en-US" sz="1700" dirty="0"/>
              <a:t>(4), 318–334.</a:t>
            </a:r>
          </a:p>
          <a:p>
            <a:pPr marL="858838" indent="-858838">
              <a:spcBef>
                <a:spcPts val="400"/>
              </a:spcBef>
            </a:pPr>
            <a:r>
              <a:rPr lang="en-US" sz="1700" dirty="0"/>
              <a:t>Brock, B. L., &amp; Grady, M. L. (2001). From first-year to first-rate: Principals guiding beginning teachers (2nd ed.). Thousand Oaks, CA: Corwin.</a:t>
            </a:r>
          </a:p>
          <a:p>
            <a:pPr marL="858838" indent="-858838">
              <a:spcBef>
                <a:spcPts val="400"/>
              </a:spcBef>
            </a:pPr>
            <a:r>
              <a:rPr lang="en-US" sz="1700" dirty="0"/>
              <a:t>Burkhauser, S., Gates, S., Hamilton, L. S., &amp; Ikemoto, G. S. (2012). First-year principals in urban school districts: How actions and working conditions relate to outcomes. Santa Monica, CA: RAND.</a:t>
            </a:r>
          </a:p>
          <a:p>
            <a:pPr marL="858838" indent="-858838">
              <a:spcBef>
                <a:spcPts val="400"/>
              </a:spcBef>
            </a:pPr>
            <a:r>
              <a:rPr lang="en-US" sz="1700" dirty="0"/>
              <a:t>Carver, C. L. (2002). </a:t>
            </a:r>
            <a:r>
              <a:rPr lang="en-US" sz="1700" i="1" dirty="0"/>
              <a:t>Principals’ supporting role in new teacher induction.</a:t>
            </a:r>
            <a:r>
              <a:rPr lang="en-US" sz="1700" dirty="0"/>
              <a:t> (Unpublished doctoral dissertation). Michigan State University, East Lansing.</a:t>
            </a:r>
          </a:p>
          <a:p>
            <a:pPr marL="858838" indent="-858838">
              <a:spcBef>
                <a:spcPts val="400"/>
              </a:spcBef>
            </a:pPr>
            <a:r>
              <a:rPr lang="en-US" sz="1700" dirty="0"/>
              <a:t>Center on School Turnaround. (2017a). </a:t>
            </a:r>
            <a:r>
              <a:rPr lang="en-US" sz="1700" i="1" dirty="0"/>
              <a:t>Four domains for rapid school improvement: A systems framework</a:t>
            </a:r>
            <a:r>
              <a:rPr lang="en-US" sz="1700" dirty="0"/>
              <a:t>. San Francisco, CA: WestEd. Retrieved from </a:t>
            </a:r>
            <a:r>
              <a:rPr lang="en-US" sz="1700" dirty="0">
                <a:hlinkClick r:id="rId3" tooltip="http://centeronschoolturnaround.org/four-domains"/>
              </a:rPr>
              <a:t>http://centeronschoolturnaround.org/four-domains</a:t>
            </a:r>
            <a:endParaRPr lang="en-US" sz="1700" dirty="0"/>
          </a:p>
        </p:txBody>
      </p:sp>
      <p:sp>
        <p:nvSpPr>
          <p:cNvPr id="4" name="Slide Number Placeholder 3"/>
          <p:cNvSpPr>
            <a:spLocks noGrp="1"/>
          </p:cNvSpPr>
          <p:nvPr>
            <p:ph type="sldNum" sz="quarter" idx="10"/>
          </p:nvPr>
        </p:nvSpPr>
        <p:spPr>
          <a:xfrm>
            <a:off x="8586495" y="6507316"/>
            <a:ext cx="325730" cy="153888"/>
          </a:xfrm>
        </p:spPr>
        <p:txBody>
          <a:bodyPr/>
          <a:lstStyle/>
          <a:p>
            <a:pPr algn="r"/>
            <a:fld id="{F3477EC8-074D-41C4-94AE-E9EA7CEEA348}" type="slidenum">
              <a:rPr/>
              <a:pPr algn="r"/>
              <a:t>29</a:t>
            </a:fld>
            <a:endParaRPr dirty="0"/>
          </a:p>
        </p:txBody>
      </p:sp>
    </p:spTree>
    <p:extLst>
      <p:ext uri="{BB962C8B-B14F-4D97-AF65-F5344CB8AC3E}">
        <p14:creationId xmlns:p14="http://schemas.microsoft.com/office/powerpoint/2010/main" val="369073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solidFill>
                  <a:srgbClr val="686868"/>
                </a:solidFill>
              </a:rPr>
              <a:t>Comprehensive Centers Program</a:t>
            </a:r>
            <a:endParaRPr lang="en-US" sz="3200" dirty="0">
              <a:solidFill>
                <a:srgbClr val="686868"/>
              </a:solidFill>
            </a:endParaRPr>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4646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 (continued)</a:t>
            </a:r>
          </a:p>
        </p:txBody>
      </p:sp>
      <p:sp>
        <p:nvSpPr>
          <p:cNvPr id="2" name="Content Placeholder 1"/>
          <p:cNvSpPr>
            <a:spLocks noGrp="1"/>
          </p:cNvSpPr>
          <p:nvPr>
            <p:ph idx="1"/>
          </p:nvPr>
        </p:nvSpPr>
        <p:spPr/>
        <p:txBody>
          <a:bodyPr>
            <a:noAutofit/>
          </a:bodyPr>
          <a:lstStyle/>
          <a:p>
            <a:pPr marL="858838" indent="-858838">
              <a:spcBef>
                <a:spcPts val="400"/>
              </a:spcBef>
            </a:pPr>
            <a:r>
              <a:rPr lang="en-US" sz="1700" dirty="0"/>
              <a:t>Center on School Turnaround. (2017b). </a:t>
            </a:r>
            <a:r>
              <a:rPr lang="en-US" sz="1700" i="1" dirty="0"/>
              <a:t>Four domains for rapid school improvement: Indicators of effective practice. Retrieved from </a:t>
            </a:r>
            <a:r>
              <a:rPr lang="en-US" sz="1700" dirty="0">
                <a:hlinkClick r:id="rId3" tooltip="http://www.wallacefoundation.org/KnowledgeCenter/KnowledgeTopics/CurrentAreasofFocus/EducationLeadership/Documents/Learning-from-Leadership-Investigating-Links-Final-Report.pdf "/>
              </a:rPr>
              <a:t>https://www.centeronschoolturnaround.org/wp-content/uploads/2018/04/CST_Indictors-Effective-Practice-Four-Domains.pdf </a:t>
            </a:r>
            <a:endParaRPr lang="en-US" sz="1700" dirty="0"/>
          </a:p>
          <a:p>
            <a:pPr marL="858838" indent="-858838">
              <a:spcBef>
                <a:spcPts val="400"/>
              </a:spcBef>
            </a:pPr>
            <a:r>
              <a:rPr lang="en-US" sz="1700" dirty="0"/>
              <a:t>Darling-Hammond, L., Berry, B. T., Haselkorn, D., &amp; Fideler, E. (1999). Teacher recruitment, selection and induction: Policy influences on the supply and quality of teachers. In L. Darling-Hammond &amp; G. Sykes (Eds.), </a:t>
            </a:r>
            <a:r>
              <a:rPr lang="en-US" sz="1700" i="1" dirty="0"/>
              <a:t>Teaching as the learning profession </a:t>
            </a:r>
            <a:br>
              <a:rPr lang="en-US" sz="1700" i="1" dirty="0"/>
            </a:br>
            <a:r>
              <a:rPr lang="en-US" sz="1700" dirty="0"/>
              <a:t>(pp. 182–232). San Francisco: Jossey-Bass.</a:t>
            </a:r>
          </a:p>
          <a:p>
            <a:pPr marL="858838" indent="-858838">
              <a:spcBef>
                <a:spcPts val="400"/>
              </a:spcBef>
            </a:pPr>
            <a:r>
              <a:rPr lang="en-US" sz="1700" dirty="0"/>
              <a:t>Johnson, S. M. (2006). The workplace matters: Teacher quality, retention and effectiveness. Washington DC: National Education Association. Retrieved from </a:t>
            </a:r>
            <a:r>
              <a:rPr lang="en-US" sz="1700" dirty="0">
                <a:hlinkClick r:id="rId4" tooltip="http://www.wallacefoundation.org/KnowledgeCenter/KnowledgeTopics/CurrentAreasofFocus/EducationLeadership/Documents/Learning-from-Leadership-Investigating-Links-Final-Report.pdf "/>
              </a:rPr>
              <a:t>http://www.eric.ed.gov/PDFS/ED495822.pdf</a:t>
            </a:r>
            <a:endParaRPr lang="en-US" sz="1700" dirty="0"/>
          </a:p>
        </p:txBody>
      </p:sp>
      <p:sp>
        <p:nvSpPr>
          <p:cNvPr id="4" name="Slide Number Placeholder 3"/>
          <p:cNvSpPr>
            <a:spLocks noGrp="1"/>
          </p:cNvSpPr>
          <p:nvPr>
            <p:ph type="sldNum" sz="quarter" idx="10"/>
          </p:nvPr>
        </p:nvSpPr>
        <p:spPr>
          <a:xfrm>
            <a:off x="8586495" y="6507316"/>
            <a:ext cx="325730" cy="153888"/>
          </a:xfrm>
        </p:spPr>
        <p:txBody>
          <a:bodyPr/>
          <a:lstStyle/>
          <a:p>
            <a:pPr algn="r"/>
            <a:fld id="{F3477EC8-074D-41C4-94AE-E9EA7CEEA348}" type="slidenum">
              <a:rPr/>
              <a:pPr algn="r"/>
              <a:t>30</a:t>
            </a:fld>
            <a:endParaRPr dirty="0"/>
          </a:p>
        </p:txBody>
      </p:sp>
    </p:spTree>
    <p:extLst>
      <p:ext uri="{BB962C8B-B14F-4D97-AF65-F5344CB8AC3E}">
        <p14:creationId xmlns:p14="http://schemas.microsoft.com/office/powerpoint/2010/main" val="164269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 (continued) </a:t>
            </a:r>
          </a:p>
        </p:txBody>
      </p:sp>
      <p:sp>
        <p:nvSpPr>
          <p:cNvPr id="2" name="Content Placeholder 1"/>
          <p:cNvSpPr>
            <a:spLocks noGrp="1"/>
          </p:cNvSpPr>
          <p:nvPr>
            <p:ph idx="1"/>
          </p:nvPr>
        </p:nvSpPr>
        <p:spPr/>
        <p:txBody>
          <a:bodyPr>
            <a:noAutofit/>
          </a:bodyPr>
          <a:lstStyle/>
          <a:p>
            <a:pPr marL="858838" indent="-858838">
              <a:spcBef>
                <a:spcPts val="400"/>
              </a:spcBef>
            </a:pPr>
            <a:r>
              <a:rPr lang="en-US" sz="1700" dirty="0"/>
              <a:t>Louis, K. S., Leithwood, K., Wahlstrom, K., &amp; Anderson, S. (2010). Learning from leadership project: Investigating the links to improved student learning. Retrieved from </a:t>
            </a:r>
            <a:r>
              <a:rPr lang="en-US" sz="1700" dirty="0">
                <a:hlinkClick r:id="rId3" tooltip="http://www.wallacefoundation.org/KnowledgeCenter/KnowledgeTopics/CurrentAreasofFocus/EducationLeadership/Documents/Learning-from-Leadership-Investigating-Links-Final-Report.pdf "/>
              </a:rPr>
              <a:t>http://www.wallacefoundation.org/KnowledgeCenter/KnowledgeTopics/CurrentAreasofFocus/EducationLeadership/Documents/Learning-from-Leadership-Investigating-Links-Final-Report.pdf </a:t>
            </a:r>
            <a:endParaRPr lang="en-US" sz="1700" dirty="0"/>
          </a:p>
          <a:p>
            <a:pPr marL="858838" indent="-858838">
              <a:spcBef>
                <a:spcPts val="400"/>
              </a:spcBef>
            </a:pPr>
            <a:r>
              <a:rPr lang="en-US" sz="1700" dirty="0"/>
              <a:t>National Policy Board for Educational Administration (2015). Professional Standards for Educational Leaders 2015. Reston, VA: Author. Retrieved from </a:t>
            </a:r>
            <a:r>
              <a:rPr lang="en-US" sz="1700" dirty="0">
                <a:hlinkClick r:id="rId4" tooltip="http://npbea.org/wp-content/uploads/2017/06/Professional-Standards-for-Educational-Leaders_2015.pdf "/>
              </a:rPr>
              <a:t>http://npbea.org/wp-content/uploads/2017/06/Professional-Standards-for-Educational-Leaders_2015.pdf </a:t>
            </a:r>
            <a:endParaRPr lang="en-US" sz="1700" dirty="0"/>
          </a:p>
          <a:p>
            <a:pPr marL="858838" indent="-858838">
              <a:spcBef>
                <a:spcPts val="400"/>
              </a:spcBef>
            </a:pPr>
            <a:r>
              <a:rPr lang="en-US" sz="1700" dirty="0"/>
              <a:t>New Teacher Center. (2016). </a:t>
            </a:r>
            <a:r>
              <a:rPr lang="en-US" sz="1700" i="1" dirty="0"/>
              <a:t>Role of the principal in beginning teacher induction</a:t>
            </a:r>
            <a:r>
              <a:rPr lang="en-US" sz="1700" dirty="0"/>
              <a:t>. Santa Cruz, CA: Author. Retrieved from </a:t>
            </a:r>
            <a:r>
              <a:rPr lang="en-US" sz="1700" dirty="0">
                <a:hlinkClick r:id="rId5" tooltip="https://newteachercenter.org/wp-content/uploads/Role-of-Principal-in-Teacher-Induction.pdf "/>
              </a:rPr>
              <a:t>https://newteachercenter.org/wp-content/uploads/Role-of-Principal-in-Teacher-Induction.pdf </a:t>
            </a:r>
            <a:endParaRPr lang="en-US" sz="1700" dirty="0"/>
          </a:p>
        </p:txBody>
      </p:sp>
      <p:sp>
        <p:nvSpPr>
          <p:cNvPr id="4" name="Slide Number Placeholder 3"/>
          <p:cNvSpPr>
            <a:spLocks noGrp="1"/>
          </p:cNvSpPr>
          <p:nvPr>
            <p:ph type="sldNum" sz="quarter" idx="10"/>
          </p:nvPr>
        </p:nvSpPr>
        <p:spPr>
          <a:xfrm>
            <a:off x="8586495" y="6507316"/>
            <a:ext cx="325730" cy="153888"/>
          </a:xfrm>
        </p:spPr>
        <p:txBody>
          <a:bodyPr/>
          <a:lstStyle/>
          <a:p>
            <a:pPr algn="r"/>
            <a:fld id="{F3477EC8-074D-41C4-94AE-E9EA7CEEA348}" type="slidenum">
              <a:rPr/>
              <a:pPr algn="r"/>
              <a:t>31</a:t>
            </a:fld>
            <a:endParaRPr dirty="0"/>
          </a:p>
        </p:txBody>
      </p:sp>
    </p:spTree>
    <p:extLst>
      <p:ext uri="{BB962C8B-B14F-4D97-AF65-F5344CB8AC3E}">
        <p14:creationId xmlns:p14="http://schemas.microsoft.com/office/powerpoint/2010/main" val="68159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FF0F-804C-4E5C-8B19-0F7984AD6918}"/>
              </a:ext>
            </a:extLst>
          </p:cNvPr>
          <p:cNvSpPr>
            <a:spLocks noGrp="1"/>
          </p:cNvSpPr>
          <p:nvPr>
            <p:ph type="title"/>
          </p:nvPr>
        </p:nvSpPr>
        <p:spPr>
          <a:xfrm>
            <a:off x="793376" y="358172"/>
            <a:ext cx="7522960" cy="400110"/>
          </a:xfrm>
        </p:spPr>
        <p:txBody>
          <a:bodyPr/>
          <a:lstStyle/>
          <a:p>
            <a:pPr lvl="0"/>
            <a:r>
              <a:rPr lang="en-US" sz="2000" dirty="0">
                <a:latin typeface="Arial" panose="020B0604020202020204" pitchFamily="34" charset="0"/>
                <a:cs typeface="Arial" panose="020B0604020202020204" pitchFamily="34" charset="0"/>
              </a:rPr>
              <a:t>More questions?</a:t>
            </a:r>
          </a:p>
        </p:txBody>
      </p:sp>
      <p:sp>
        <p:nvSpPr>
          <p:cNvPr id="3" name="Content Placeholder 2">
            <a:extLst>
              <a:ext uri="{FF2B5EF4-FFF2-40B4-BE49-F238E27FC236}">
                <a16:creationId xmlns:a16="http://schemas.microsoft.com/office/drawing/2014/main" id="{94B8D04D-91C0-46A4-824A-2F9F7518D88D}"/>
              </a:ext>
            </a:extLst>
          </p:cNvPr>
          <p:cNvSpPr>
            <a:spLocks noGrp="1"/>
          </p:cNvSpPr>
          <p:nvPr>
            <p:ph idx="1"/>
          </p:nvPr>
        </p:nvSpPr>
        <p:spPr>
          <a:xfrm>
            <a:off x="687388" y="758282"/>
            <a:ext cx="7322684" cy="2831442"/>
          </a:xfrm>
        </p:spPr>
        <p:txBody>
          <a:bodyPr/>
          <a:lstStyle/>
          <a:p>
            <a:pPr lvl="0">
              <a:spcAft>
                <a:spcPts val="2000"/>
              </a:spcAft>
            </a:pPr>
            <a:r>
              <a:rPr lang="en-US" dirty="0"/>
              <a:t>Contact the GTL Center!</a:t>
            </a:r>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2" name="Slide Number Placeholder 1">
            <a:extLst>
              <a:ext uri="{FF2B5EF4-FFF2-40B4-BE49-F238E27FC236}">
                <a16:creationId xmlns:a16="http://schemas.microsoft.com/office/drawing/2014/main" id="{DF02567D-6775-4231-9953-DCEF8393ECB8}"/>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7327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solidFill>
                  <a:srgbClr val="686868"/>
                </a:solidFill>
              </a:rPr>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pPr>
              <a:buClr>
                <a:srgbClr val="686868"/>
              </a:buClr>
            </a:pPr>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5412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solidFill>
                  <a:srgbClr val="686868"/>
                </a:solidFill>
              </a:rPr>
              <a:t>Overview of the Toolkit </a:t>
            </a:r>
          </a:p>
        </p:txBody>
      </p:sp>
      <p:sp>
        <p:nvSpPr>
          <p:cNvPr id="9" name="Content Placeholder 2"/>
          <p:cNvSpPr>
            <a:spLocks noGrp="1"/>
          </p:cNvSpPr>
          <p:nvPr>
            <p:ph idx="1"/>
          </p:nvPr>
        </p:nvSpPr>
        <p:spPr/>
        <p:txBody>
          <a:bodyPr/>
          <a:lstStyle/>
          <a:p>
            <a:pPr>
              <a:buClr>
                <a:srgbClr val="686868"/>
              </a:buClr>
            </a:pPr>
            <a:r>
              <a:rPr lang="en-US" sz="2100" dirty="0"/>
              <a:t>Module 1: Introduction to the GTL Mentoring and Induction Toolkit</a:t>
            </a:r>
          </a:p>
          <a:p>
            <a:pPr>
              <a:buClr>
                <a:srgbClr val="686868"/>
              </a:buClr>
            </a:pPr>
            <a:r>
              <a:rPr lang="en-US" sz="2100" dirty="0"/>
              <a:t>Module 2: Mentor Recruitment, Selection, and Assignment</a:t>
            </a:r>
          </a:p>
          <a:p>
            <a:pPr>
              <a:buClr>
                <a:srgbClr val="686868"/>
              </a:buClr>
            </a:pPr>
            <a:r>
              <a:rPr lang="en-US" sz="2100" dirty="0"/>
              <a:t>Module 3: Mentor Professional Learning, Development, and Assessment</a:t>
            </a:r>
          </a:p>
          <a:p>
            <a:pPr>
              <a:buClr>
                <a:srgbClr val="686868"/>
              </a:buClr>
            </a:pPr>
            <a:r>
              <a:rPr lang="en-US" sz="2100" dirty="0"/>
              <a:t>Module 4: Beginning Teacher Professional Learning and Development</a:t>
            </a:r>
          </a:p>
          <a:p>
            <a:pPr>
              <a:buClr>
                <a:srgbClr val="686868"/>
              </a:buClr>
            </a:pPr>
            <a:r>
              <a:rPr lang="en-US" sz="2100" b="1" dirty="0"/>
              <a:t>Module 5: The Role of the Principal in Mentoring and Induction</a:t>
            </a:r>
          </a:p>
          <a:p>
            <a:pPr>
              <a:buClr>
                <a:srgbClr val="686868"/>
              </a:buClr>
            </a:pPr>
            <a:r>
              <a:rPr lang="en-US" sz="2100" dirty="0"/>
              <a:t>Module 6: Mentoring and Induction for Educators of Students with Disabilities</a:t>
            </a:r>
          </a:p>
          <a:p>
            <a:pPr>
              <a:buClr>
                <a:srgbClr val="686868"/>
              </a:buClr>
            </a:pPr>
            <a:r>
              <a:rPr lang="en-US" sz="2100"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7608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r>
              <a:rPr lang="en-US" b="1" dirty="0"/>
              <a:t>Anchor Presentation: </a:t>
            </a:r>
            <a:r>
              <a:rPr lang="en-US" dirty="0"/>
              <a:t>Summarizes research and best practices related to the topic.</a:t>
            </a:r>
          </a:p>
          <a:p>
            <a:r>
              <a:rPr lang="en-US" b="1" dirty="0"/>
              <a:t>Handouts: </a:t>
            </a:r>
            <a:r>
              <a:rPr lang="en-US" dirty="0"/>
              <a:t>Provide information to supplement the anchor presentation.</a:t>
            </a:r>
          </a:p>
          <a:p>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37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r>
              <a:rPr lang="en-US" dirty="0"/>
              <a:t>Anchor presentations, handouts, and team tools are available on the GTL Center </a:t>
            </a:r>
            <a:r>
              <a:rPr lang="en-US" dirty="0">
                <a:hlinkClick r:id="rId3" tooltip="https://gtlcenter.org/"/>
              </a:rPr>
              <a:t>website</a:t>
            </a:r>
            <a:r>
              <a:rPr lang="en-US" dirty="0"/>
              <a:t>.</a:t>
            </a:r>
            <a:endParaRPr lang="en-US" dirty="0">
              <a:solidFill>
                <a:srgbClr val="FF0000"/>
              </a:solidFill>
            </a:endParaRPr>
          </a:p>
          <a:p>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0154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Module 5 Objectives</a:t>
            </a:r>
          </a:p>
        </p:txBody>
      </p:sp>
      <p:sp>
        <p:nvSpPr>
          <p:cNvPr id="9218" name="Content Placeholder 2"/>
          <p:cNvSpPr>
            <a:spLocks noGrp="1"/>
          </p:cNvSpPr>
          <p:nvPr>
            <p:ph idx="1"/>
          </p:nvPr>
        </p:nvSpPr>
        <p:spPr/>
        <p:txBody>
          <a:bodyPr/>
          <a:lstStyle/>
          <a:p>
            <a:r>
              <a:rPr lang="en-US" dirty="0"/>
              <a:t>Participants will:</a:t>
            </a:r>
          </a:p>
          <a:p>
            <a:pPr marL="342900" indent="-342900">
              <a:buFont typeface="Wingdings" charset="2"/>
              <a:buChar char="§"/>
            </a:pPr>
            <a:r>
              <a:rPr lang="en-US" dirty="0"/>
              <a:t>Review evidence and information on the role of the principal in mentoring and induction.</a:t>
            </a:r>
          </a:p>
          <a:p>
            <a:pPr marL="342900" indent="-342900">
              <a:buFont typeface="Wingdings" charset="2"/>
              <a:buChar char="§"/>
            </a:pPr>
            <a:r>
              <a:rPr lang="en-US" dirty="0"/>
              <a:t>Explore resources to help states, districts, and schools support effective principal leadership for mentoring and induction programs in turnaround schools.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90058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5113-E175-490A-98CD-F3CCBCF8FF2A}"/>
              </a:ext>
            </a:extLst>
          </p:cNvPr>
          <p:cNvSpPr>
            <a:spLocks noGrp="1"/>
          </p:cNvSpPr>
          <p:nvPr>
            <p:ph type="title"/>
          </p:nvPr>
        </p:nvSpPr>
        <p:spPr>
          <a:xfrm>
            <a:off x="687388" y="3032879"/>
            <a:ext cx="8229600" cy="1446550"/>
          </a:xfrm>
        </p:spPr>
        <p:txBody>
          <a:bodyPr/>
          <a:lstStyle/>
          <a:p>
            <a:r>
              <a:rPr lang="en-US" dirty="0"/>
              <a:t>Why Should Principals Be Involved in Mentoring and Induction Programs?</a:t>
            </a:r>
          </a:p>
        </p:txBody>
      </p:sp>
      <p:sp>
        <p:nvSpPr>
          <p:cNvPr id="4" name="Slide Number Placeholder 3">
            <a:extLst>
              <a:ext uri="{FF2B5EF4-FFF2-40B4-BE49-F238E27FC236}">
                <a16:creationId xmlns:a16="http://schemas.microsoft.com/office/drawing/2014/main" id="{1CE8E75B-CF27-419B-BB14-F4C3CCDDA83D}"/>
              </a:ext>
            </a:extLst>
          </p:cNvPr>
          <p:cNvSpPr>
            <a:spLocks noGrp="1"/>
          </p:cNvSpPr>
          <p:nvPr>
            <p:ph type="sldNum" sz="quarter" idx="12"/>
          </p:nvPr>
        </p:nvSpPr>
        <p:spPr/>
        <p:txBody>
          <a:bodyPr/>
          <a:lstStyle/>
          <a:p>
            <a:fld id="{A1A8B8B9-B651-4439-A868-E8F04EF81465}" type="slidenum">
              <a:rPr lang="en-US" smtClean="0"/>
              <a:pPr/>
              <a:t>9</a:t>
            </a:fld>
            <a:endParaRPr lang="en-US" dirty="0"/>
          </a:p>
        </p:txBody>
      </p:sp>
    </p:spTree>
    <p:extLst>
      <p:ext uri="{BB962C8B-B14F-4D97-AF65-F5344CB8AC3E}">
        <p14:creationId xmlns:p14="http://schemas.microsoft.com/office/powerpoint/2010/main" val="1988889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654d532b6e161d6ce795eda851a46d2926347d"/>
</p:tagLst>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ppt/theme/theme10.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11.xml><?xml version="1.0" encoding="utf-8"?>
<a:theme xmlns:a="http://schemas.openxmlformats.org/drawingml/2006/main" name="2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ppt/theme/theme12.xml><?xml version="1.0" encoding="utf-8"?>
<a:theme xmlns:a="http://schemas.openxmlformats.org/drawingml/2006/main" name="1_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7717BD3B-E237-4EE0-9B96-3279F10C56F9}"/>
    </a:ext>
  </a:extLst>
</a:theme>
</file>

<file path=ppt/theme/theme13.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AC9453-E3D0-4439-A6DE-B0063F9FD489}"/>
    </a:ext>
  </a:extLst>
</a:theme>
</file>

<file path=ppt/theme/theme14.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16.xml><?xml version="1.0" encoding="utf-8"?>
<a:theme xmlns:a="http://schemas.openxmlformats.org/drawingml/2006/main" name="4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401A590B-0B83-4E2F-8012-0CE2E61639E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3049E9AD-67B6-4D76-910E-E69610D7C251}"/>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8A2A418-D142-4FFA-A983-137B1FB99A50}"/>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56870C0-711B-490A-B970-FE95AA3033F3}"/>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785F9B6-80BB-4BA1-95F2-5665D39712FA}"/>
    </a:ext>
  </a:extLst>
</a:theme>
</file>

<file path=ppt/theme/theme8.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Comprehensive Centers Program</TermName>
          <TermId xmlns="http://schemas.microsoft.com/office/infopath/2007/PartnerControls">11111111-1111-1111-1111-111111111111</TermId>
        </TermInfo>
      </Terms>
    </TaxKeywordTaxHTField>
    <TaxCatchAll xmlns="1709d302-aa1c-49f7-a43d-f13e34b813dc"/>
  </documentManagement>
</p:properties>
</file>

<file path=customXml/itemProps1.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6a44d00f-12d8-4625-9d23-7790e8b8f83b"/>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openxmlformats.org/package/2006/metadata/core-properties"/>
    <ds:schemaRef ds:uri="9714abc1-815c-4960-b75e-546bf8732ca3"/>
    <ds:schemaRef ds:uri="1709d302-aa1c-49f7-a43d-f13e34b813dc"/>
  </ds:schemaRefs>
</ds:datastoreItem>
</file>

<file path=docProps/app.xml><?xml version="1.0" encoding="utf-8"?>
<Properties xmlns="http://schemas.openxmlformats.org/officeDocument/2006/extended-properties" xmlns:vt="http://schemas.openxmlformats.org/officeDocument/2006/docPropsVTypes">
  <Template>MY PART</Template>
  <TotalTime>2729</TotalTime>
  <Words>4160</Words>
  <Application>Microsoft Office PowerPoint</Application>
  <PresentationFormat>On-screen Show (4:3)</PresentationFormat>
  <Paragraphs>276</Paragraphs>
  <Slides>32</Slides>
  <Notes>30</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32</vt:i4>
      </vt:variant>
    </vt:vector>
  </HeadingPairs>
  <TitlesOfParts>
    <vt:vector size="58" baseType="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GTL_PowerPoint_Template_w-graphics_4-30-13</vt:lpstr>
      <vt:lpstr>Divider Master</vt:lpstr>
      <vt:lpstr>Basic</vt:lpstr>
      <vt:lpstr>Large Graphic</vt:lpstr>
      <vt:lpstr>Graphic Options</vt:lpstr>
      <vt:lpstr>Contact</vt:lpstr>
      <vt:lpstr>1_Contact</vt:lpstr>
      <vt:lpstr>1_Basic</vt:lpstr>
      <vt:lpstr>1_Divider Master</vt:lpstr>
      <vt:lpstr>2_Basic</vt:lpstr>
      <vt:lpstr>2_Divider Master</vt:lpstr>
      <vt:lpstr>1_Large Graphic</vt:lpstr>
      <vt:lpstr>2_Contact</vt:lpstr>
      <vt:lpstr>3_Contact</vt:lpstr>
      <vt:lpstr>3_Basic</vt:lpstr>
      <vt:lpstr>4_Contact</vt:lpstr>
      <vt:lpstr>The Role of the Principal in Mentoring and Induction</vt:lpstr>
      <vt:lpstr>Mission</vt:lpstr>
      <vt:lpstr>Comprehensive Centers Program</vt:lpstr>
      <vt:lpstr>Mentoring and Induction Toolkit</vt:lpstr>
      <vt:lpstr>Overview of the Toolkit </vt:lpstr>
      <vt:lpstr>Module Components</vt:lpstr>
      <vt:lpstr>Access to Toolkit Materials</vt:lpstr>
      <vt:lpstr>Module 5 Objectives</vt:lpstr>
      <vt:lpstr>Why Should Principals Be Involved in Mentoring and Induction Programs?</vt:lpstr>
      <vt:lpstr>A New Vision for School Leaders</vt:lpstr>
      <vt:lpstr>Research on the Role of the Principal in Mentoring and Induction</vt:lpstr>
      <vt:lpstr>Professional Standards for Educational Leaders</vt:lpstr>
      <vt:lpstr>Linking Mentoring and Induction with School Turnaround</vt:lpstr>
      <vt:lpstr>Principal Actions to Facilitate Mentoring and Induction Systems in Turnaround Schools</vt:lpstr>
      <vt:lpstr>School Culture—Trust</vt:lpstr>
      <vt:lpstr>School Culture—Innovation </vt:lpstr>
      <vt:lpstr>School Culture—Collaboration</vt:lpstr>
      <vt:lpstr>Communication</vt:lpstr>
      <vt:lpstr>School Processes and Schedules</vt:lpstr>
      <vt:lpstr>School Policies and Practices</vt:lpstr>
      <vt:lpstr>Group Discussion—Part 1 </vt:lpstr>
      <vt:lpstr>Principal Actions to Support Mentors in Turnaround Schools</vt:lpstr>
      <vt:lpstr>Setting Expectations</vt:lpstr>
      <vt:lpstr>Selecting and Hiring Mentors</vt:lpstr>
      <vt:lpstr>Communicating With Mentors</vt:lpstr>
      <vt:lpstr>Supporting Mentor Development</vt:lpstr>
      <vt:lpstr>Group Discussion—Part 2</vt:lpstr>
      <vt:lpstr>Toolkit Connection</vt:lpstr>
      <vt:lpstr>References</vt:lpstr>
      <vt:lpstr>References (continued)</vt:lpstr>
      <vt:lpstr>References (continued) </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Principal in Mentoring and Induction</dc:title>
  <dc:subject>Mentoring and Induction Toolkit; January 2019; PowerPoint Presentation</dc:subject>
  <dc:creator>Center on Great Teachers and Leaders</dc:creator>
  <cp:keywords>Comprehensive Systems of Beginning Teacher Support; 1. Onboarding Program; 2. Beginning Teacher Learning Communities; 3. Ongoing Professional Learning Opportunities; 4. Mentor Guidance; Five Principles of Instructionally Focused Formative Assessment</cp:keywords>
  <dc:description>Copyright © 2019 American Institutes for Research. All rights reserved.</dc:description>
  <cp:lastModifiedBy>Ward, Karen</cp:lastModifiedBy>
  <cp:revision>294</cp:revision>
  <cp:lastPrinted>2018-06-13T23:28:23Z</cp:lastPrinted>
  <dcterms:created xsi:type="dcterms:W3CDTF">2017-03-31T16:18:22Z</dcterms:created>
  <dcterms:modified xsi:type="dcterms:W3CDTF">2019-01-09T14:38:16Z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