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24" r:id="rId4"/>
    <p:sldMasterId id="2147484321" r:id="rId5"/>
    <p:sldMasterId id="2147483674" r:id="rId6"/>
    <p:sldMasterId id="2147484326" r:id="rId7"/>
    <p:sldMasterId id="2147484346" r:id="rId8"/>
    <p:sldMasterId id="2147484042" r:id="rId9"/>
    <p:sldMasterId id="2147484352" r:id="rId10"/>
    <p:sldMasterId id="2147484354" r:id="rId11"/>
    <p:sldMasterId id="2147484360" r:id="rId12"/>
    <p:sldMasterId id="2147484368" r:id="rId13"/>
    <p:sldMasterId id="2147484371" r:id="rId14"/>
    <p:sldMasterId id="2147484376" r:id="rId15"/>
  </p:sldMasterIdLst>
  <p:notesMasterIdLst>
    <p:notesMasterId r:id="rId88"/>
  </p:notesMasterIdLst>
  <p:handoutMasterIdLst>
    <p:handoutMasterId r:id="rId89"/>
  </p:handoutMasterIdLst>
  <p:sldIdLst>
    <p:sldId id="424" r:id="rId16"/>
    <p:sldId id="413" r:id="rId17"/>
    <p:sldId id="473" r:id="rId18"/>
    <p:sldId id="546" r:id="rId19"/>
    <p:sldId id="488" r:id="rId20"/>
    <p:sldId id="548" r:id="rId21"/>
    <p:sldId id="549" r:id="rId22"/>
    <p:sldId id="434" r:id="rId23"/>
    <p:sldId id="719" r:id="rId24"/>
    <p:sldId id="723" r:id="rId25"/>
    <p:sldId id="725" r:id="rId26"/>
    <p:sldId id="720" r:id="rId27"/>
    <p:sldId id="722" r:id="rId28"/>
    <p:sldId id="727" r:id="rId29"/>
    <p:sldId id="728" r:id="rId30"/>
    <p:sldId id="655" r:id="rId31"/>
    <p:sldId id="691" r:id="rId32"/>
    <p:sldId id="705" r:id="rId33"/>
    <p:sldId id="707" r:id="rId34"/>
    <p:sldId id="708" r:id="rId35"/>
    <p:sldId id="734" r:id="rId36"/>
    <p:sldId id="693" r:id="rId37"/>
    <p:sldId id="629" r:id="rId38"/>
    <p:sldId id="710" r:id="rId39"/>
    <p:sldId id="652" r:id="rId40"/>
    <p:sldId id="736" r:id="rId41"/>
    <p:sldId id="716" r:id="rId42"/>
    <p:sldId id="729" r:id="rId43"/>
    <p:sldId id="737" r:id="rId44"/>
    <p:sldId id="663" r:id="rId45"/>
    <p:sldId id="644" r:id="rId46"/>
    <p:sldId id="642" r:id="rId47"/>
    <p:sldId id="740" r:id="rId48"/>
    <p:sldId id="666" r:id="rId49"/>
    <p:sldId id="647" r:id="rId50"/>
    <p:sldId id="738" r:id="rId51"/>
    <p:sldId id="340" r:id="rId52"/>
    <p:sldId id="665" r:id="rId53"/>
    <p:sldId id="739" r:id="rId54"/>
    <p:sldId id="519" r:id="rId55"/>
    <p:sldId id="687" r:id="rId56"/>
    <p:sldId id="741" r:id="rId57"/>
    <p:sldId id="641" r:id="rId58"/>
    <p:sldId id="585" r:id="rId59"/>
    <p:sldId id="717" r:id="rId60"/>
    <p:sldId id="742" r:id="rId61"/>
    <p:sldId id="701" r:id="rId62"/>
    <p:sldId id="588" r:id="rId63"/>
    <p:sldId id="743" r:id="rId64"/>
    <p:sldId id="745" r:id="rId65"/>
    <p:sldId id="747" r:id="rId66"/>
    <p:sldId id="748" r:id="rId67"/>
    <p:sldId id="746" r:id="rId68"/>
    <p:sldId id="679" r:id="rId69"/>
    <p:sldId id="685" r:id="rId70"/>
    <p:sldId id="749" r:id="rId71"/>
    <p:sldId id="671" r:id="rId72"/>
    <p:sldId id="672" r:id="rId73"/>
    <p:sldId id="623" r:id="rId74"/>
    <p:sldId id="744" r:id="rId75"/>
    <p:sldId id="520" r:id="rId76"/>
    <p:sldId id="660" r:id="rId77"/>
    <p:sldId id="649" r:id="rId78"/>
    <p:sldId id="713" r:id="rId79"/>
    <p:sldId id="714" r:id="rId80"/>
    <p:sldId id="573" r:id="rId81"/>
    <p:sldId id="504" r:id="rId82"/>
    <p:sldId id="750" r:id="rId83"/>
    <p:sldId id="751" r:id="rId84"/>
    <p:sldId id="752" r:id="rId85"/>
    <p:sldId id="574" r:id="rId86"/>
    <p:sldId id="493" r:id="rId87"/>
  </p:sldIdLst>
  <p:sldSz cx="9144000" cy="6858000" type="screen4x3"/>
  <p:notesSz cx="6858000" cy="9296400"/>
  <p:custDataLst>
    <p:tags r:id="rId90"/>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568">
          <p15:clr>
            <a:srgbClr val="A4A3A4"/>
          </p15:clr>
        </p15:guide>
        <p15:guide id="2" orient="horz" pos="2414">
          <p15:clr>
            <a:srgbClr val="A4A3A4"/>
          </p15:clr>
        </p15:guide>
        <p15:guide id="3" orient="horz" pos="2270">
          <p15:clr>
            <a:srgbClr val="A4A3A4"/>
          </p15:clr>
        </p15:guide>
        <p15:guide id="4" orient="horz" pos="1010">
          <p15:clr>
            <a:srgbClr val="A4A3A4"/>
          </p15:clr>
        </p15:guide>
        <p15:guide id="5" orient="horz" pos="1154">
          <p15:clr>
            <a:srgbClr val="A4A3A4"/>
          </p15:clr>
        </p15:guide>
        <p15:guide id="6" orient="horz" pos="712">
          <p15:clr>
            <a:srgbClr val="A4A3A4"/>
          </p15:clr>
        </p15:guide>
        <p15:guide id="7" orient="horz" pos="88">
          <p15:clr>
            <a:srgbClr val="A4A3A4"/>
          </p15:clr>
        </p15:guide>
        <p15:guide id="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po, Amy" initials="CA" lastIdx="35" clrIdx="6">
    <p:extLst>
      <p:ext uri="{19B8F6BF-5375-455C-9EA6-DF929625EA0E}">
        <p15:presenceInfo xmlns:p15="http://schemas.microsoft.com/office/powerpoint/2012/main" userId="S-1-5-21-1472932569-214068005-926709054-82073" providerId="AD"/>
      </p:ext>
    </p:extLst>
  </p:cmAuthor>
  <p:cmAuthor id="1" name="Lee, Katelyn" initials="LK" lastIdx="23" clrIdx="0">
    <p:extLst>
      <p:ext uri="{19B8F6BF-5375-455C-9EA6-DF929625EA0E}">
        <p15:presenceInfo xmlns:p15="http://schemas.microsoft.com/office/powerpoint/2012/main" userId="S-1-5-21-1472932569-214068005-926709054-62938" providerId="AD"/>
      </p:ext>
    </p:extLst>
  </p:cmAuthor>
  <p:cmAuthor id="8" name="Holdheide, Lynn" initials="HL" lastIdx="75" clrIdx="7">
    <p:extLst>
      <p:ext uri="{19B8F6BF-5375-455C-9EA6-DF929625EA0E}">
        <p15:presenceInfo xmlns:p15="http://schemas.microsoft.com/office/powerpoint/2012/main" userId="S-1-5-21-1472932569-214068005-926709054-55051" providerId="AD"/>
      </p:ext>
    </p:extLst>
  </p:cmAuthor>
  <p:cmAuthor id="2" name="Lachlan, Lisa" initials="LL" lastIdx="40" clrIdx="1">
    <p:extLst>
      <p:ext uri="{19B8F6BF-5375-455C-9EA6-DF929625EA0E}">
        <p15:presenceInfo xmlns:p15="http://schemas.microsoft.com/office/powerpoint/2012/main" userId="ce65b7b9-79b6-4ad4-94d9-c07626baa1d9" providerId="Windows Live"/>
      </p:ext>
    </p:extLst>
  </p:cmAuthor>
  <p:cmAuthor id="9" name="Lindsey Hayes" initials="LH" lastIdx="11" clrIdx="8">
    <p:extLst>
      <p:ext uri="{19B8F6BF-5375-455C-9EA6-DF929625EA0E}">
        <p15:presenceInfo xmlns:p15="http://schemas.microsoft.com/office/powerpoint/2012/main" userId="e29d1f33809f5228" providerId="Windows Live"/>
      </p:ext>
    </p:extLst>
  </p:cmAuthor>
  <p:cmAuthor id="3" name="Chambers, Dana" initials="CD" lastIdx="34" clrIdx="2">
    <p:extLst>
      <p:ext uri="{19B8F6BF-5375-455C-9EA6-DF929625EA0E}">
        <p15:presenceInfo xmlns:p15="http://schemas.microsoft.com/office/powerpoint/2012/main" userId="S-1-5-21-1472932569-214068005-926709054-61223" providerId="AD"/>
      </p:ext>
    </p:extLst>
  </p:cmAuthor>
  <p:cmAuthor id="10" name="Esra, Phil" initials="EP" lastIdx="30" clrIdx="9">
    <p:extLst>
      <p:ext uri="{19B8F6BF-5375-455C-9EA6-DF929625EA0E}">
        <p15:presenceInfo xmlns:p15="http://schemas.microsoft.com/office/powerpoint/2012/main" userId="S-1-5-21-1472932569-214068005-926709054-1273" providerId="AD"/>
      </p:ext>
    </p:extLst>
  </p:cmAuthor>
  <p:cmAuthor id="4" name="Dolby, Dawn" initials="DD" lastIdx="16" clrIdx="3">
    <p:extLst>
      <p:ext uri="{19B8F6BF-5375-455C-9EA6-DF929625EA0E}">
        <p15:presenceInfo xmlns:p15="http://schemas.microsoft.com/office/powerpoint/2012/main" userId="S-1-5-21-1472932569-214068005-926709054-44696" providerId="AD"/>
      </p:ext>
    </p:extLst>
  </p:cmAuthor>
  <p:cmAuthor id="11" name="Hammond, Sondra" initials="HS" lastIdx="6" clrIdx="10">
    <p:extLst>
      <p:ext uri="{19B8F6BF-5375-455C-9EA6-DF929625EA0E}">
        <p15:presenceInfo xmlns:p15="http://schemas.microsoft.com/office/powerpoint/2012/main" userId="S-1-5-21-1472932569-214068005-926709054-58603" providerId="AD"/>
      </p:ext>
    </p:extLst>
  </p:cmAuthor>
  <p:cmAuthor id="5" name="Hayes, Lindsey" initials="HL" lastIdx="18" clrIdx="4">
    <p:extLst>
      <p:ext uri="{19B8F6BF-5375-455C-9EA6-DF929625EA0E}">
        <p15:presenceInfo xmlns:p15="http://schemas.microsoft.com/office/powerpoint/2012/main" userId="S-1-5-21-1472932569-214068005-926709054-58743" providerId="AD"/>
      </p:ext>
    </p:extLst>
  </p:cmAuthor>
  <p:cmAuthor id="6" name="Lachlan, Lisa" initials="LL [2]" lastIdx="23" clrIdx="5">
    <p:extLst>
      <p:ext uri="{19B8F6BF-5375-455C-9EA6-DF929625EA0E}">
        <p15:presenceInfo xmlns:p15="http://schemas.microsoft.com/office/powerpoint/2012/main" userId="S::llachlan@air.org::ce65b7b9-79b6-4ad4-94d9-c07626baa1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86868"/>
    <a:srgbClr val="007E39"/>
    <a:srgbClr val="C80000"/>
    <a:srgbClr val="7F7F7F"/>
    <a:srgbClr val="FFFFFF"/>
    <a:srgbClr val="2E4488"/>
    <a:srgbClr val="773C75"/>
    <a:srgbClr val="008080"/>
    <a:srgbClr val="000000"/>
    <a:srgbClr val="FDB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389" autoAdjust="0"/>
  </p:normalViewPr>
  <p:slideViewPr>
    <p:cSldViewPr snapToGrid="0">
      <p:cViewPr varScale="1">
        <p:scale>
          <a:sx n="78" d="100"/>
          <a:sy n="78" d="100"/>
        </p:scale>
        <p:origin x="732" y="84"/>
      </p:cViewPr>
      <p:guideLst>
        <p:guide orient="horz" pos="568"/>
        <p:guide orient="horz" pos="2414"/>
        <p:guide orient="horz" pos="2270"/>
        <p:guide orient="horz" pos="1010"/>
        <p:guide orient="horz" pos="1154"/>
        <p:guide orient="horz" pos="712"/>
        <p:guide orient="horz" pos="88"/>
        <p:guide/>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8664"/>
    </p:cViewPr>
  </p:sorterViewPr>
  <p:notesViewPr>
    <p:cSldViewPr snapToGrid="0">
      <p:cViewPr varScale="1">
        <p:scale>
          <a:sx n="69" d="100"/>
          <a:sy n="69" d="100"/>
        </p:scale>
        <p:origin x="3086"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6.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2972421"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885580" y="1"/>
            <a:ext cx="2972421"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2972421"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885580" y="9024257"/>
            <a:ext cx="2972421"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2972421"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885580" y="0"/>
            <a:ext cx="2972421"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712" y="4416428"/>
            <a:ext cx="5028579"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6"/>
            <a:ext cx="2972421"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5580" y="8831266"/>
            <a:ext cx="2972421"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gtlcenter.org/products-resources/mentoring-and-induction-toolkit"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info.newteachercenter.org/l/576393/2018-08-14/346x78b"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All materials within the GTL Mentoring and Induction Toolkit may be used and adapted to fit the needs of the state or local context. If modifications are made to content, please use the following statement: </a:t>
            </a:r>
            <a:r>
              <a:rPr lang="en-US" sz="1200" i="1" kern="1200" dirty="0">
                <a:solidFill>
                  <a:schemeClr val="tx1"/>
                </a:solidFill>
                <a:effectLst/>
                <a:latin typeface="ITC Franklin Gothic Std Bk Cd"/>
                <a:ea typeface="ＭＳ Ｐゴシック" pitchFamily="-48" charset="-128"/>
                <a:cs typeface="ＭＳ Ｐゴシック"/>
              </a:rPr>
              <a:t>These materials have been adapted in whole or in part with permission from the Center on Great Teachers and Leaders</a:t>
            </a:r>
            <a:r>
              <a:rPr lang="en-US" sz="1200" kern="1200" dirty="0">
                <a:solidFill>
                  <a:schemeClr val="tx1"/>
                </a:solidFill>
                <a:effectLst/>
                <a:latin typeface="ITC Franklin Gothic Std Bk Cd"/>
                <a:ea typeface="ＭＳ Ｐゴシック" pitchFamily="-48" charset="-128"/>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95710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Today’s classrooms are full of students with diverse backgrounds and learning needs. The need is ever-present for teachers to address those individual student needs by providing high-quality instruction through differentiation.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Achievement gaps for students with disabilities and their same-age peers persist—even with a decade of policies and initiatives focused on improving teacher quality.</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Requirements within the Every Student Succeeds Act (ESSA)—and formerly under No Child Left Behind (NCLB)—requires the reporting of student achievement among student subgroups; students with disabilities are one of those subgroups. This has shone a spotlight on the pervasive achievement gap and prevented schools from meeting annual yearly project (AYP) benchmarks (under NCLB), resulting in some historically high-performing schools and districts falling into low-performing status due to the achievement of students with disabilities. In 2012, Harr-Robins and colleagues found that 40% of schools in 16 states missed AYP either partially or solely due to SWD performance. While no such studies yet exist under the states’ new ESSA accountability requirements, it is likely that SWDs’ academic performance will result in schools and districts being identified as low performing, with states needing to provide both comprehensive and targeted systems of support as required within ESSA.</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88959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Learning Policy Institute reports that 19–30% of all teachers leave the profession within their first five years. Special education teachers are 2.5 times more likely to leave the profession than their general education peers. At the same time, teacher shortages are prevalent in most states, with supply dwindling, resulting in states lowering certification and licensure standards. The reality is that districts are left with few choices other than to rely on “fast-track” and emergency-certified teachers with little preparation and classroom experience. All this together speaks to the need for high-quality M&amp;I programs—not only to retain teachers, but also to ensure that all students are provided equitable access to the general education curriculum and are afforded equitable opportunities to reach proficiency standards.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14606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Approximately 60% of SWDs receive instruction in the general education classroom. This context is important to note because it is not only special education teachers that need to be prepared and supported to meet the needs of SWDs, but also general education teachers. That said, general educators continue to report that they feel unprepared to take on this role and that they have been provided little preparation and experience with SWDs throughout their preparation programs. This lack of preparation likely results in a lack of confidence among general educators that can lead to increasing referrals to special education, inequitable access to the general education curriculum, and poor learning outcomes for SWDs.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63472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General educators’ lack of preparation and confidence in supporting SWDs also contributes to special education teacher attrition. For one thing, this lack of preparedness can foster decreased ownership of SWDs and their learning among general educators. Second, this lack of shared ownership can undermine efforts for general and special educators to collaborate, resulting in a lack of clarity in roles and missed opportunities to leverage expertise strategically across teachers. Moreover, poor core instruction can result in more students needing specialized and intensive intervention and supports, which prevents the effective use of a multi-tiered system of support—as described further in subsequent slides. And finally, school leaders may not be adequately prepared to establish an inclusive environment and may fail to set up an infrastructure that facilitates increased collaboration and shared ownership among general and special educators.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21629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Common sense and research confirm that initial teacher preparation is not enough to ensure that teachers can implement instructional practices—most particularly evidence-based practices—with fidelity. Moving teachers from novices to experts requires training, professional learning, and support that is focused, occurs over time, and is coherent. Likewise, providing consistent expectations of instructional practice from preservice to inservice that are paired with multiple practice-based opportunities is more likely to lead to improved teacher practice.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67106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These challenges, while daunting, are not insurmountable. However, addressing these challenges independently or in isolation—as the field has experienced—will likely not result in improved teacher practice, student outcomes, working conditions, and teacher retention. On the other hand, the GTL Center believes that if these challenges were addressed in a comprehensive manner with a strategic and aligned system of professional learning and support, improvements could be realized. Seizing the opportunity, the GTL Center has sought to design an M&amp;I model that can be used to facilitate partnerships among SEAs, LEAs, and EPPs to establish consistent expectations of instructional practice from preservice to inservice and to provide multiple, practice-based opportunities to move teachers from novices to experts.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This module outlines a strategic approach to M&amp;I that not only can improve the retention of both general and special educators, but can also improve the learning outcomes of all students. Using research on mentoring and induction, high-leverage and evidence-based instructional practice, and adult learning, this module is designed to support SEAs, LEAs, and EPPs in the development of an M&amp;I program that improves teacher retention and student learning—with a particular emphasis on SWDs.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78219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Research on high-quality M&amp;I programs substantiates their value-add to the field and for teachers. The potential for these systems to improve instructional practice in the lowest-performing schools and the students in most need—we believe—relies on the way in which M&amp;I is used to create a system of support as teachers are prepared, transition into the profession, and later assume teacher leadership roles. Recognizing that accountability systems don’t get schools out of school improvement status or improve student learning but that</a:t>
            </a:r>
            <a:r>
              <a:rPr lang="en-US" sz="1200" i="1" kern="1200" dirty="0">
                <a:solidFill>
                  <a:schemeClr val="tx1"/>
                </a:solidFill>
                <a:effectLst/>
                <a:latin typeface="ITC Franklin Gothic Std Bk Cd"/>
                <a:ea typeface="ＭＳ Ｐゴシック" pitchFamily="-48" charset="-128"/>
                <a:cs typeface="ＭＳ Ｐゴシック"/>
              </a:rPr>
              <a:t> teachers</a:t>
            </a:r>
            <a:r>
              <a:rPr lang="en-US" sz="1200" kern="1200" dirty="0">
                <a:solidFill>
                  <a:schemeClr val="tx1"/>
                </a:solidFill>
                <a:effectLst/>
                <a:latin typeface="ITC Franklin Gothic Std Bk Cd"/>
                <a:ea typeface="ＭＳ Ｐゴシック" pitchFamily="-48" charset="-128"/>
                <a:cs typeface="ＭＳ Ｐゴシック"/>
              </a:rPr>
              <a:t> do, we believe that improvement simply cannot happen if core instruction is not improved. Therefore, improving core instruction is at the core of this module.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98745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Requirements within ESSA and the Individuals with Disabilities Education Act (IDEA) are designed to strengthen access for all students to the general education curriculum. Access does not mean placement in a general education classroom, but rather is dependent on the quality of core instruction. Moreover, to be of high quality, core instruction needs to be aligned to standards and differentiated to meet the learning needs of all students.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triangle here demonstrates how core instruction should successfully meet the needs of most students—meaning that approximately 80% of students should have both access and the ability to make progress toward the academic standards by virtue of core instruction provided in the general education classroom. Students who struggle to make progress toward the academic standards (e.g., students with disabilities, English language learners, at-risk students) should only represent approximately 20% of students, and those students should be provided additional services and supports with increased intensity to ensure equitable access to the curriculum.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Most associate this triangle with response to intervention (</a:t>
            </a:r>
            <a:r>
              <a:rPr lang="en-US" sz="1200" kern="1200" dirty="0" err="1">
                <a:solidFill>
                  <a:schemeClr val="tx1"/>
                </a:solidFill>
                <a:effectLst/>
                <a:latin typeface="ITC Franklin Gothic Std Bk Cd"/>
                <a:ea typeface="ＭＳ Ｐゴシック" pitchFamily="-48" charset="-128"/>
                <a:cs typeface="ＭＳ Ｐゴシック"/>
              </a:rPr>
              <a:t>RtI</a:t>
            </a:r>
            <a:r>
              <a:rPr lang="en-US" sz="1200" kern="1200" dirty="0">
                <a:solidFill>
                  <a:schemeClr val="tx1"/>
                </a:solidFill>
                <a:effectLst/>
                <a:latin typeface="ITC Franklin Gothic Std Bk Cd"/>
                <a:ea typeface="ＭＳ Ｐゴシック" pitchFamily="-48" charset="-128"/>
                <a:cs typeface="ＭＳ Ｐゴシック"/>
              </a:rPr>
              <a:t>) or multi-tiered systems of support (MTSS)—a framework that is designed to support all student learning with increased supports provided through Tier II and Tier III services. Poor core instruction can lead to poor student outcomes and create demands for additional supports for a broader student population. This creates extensive demands on both the general and special education teachers, causing additional stress and burnout, or, worse yet, triggering resentment or negative relationships among general and special education teachers.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7697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While efforts toward inclusion and a focus on equity reinforce the notion that all means all, it is often not enough to ensure that all students have access to the general education curriculum and are able to meet established proficiency levels. Teachers—both special and general—need the skills and competencies to provide quality core instruction. Given what we know about adult learning and what is needed to move from novice to expert, it is necessary to target specific instructional practices that can be learned, applied, and reinforced through practice and coaching.</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86168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As mentioned earlier, ineffective core instruction will result in more students needing specialized and intensive supports, placing increasing demands on both general and special education teachers. In this situation, the MTSS triangle is inverted, meaning that more students need specialized support beyond core instruction—taxing the educator workforce and likely resulting in lower student achievement. A triangle that is inverted not only suggests that core instruction is poor, but also that shared ownership for all student learning is not present among all teachers and that an infrastructure or framework like MTSS is either not present or not functioning well within a school. A well-designed M&amp;I program could help in addressing these issues, while also improving core instruction.</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49513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Center on Great Teachers and Leaders (GTL Center) mission statement.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7593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Whether students are receiving services in the general education classroom, are provided Tier II or Tier III supports, or receive services in a separate classroom, quality core instruction requires collaboration and shared ownership among both general and special education teachers. In addition, the most effective core instruction likely leverages the experiences and expertise of general and special educators. General education teachers can lend their deep knowledge of the standards, content, and evidence-based instructional strategies, while special educators can lend expertise in ways to provide accommodations or differentiate instruction such that all students can learn. An M&amp;I program can be designed to strengthen collaboration among teachers and to help establish roles and responsibilities. It should prevent using special education teachers as classroom aides in the back of the class, but rather utilize them as equal partners in planning instruction, learning activities, and assessments in core instruction that is responsive to diverse learning needs. Likewise, the program should recognize the role that general education teachers should play in informing resource room and separate classroom instruction, such that it is aligned to the content standards and leverages evidence-based instructional practices.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92732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Facilitate a team discussion using the questions on the slide. Share out as a group.</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32768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Strengthening the core instruction provided by novice teachers (both general and special education) takes practice, practice, and more practice, paired with coaching and feedback. If learner-ready teachers are to become expert practitioners, then they need high-quality feedback, coaching, and practice on a consistent set of instructional practices. Mentorship that engages new teachers in goal setting, modeling, observation, and feedback has been shown to be effective at improving teachers’ instruction (Israel, Carnahan, Snyder, &amp; Williamson 2013).</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364124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As noted earlier, no preparation program—no matter how good—is likely to prepare teacher candidates as expert practitioners. Mentoring and induction can help improve new teachers’ instruction by filling the gaps that exist between teacher preparation and the first years of teaching. A purposefully designed M&amp;I program can help bridge the preservice-to-inservice transition by reinforcing instructional practices that strengthen core instruction. And, as a reminder, high-quality core instruction means that the triangle will be positioned correctly and not inverted, mitigating additional stress on school resources and teachers’ time.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472079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Strengthening core instruction and establishing consistent expectations of instructional practices across preservice to inservice requires collaboration across SEAs, LEAs, and EPPs. These often loosely coupled organizations all have a shared interest in the quality of teachers; however, they operate under different policies, requirements, and priorities. Establishing strong partnerships can generate many important benefits. Most notably, doing so can advance consistent expectations of instructional practice for core or Tier I instruction that is shared across preservice to inservice. Additionally, each organization can play a role in reinforcing fidelity of implementation by providing multiple practice-based opportunities. For instance, EPPs can provide learning and field experiences, introducing candidates to instructional practices that can be further supported within LEAs through educator evaluation and professional learning systems. Likewise, SEAs can integrate common instructional practices within teacher standards and for EPP program approval standards. Strategies to strengthen collaborative partnerships are discussed in greater length in subsequent sections of this module, but it is important to note that strengthening core instruction takes collaboration across all partners and is an essential element to the success of this M&amp;I model.</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25358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In the previous section we discussed the need to strengthen core instruction for all learners. This section suggests a set of evidence-based instructional practices that can serve as the foundation to M&amp;I programs designed to support teachers of all students—most particularly SWDs.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3715837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Improving instructional practice requires a laser-like focus on the critical features of effective performance. Research suggests that it takes years to develop expertise; experience alone is insufficient. Therefore, using multiple frameworks and promoting inconsistent instructional practices can confuse teachers and diminish the quality of the instructional practices used. </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80114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Facilitate a team discussion using the questions on the slide. Share out as a group.</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23487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slide lists a number of commonly-used frameworks that define instructional practices. Depending on the SEA, LEA and even the EPP, one or more of these frameworks may be used to inform teacher’s instruction. At times these frameworks can complement one another; however, sometimes competing frameworks can send mixed messages regarding instructional practice.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ITC Franklin Gothic Std Bk Cd"/>
                <a:ea typeface="ＭＳ Ｐゴシック" pitchFamily="-48" charset="-128"/>
                <a:cs typeface="ＭＳ Ｐゴシック"/>
              </a:rPr>
              <a:t>Take a moment and list frameworks within your SEA, LEA, and EPP that inform what instructional practices teachers are taught and expected to use.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739071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team consisting of SEA, LEA, and EPP representatives, complete the </a:t>
            </a:r>
            <a:r>
              <a:rPr lang="en-US" b="1" dirty="0"/>
              <a:t>Instructional Practice Expectations Alignment Activity</a:t>
            </a:r>
            <a:r>
              <a:rPr lang="en-US" dirty="0"/>
              <a:t> to assess the extent to which novice teachers experience consistent expectations of instructional practice throughout the preservice to inservice transition within your state, district, or region.</a:t>
            </a:r>
          </a:p>
          <a:p>
            <a:endParaRPr lang="en-US" dirty="0"/>
          </a:p>
          <a:p>
            <a:r>
              <a:rPr lang="en-US" dirty="0"/>
              <a:t>After completing the handout, facilitate a whole group discussion. Note places where expectations are aligned and where there are missed opportunities for alignment, including the consequences within both scenarios. Brainstorm next steps the team should consider to establish alignment.</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135384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ITC Franklin Gothic Std Bk Cd"/>
                <a:ea typeface="ＭＳ Ｐゴシック" pitchFamily="-48" charset="-128"/>
                <a:cs typeface="ＭＳ Ｐゴシック"/>
              </a:rPr>
              <a:t>The U.S. Department of Education’s Comprehensive Centers program consists of seven national content centers and 15 regional centers. </a:t>
            </a:r>
            <a:r>
              <a:rPr lang="en-US" dirty="0"/>
              <a:t>The Center on Great Teachers and Leaders (GTL Center) is a national content center focused on educator quality that supports the 12 regional comprehensive centers shown on this slide. Sign up for the GTL Center mailing list at http://www.gtlcenter.org/content/sign-our-mailing-list.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574853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High-leverage practices (HLPs) are a set of practices—identified via research—fundamental to support K–12 student learning that can be taught to novice teachers and used to ensure equitable access to core instruction for all student learners.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 “high-leverage practice” is an action or task that is central to teaching. HLPs specify what ALL teachers should know and define HOW they deliver instruction. Carried out skillfully, these practices increase the likelihood that teaching will be effective for students’ learning.</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2664758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High-leverage practices can be woven into core instruction. When used strategically and intensified per student needs, they can ensure that most students in the general education classroom can access the general education curriculum.</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570030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HLPs are appealing for both general education and special education audiences because these practices are applicable to and can be used in any content area or grade level. Some might consider HLPs to be common-sense practices that are used widely—which is true. That said, it is the intentionality with which HLPs are used to respond to specific learning tasks and student needs that makes them powerful. While HLPs can enhance all students’ learning with increased intensity and intentionality, SWDs, English language learners, and students who struggle are provided better access to the curriculum through HLPs.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789890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partnership with the Collaboration for Effective Educator Development, Accountability and Reform (CEEDAR) Center, the Council for Exceptional Children (CEC) has developed a set of HLPs in special education. Although titled as designed for use in special education, these HLPs are practices that will support the learning of all students. Therefore, it is appropriate for these HLPs to be used by both general and special education teachers. </a:t>
            </a:r>
          </a:p>
          <a:p>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This slide demonstrates that the HLPs identified by CEEDAR and CEC align well with the Teaching Works High-Leverage Practices, another set of commonly-used HLPs, that are designed for all students. That said, the HLPs developed by CEEDAR are designed to strengthen core instruction for all learners and, if intensified, can support student learning at Tier II and Tier III.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CEEDAR HLPs are organized around four aspects of practice: collaboration, assessment, social/emotional/behavioral, and instruction.</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Within these four aspects of practice, there are 22 practices intended to address the most critical practices that K–12 teachers serving SWDs should know about and be able to demonstrate. The selected practices are used frequently in classrooms and have been shown to improve student outcomes if successfully implemented.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HLPs in Special Education: </a:t>
            </a:r>
            <a:r>
              <a:rPr lang="en-US" sz="1200" dirty="0" err="1"/>
              <a:t>highleveragepractices.org</a:t>
            </a: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Teaching Works HLPs: </a:t>
            </a:r>
            <a:r>
              <a:rPr lang="en-US" sz="1200" dirty="0"/>
              <a:t>http://</a:t>
            </a:r>
            <a:r>
              <a:rPr lang="en-US" sz="1200" dirty="0" err="1"/>
              <a:t>www.teachingworks.org</a:t>
            </a:r>
            <a:r>
              <a:rPr lang="en-US" sz="1200" dirty="0"/>
              <a:t>/work-of-teaching/high-leverage-practices</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987238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Handout 1 provides a brief overview of the 22 HLPs. With an elbow partner, take 5 minutes to review the HLPs. Once completed, watch the Explicit Instruction HLP video and answer the questions on the slide.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Lead group share-out.</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86101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Many may read the HLPs and suggest that these are just good teaching strategies. That is both correct and incorrect. Yes, HLPs are indeed good teaching practices, but it is the intentionality of their use that makes the distinction. Use and selection of HLPs should be based upon student learning needs and the specifics of the learning task.</a:t>
            </a:r>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35</a:t>
            </a:fld>
            <a:endParaRPr lang="en-US" altLang="en-US" dirty="0"/>
          </a:p>
        </p:txBody>
      </p:sp>
    </p:spTree>
    <p:extLst>
      <p:ext uri="{BB962C8B-B14F-4D97-AF65-F5344CB8AC3E}">
        <p14:creationId xmlns:p14="http://schemas.microsoft.com/office/powerpoint/2010/main" val="1178944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It is important to note that HLPs do not replace the teaching of content using evidence-based practices (for example, teaching reading using an evidence-based phonics strategy). Additionally, HLPs do not replace the need for intensive intervention in certain circumstances. HLPs are not the end-all of education practices. Instead, they are strategies that will increase student access to content and curriculum. Often, HLPs are used to teach evidence-based instruction. For example, explicit instruction, an HLP, is often used while providing evidence-based reading instruction. When teaching nonreaders, teachers may also employ coaching and feedback (another HLP) to ensure that students master phonetic concepts.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40997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Focusing on HLPs provides an opportunity to assess and improve specific practices. Understanding what we know about adult learning, teachers need practice with consistent feedback in order to implement instructional practices with fidelity, and we cannot expect teachers to master all instructional practices at one time. Targeting a consistent set of HLPs increases the likelihood of mastery among novice teachers.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Likewise, working together, SEAs, EPPs, and LEAs can establish the infrastructure to prepare and support HLP use from inservice to preservice. Partnerships to establish seamless transitions from preservice to inservice is discussed in subsequent sections of this module.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38208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the true/false statements aloud to the team and have them guess the answer. Pause after each answer to read the explanations below and discuss as a team.</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1. HLPs are just for special education teachers.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FALSE. HLPs are not just for special education teachers! All students, including SWDs, are Tier I students first and foremost. It is the responsibility of ALL teachers—general and special education—to know how to use HLPs in their instruction.</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2. When used effectively, HLPs can help promote equitable outcomes for SWDs.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TRUE! Ensuring equitable outcomes for SWDs means ensuring that each student receives high-quality core instruction with their general education peers.</a:t>
            </a:r>
          </a:p>
          <a:p>
            <a:r>
              <a:rPr lang="en-US" sz="1200" kern="1200" dirty="0">
                <a:solidFill>
                  <a:schemeClr val="tx1"/>
                </a:solidFill>
                <a:effectLst/>
                <a:latin typeface="ITC Franklin Gothic Std Bk Cd"/>
                <a:ea typeface="ＭＳ Ｐゴシック" pitchFamily="-48" charset="-128"/>
                <a:cs typeface="ＭＳ Ｐゴシック"/>
              </a:rPr>
              <a:t>HLPs can be used to intentionally design, deliver, and assess core instruction in the general education setting, leading to equitable learning outcomes for each student, especially SWDs.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3. HLPs are the same as evidence-based practices (EBPs).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EBPs are practices that (a) are supported by multiple high-quality studies utilizing research designs from which causality can be inferred and (b) demonstrate meaningful effects on student outcomes (Cook &amp; Cook, 2011). These are identified by an evidence-based review process.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 few examples include the following: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 Teaching phonological awareness</a:t>
            </a:r>
          </a:p>
          <a:p>
            <a:r>
              <a:rPr lang="en-US" sz="1200" kern="1200" dirty="0">
                <a:solidFill>
                  <a:schemeClr val="tx1"/>
                </a:solidFill>
                <a:effectLst/>
                <a:latin typeface="ITC Franklin Gothic Std Bk Cd"/>
                <a:ea typeface="ＭＳ Ｐゴシック" pitchFamily="-48" charset="-128"/>
                <a:cs typeface="ＭＳ Ｐゴシック"/>
              </a:rPr>
              <a:t>- Activating background knowledge </a:t>
            </a:r>
          </a:p>
          <a:p>
            <a:r>
              <a:rPr lang="en-US" sz="1200" kern="1200" dirty="0">
                <a:solidFill>
                  <a:schemeClr val="tx1"/>
                </a:solidFill>
                <a:effectLst/>
                <a:latin typeface="ITC Franklin Gothic Std Bk Cd"/>
                <a:ea typeface="ＭＳ Ｐゴシック" pitchFamily="-48" charset="-128"/>
                <a:cs typeface="ＭＳ Ｐゴシック"/>
              </a:rPr>
              <a:t>- Teaching cognitive strategies to improve text comprehension</a:t>
            </a:r>
          </a:p>
          <a:p>
            <a:r>
              <a:rPr lang="en-US" sz="1200" kern="1200" dirty="0">
                <a:solidFill>
                  <a:schemeClr val="tx1"/>
                </a:solidFill>
                <a:effectLst/>
                <a:latin typeface="ITC Franklin Gothic Std Bk Cd"/>
                <a:ea typeface="ＭＳ Ｐゴシック" pitchFamily="-48" charset="-128"/>
                <a:cs typeface="ＭＳ Ｐゴシック"/>
              </a:rPr>
              <a:t>- Teaching students schemas for solving word problems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For more information about HLPs and EBPs please read this brief: http://</a:t>
            </a:r>
            <a:r>
              <a:rPr lang="en-US" sz="1200" kern="1200" dirty="0" err="1">
                <a:solidFill>
                  <a:schemeClr val="tx1"/>
                </a:solidFill>
                <a:effectLst/>
                <a:latin typeface="ITC Franklin Gothic Std Bk Cd"/>
                <a:ea typeface="ＭＳ Ｐゴシック" pitchFamily="-48" charset="-128"/>
                <a:cs typeface="ＭＳ Ｐゴシック"/>
              </a:rPr>
              <a:t>ceedar.education.ufl.edu</a:t>
            </a:r>
            <a:r>
              <a:rPr lang="en-US" sz="1200" kern="1200" dirty="0">
                <a:solidFill>
                  <a:schemeClr val="tx1"/>
                </a:solidFill>
                <a:effectLst/>
                <a:latin typeface="ITC Franklin Gothic Std Bk Cd"/>
                <a:ea typeface="ＭＳ Ｐゴシック" pitchFamily="-48" charset="-128"/>
                <a:cs typeface="ＭＳ Ｐゴシック"/>
              </a:rPr>
              <a:t>/</a:t>
            </a:r>
            <a:r>
              <a:rPr lang="en-US" sz="1200" kern="1200" dirty="0" err="1">
                <a:solidFill>
                  <a:schemeClr val="tx1"/>
                </a:solidFill>
                <a:effectLst/>
                <a:latin typeface="ITC Franklin Gothic Std Bk Cd"/>
                <a:ea typeface="ＭＳ Ｐゴシック" pitchFamily="-48" charset="-128"/>
                <a:cs typeface="ＭＳ Ｐゴシック"/>
              </a:rPr>
              <a:t>wp</a:t>
            </a:r>
            <a:r>
              <a:rPr lang="en-US" sz="1200" kern="1200" dirty="0">
                <a:solidFill>
                  <a:schemeClr val="tx1"/>
                </a:solidFill>
                <a:effectLst/>
                <a:latin typeface="ITC Franklin Gothic Std Bk Cd"/>
                <a:ea typeface="ＭＳ Ｐゴシック" pitchFamily="-48" charset="-128"/>
                <a:cs typeface="ＭＳ Ｐゴシック"/>
              </a:rPr>
              <a:t>-content/uploads/2017/11/HLPs-and-EBPs-A-Promising-Pair-</a:t>
            </a:r>
            <a:r>
              <a:rPr lang="en-US" sz="1200" kern="1200" dirty="0" err="1">
                <a:solidFill>
                  <a:schemeClr val="tx1"/>
                </a:solidFill>
                <a:effectLst/>
                <a:latin typeface="ITC Franklin Gothic Std Bk Cd"/>
                <a:ea typeface="ＭＳ Ｐゴシック" pitchFamily="-48" charset="-128"/>
                <a:cs typeface="ＭＳ Ｐゴシック"/>
              </a:rPr>
              <a:t>FINAL.pdf</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020182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We have spent considerable time learning about HLPs and their benefit for all students’ learning. Likewise, we have discussed that these practices are designed such that teacher candidates and learner-ready teachers can master them in their first years of teaching with coaching and support. Using the HLPs as the foundation of a mentoring and induction program offers an opportunity to provide consistency in expectations and coaching and feedback to reinforce mastery. </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20140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presentation is part of the Mentoring and Induction Toolkit developed by the GTL Center. </a:t>
            </a:r>
            <a:r>
              <a:rPr lang="en-US" sz="1200" kern="1200" dirty="0">
                <a:solidFill>
                  <a:schemeClr val="tx1"/>
                </a:solidFill>
                <a:effectLst/>
                <a:latin typeface="ITC Franklin Gothic Std Bk Cd"/>
                <a:ea typeface="ＭＳ Ｐゴシック" pitchFamily="-48" charset="-128"/>
                <a:cs typeface="ＭＳ Ｐゴシック"/>
              </a:rPr>
              <a:t>Designed expressly to support states that are working closely with districts to build strong mentoring and induction (M&amp;I) programs, this ready-to-use toolkit guides state and district leaders through the most critical aspects of developing effective M&amp;I programs. Toolkit resources are designed to </a:t>
            </a:r>
            <a:r>
              <a:rPr lang="en-US" dirty="0"/>
              <a:t>build the mentoring and induction content knowledge of school, district, state, and regional center personnel and facilitate the design and implementation of high-quality mentoring and induction programs at the district and school levels.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423384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figure shows how HLPs might be used to create a common language for core instruction within an instructional framework for induction. It specifies how leaders and policymakers can support the use of these practices, while helping new teachers make sense of their roles. When HLPs are used to provide content for induction and shared language for discussing instruction, then this sends coherent messages across the preservice to inservice career continuum about new teachers’ roles and instructional responsibilities.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order to reinforce HLPs, we must make sure there is coherence of messages across the career continuum – from teacher preparation, to specific induction components for new teachers, to the instructional conditions in school. Aligned professional learning and support structures that promote the use of core instructional practices have the potential to result in </a:t>
            </a:r>
            <a:r>
              <a:rPr lang="en-US" sz="1200" kern="1200" dirty="0">
                <a:solidFill>
                  <a:schemeClr val="tx1"/>
                </a:solidFill>
                <a:effectLst/>
                <a:latin typeface="ITC Franklin Gothic Std Bk Cd"/>
                <a:ea typeface="ＭＳ Ｐゴシック" pitchFamily="-48" charset="-128"/>
                <a:cs typeface="ＭＳ Ｐゴシック"/>
              </a:rPr>
              <a:t>improved instructional practices, higher retention, and stronger student outcomes </a:t>
            </a:r>
            <a:r>
              <a:rPr lang="en-US" sz="1200" b="0" kern="1200" dirty="0">
                <a:solidFill>
                  <a:schemeClr val="tx1"/>
                </a:solidFill>
                <a:effectLst/>
                <a:latin typeface="ITC Franklin Gothic Std Bk Cd"/>
                <a:ea typeface="ＭＳ Ｐゴシック" pitchFamily="-48" charset="-128"/>
                <a:cs typeface="ＭＳ Ｐゴシック"/>
              </a:rPr>
              <a:t>(Billingsley, Bettini, &amp; Jones, in press).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next few slides, we will break down the components of this coherence of messages from preservice to inservice.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707581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Toolkit materials can be accessed on the GTL Center website: https://gtlcenter.org/.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000773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Targeting a consistent set of instructional practices is the first step to mastery. Next, the practices need to be taught and opportunities to apply them need to be provided. Developing a level of expertise does not come from reading or learning about a strategy or even engaging in observation. It is developed through careful practice coupled with constructive coaching and feedback.</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83989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Practice combined with feedback focused on the main components of effective performance (HLPs) is essential to development of expertise over time. </a:t>
            </a:r>
            <a:r>
              <a:rPr lang="en-US" altLang="en-US" b="0" i="0" dirty="0">
                <a:ea typeface="Arial" panose="020B0604020202020204" pitchFamily="34" charset="0"/>
              </a:rPr>
              <a:t>Teachers often learn about instructional practices, with little opportunity to practice in real classrooms with real students. Practice-based coaching and feedback opportunities provide teacher candidates and novice teachers with opportunities to integrate both content and pedagogy learned in coursework/professional learning into instruction. </a:t>
            </a:r>
            <a:r>
              <a:rPr lang="en-US" sz="1200" dirty="0"/>
              <a:t>Simply put, this means that the skills—for example, evidence-based instructional practice—are then practiced.</a:t>
            </a:r>
          </a:p>
          <a:p>
            <a:endParaRPr lang="en-US" sz="1200" dirty="0"/>
          </a:p>
          <a:p>
            <a:r>
              <a:rPr lang="en-US" sz="1200" dirty="0"/>
              <a:t>M&amp;I can provide the needed infrastructure to provide novice teachers with opportunities for coaching and feedback.</a:t>
            </a:r>
          </a:p>
          <a:p>
            <a:endParaRPr lang="en-US" altLang="en-US" b="0" i="0" dirty="0"/>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2792513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ITC Franklin Gothic Std Bk Cd"/>
                <a:ea typeface="ＭＳ Ｐゴシック" pitchFamily="-48" charset="-128"/>
                <a:cs typeface="ＭＳ Ｐゴシック"/>
              </a:rPr>
              <a:t>There are three key ingredients to high-quality practice-based opportunities: first, </a:t>
            </a:r>
            <a:r>
              <a:rPr lang="en-US" sz="1200" b="1" kern="1200" dirty="0">
                <a:solidFill>
                  <a:schemeClr val="tx1"/>
                </a:solidFill>
                <a:effectLst/>
                <a:latin typeface="ITC Franklin Gothic Std Bk Cd"/>
                <a:ea typeface="ＭＳ Ｐゴシック" pitchFamily="-48" charset="-128"/>
                <a:cs typeface="ＭＳ Ｐゴシック"/>
              </a:rPr>
              <a:t>focus</a:t>
            </a:r>
            <a:r>
              <a:rPr lang="en-US" sz="1200" kern="1200" dirty="0">
                <a:solidFill>
                  <a:schemeClr val="tx1"/>
                </a:solidFill>
                <a:effectLst/>
                <a:latin typeface="ITC Franklin Gothic Std Bk Cd"/>
                <a:ea typeface="ＭＳ Ｐゴシック" pitchFamily="-48" charset="-128"/>
                <a:cs typeface="ＭＳ Ｐゴシック"/>
              </a:rPr>
              <a:t>—the degree to which opportunities to practice are targeted on specific skills (in this case, the opportunity to practice HLPs); second, </a:t>
            </a:r>
            <a:r>
              <a:rPr lang="en-US" sz="1200" b="1" kern="1200" dirty="0">
                <a:solidFill>
                  <a:schemeClr val="tx1"/>
                </a:solidFill>
                <a:effectLst/>
                <a:latin typeface="ITC Franklin Gothic Std Bk Cd"/>
                <a:ea typeface="ＭＳ Ｐゴシック" pitchFamily="-48" charset="-128"/>
                <a:cs typeface="ＭＳ Ｐゴシック"/>
              </a:rPr>
              <a:t>duration</a:t>
            </a:r>
            <a:r>
              <a:rPr lang="en-US" sz="1200" kern="1200" dirty="0">
                <a:solidFill>
                  <a:schemeClr val="tx1"/>
                </a:solidFill>
                <a:effectLst/>
                <a:latin typeface="ITC Franklin Gothic Std Bk Cd"/>
                <a:ea typeface="ＭＳ Ｐゴシック" pitchFamily="-48" charset="-128"/>
                <a:cs typeface="ＭＳ Ｐゴシック"/>
              </a:rPr>
              <a:t>—the length of time candidates or novice teachers are offered to extend their learning and develop mastery; and, last, </a:t>
            </a:r>
            <a:r>
              <a:rPr lang="en-US" sz="1200" b="1" kern="1200" dirty="0">
                <a:solidFill>
                  <a:schemeClr val="tx1"/>
                </a:solidFill>
                <a:effectLst/>
                <a:latin typeface="ITC Franklin Gothic Std Bk Cd"/>
                <a:ea typeface="ＭＳ Ｐゴシック" pitchFamily="-48" charset="-128"/>
                <a:cs typeface="ＭＳ Ｐゴシック"/>
              </a:rPr>
              <a:t>coherence</a:t>
            </a:r>
            <a:r>
              <a:rPr lang="en-US" sz="1200" kern="1200" dirty="0">
                <a:solidFill>
                  <a:schemeClr val="tx1"/>
                </a:solidFill>
                <a:effectLst/>
                <a:latin typeface="ITC Franklin Gothic Std Bk Cd"/>
                <a:ea typeface="ＭＳ Ｐゴシック" pitchFamily="-48" charset="-128"/>
                <a:cs typeface="ＭＳ Ｐゴシック"/>
              </a:rPr>
              <a:t>—the extent to which common practices are reinforced and developed across the career continuum.</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Research suggests that professional development and M&amp;I are more likely to be effective when the experiences are focused, occur over time, and are coherent (Benedict, Holdheide, Brownell, &amp; Foley, 2016; Hindman, </a:t>
            </a:r>
            <a:r>
              <a:rPr lang="en-US" sz="1200" kern="1200" dirty="0" err="1">
                <a:solidFill>
                  <a:schemeClr val="tx1"/>
                </a:solidFill>
                <a:effectLst/>
                <a:latin typeface="ITC Franklin Gothic Std Bk Cd"/>
                <a:ea typeface="ＭＳ Ｐゴシック" pitchFamily="-48" charset="-128"/>
                <a:cs typeface="ＭＳ Ｐゴシック"/>
              </a:rPr>
              <a:t>Wasik</a:t>
            </a:r>
            <a:r>
              <a:rPr lang="en-US" sz="1200" kern="1200" dirty="0">
                <a:solidFill>
                  <a:schemeClr val="tx1"/>
                </a:solidFill>
                <a:effectLst/>
                <a:latin typeface="ITC Franklin Gothic Std Bk Cd"/>
                <a:ea typeface="ＭＳ Ｐゴシック" pitchFamily="-48" charset="-128"/>
                <a:cs typeface="ＭＳ Ｐゴシック"/>
              </a:rPr>
              <a:t>, &amp; Snell, 2016; Phillips, Desimone, &amp; Smith, 2011). </a:t>
            </a:r>
          </a:p>
          <a:p>
            <a:endParaRPr lang="en-US" altLang="en-US" dirty="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FF99B4-1E60-428F-AB56-0CFCBDCC4F68}" type="slidenum">
              <a:rPr lang="en-US" altLang="en-US" sz="1200">
                <a:solidFill>
                  <a:prstClr val="black"/>
                </a:solidFill>
              </a:rPr>
              <a:pPr/>
              <a:t>44</a:t>
            </a:fld>
            <a:endParaRPr lang="en-US" altLang="en-US" sz="1200" dirty="0">
              <a:solidFill>
                <a:prstClr val="black"/>
              </a:solidFill>
            </a:endParaRPr>
          </a:p>
        </p:txBody>
      </p:sp>
    </p:spTree>
    <p:extLst>
      <p:ext uri="{BB962C8B-B14F-4D97-AF65-F5344CB8AC3E}">
        <p14:creationId xmlns:p14="http://schemas.microsoft.com/office/powerpoint/2010/main" val="24890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Research on the science of learning and high-quality professional development suggests that practice-based opportunities that include the following features will lead to improved teacher practice: modeling, spaced learning, varied learning with diverse students and different contexts, scaffolding, coaching, feedback, and opportunities for analysis and reflection. M&amp;I programs can be designed to provide support in the use of HLPs over time that include these features.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521480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of the module speaks to the need for strong partnerships to support M&amp;I.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40182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Provided consistent expectations of instructional practice from preservice to inservice, and multiple practice-based opportunities paired with coaching and feedback, novice teachers are more likely to improve their practice (Benedict et al., 2016; Billingsley, Bettini, &amp; Jones, in press). To do that, SEAs, LEAs, and EPPs need to partner, as each plays a role in the preparation and success of teachers. That said, each partner has a distinct role in teacher support across the educator career continuum. While each partner has its own requirements and priorities, working in isolation has the potential to send mixed messages about expectations. This graphic demonstrates that even though each partner operates under different priorities and requirements, establishing consistent expectations of instructional practice can lead to better teacher practice and improved student outcomes.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027017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As demonstrated in this graphic, each partner plays a specific role in reinforcing common expectations of instructional practice. SEAs have a role in creating the policy conditions that support expectations of instructional practice, including program approval, professional standards, and licensure/certification. These expectations should be reinforced by EPP and LEA partners throughout the career continuum, from preparation, to mentoring and induction, to educator evaluation, to professional learning systems. These expectations of instructional practice can be further reinforced through state strategic plans, such as state equity plans, school improvement plans, State Systemic Improvement Plans, State Personnel Development Grants, and Title IIA plans.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994519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Forming a team of representatives from the SEA, LEAs, and EPPs can stimulate discussions about novice teacher needs that can then help design a mentoring and induction program. While the steps listed on this slide may sound simplistic, collaborating such that partners are working together towards a common goal takes time, patience, and tenacity. That said, once formed, passions emerge and innovative ideas are generated. Often, federal or state technical assistance centers like the GTL Center can help facilitate discussions among partners.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60388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GTL Center’s </a:t>
            </a:r>
            <a:r>
              <a:rPr lang="en-US" i="1" dirty="0"/>
              <a:t>Mentoring and Induction Toolkit </a:t>
            </a:r>
            <a:r>
              <a:rPr lang="en-US" dirty="0"/>
              <a:t>is divided into seven modules. This presentation is part of Module 6: “Mentoring and Induction for Educators of Students With Disabilities.”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113534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sections speak to potential roles across partners. This section focuses on the potential roles of state education agency partners.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767554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While in large part local districts are charged with implementing mentoring and induction programs, SEAs can provide the infrastructure to advance their use and implementation. For example, policy could be established that not only requires M&amp;I programs but also advances partnerships between LEAs and EPPs.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SEAs are also charged with providing comprehensive and targeted systems of support to low-performing schools, with an emphasis on the use of evidence-based practices. Quality M&amp;I programs have been proven to improve teacher practice and retention. Likewise, the HLPs have a solid evidence base. Given that it is likely that core instruction is poor in low-performing schools and/or that student subgroups are unable to progress within a general education classroom, SEAs reinforcing the use of M&amp;I programs within their comprehensive and targeted systems of support may result in improved core instruction and student performance.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Ensuring that teacher and leader standards include references to the HLPs, support skills in instructional coaching, and facilitate increased collaboration among special and general educators can help advance quality implementation of M&amp;I programs.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Although SEAs are not in a position to implement M&amp;I programs in isolation, they play a critical role in establishing the needed infrastructure to carry out M&amp;I programs.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276009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Both ESSA and IDEA funds can be leveraged to support M&amp;I program development and implementation. Title IIA funds, Rural Education Achievement Program (REAP) funds, and IDEA funds can be used to support efforts to retain teachers. For example, REAP funds can be used provide substitutes to cover classrooms while teachers observe other classrooms and/or stipends for mentors.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It is important to note that both ESSA and IDEA outline requirements for professional learning. These requirements align with the essential features of practice-based opportunities addressed earlier in this module.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Learn more about REAP, check your district’s eligibility, and apply for funds at www2.ed.gov/nclb/freedom/local/reap.html.</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1240161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focuses on the potential roles of local education agency and school partners.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2538919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design of mentor selection and support is addressed within the broader GTL M&amp;I toolkit. When considering support for mentors and instructional coaches for novice teachers supporting students with disabilities, there are some special features to consider.</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First, selecting mentors who have a track record of instructional success with diverse learners is important. These mentors could—and probably should—include both special and general educators. It is important to demonstrate shared ownership and expertise to novice and veteran teachers.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It is also important that the mentors get professional learning and support that addresses HLPs, including what the practices are, how they look in classrooms, and ways to provide high-quality instructional coaching.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Mentors should also understand the essential features of practice-based opportunities and be provided the infrastructure to provide high-quality learning experiences for their mentees.</a:t>
            </a:r>
          </a:p>
          <a:p>
            <a:endParaRPr lang="en-US" sz="120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sz="2400" b="1" i="0" u="none" strike="noStrike" kern="1200" cap="none" spc="0" normalizeH="0" baseline="0" noProof="0" dirty="0">
                <a:ln>
                  <a:noFill/>
                </a:ln>
                <a:solidFill>
                  <a:srgbClr val="326295">
                    <a:lumMod val="75000"/>
                  </a:srgbClr>
                </a:solidFill>
                <a:effectLst/>
                <a:uLnTx/>
                <a:uFillTx/>
                <a:latin typeface="Arial"/>
              </a:rPr>
              <a:t>Tools and Resources:</a:t>
            </a: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r>
              <a:rPr kumimoji="0" lang="en-US" sz="2000" b="0" i="0" u="none" strike="noStrike" kern="1200" cap="none" spc="0" normalizeH="0" baseline="0" noProof="0" dirty="0">
                <a:ln>
                  <a:noFill/>
                </a:ln>
                <a:solidFill>
                  <a:srgbClr val="326295">
                    <a:lumMod val="75000"/>
                  </a:srgbClr>
                </a:solidFill>
                <a:effectLst/>
                <a:uLnTx/>
                <a:uFillTx/>
                <a:latin typeface="Arial"/>
                <a:hlinkClick r:id="rId3"/>
              </a:rPr>
              <a:t>GTL Mentoring &amp; Induction Toolkit </a:t>
            </a:r>
            <a:endParaRPr kumimoji="0" lang="en-US" sz="2000" b="0" i="0" u="none" strike="noStrike" kern="1200" cap="none" spc="0" normalizeH="0" baseline="0" noProof="0" dirty="0">
              <a:ln>
                <a:noFill/>
              </a:ln>
              <a:solidFill>
                <a:srgbClr val="326295">
                  <a:lumMod val="75000"/>
                </a:srgbClr>
              </a:solidFill>
              <a:effectLst/>
              <a:uLnTx/>
              <a:uFillTx/>
              <a:latin typeface="Arial"/>
            </a:endParaRPr>
          </a:p>
          <a:p>
            <a:pPr marL="463550" marR="0" lvl="1" indent="-233363" algn="l" defTabSz="914400" rtl="0" eaLnBrk="0" fontAlgn="base" latinLnBrk="0" hangingPunct="0">
              <a:lnSpc>
                <a:spcPct val="100000"/>
              </a:lnSpc>
              <a:spcBef>
                <a:spcPts val="600"/>
              </a:spcBef>
              <a:spcAft>
                <a:spcPts val="0"/>
              </a:spcAft>
              <a:buClr>
                <a:srgbClr val="FFFFFF">
                  <a:lumMod val="65000"/>
                </a:srgbClr>
              </a:buClr>
              <a:buSzTx/>
              <a:buFont typeface="Arial" pitchFamily="34" charset="0"/>
              <a:buChar char="•"/>
              <a:tabLst/>
              <a:defRPr/>
            </a:pPr>
            <a:r>
              <a:rPr kumimoji="0" lang="en-US" sz="1600" b="0" i="0" u="none" strike="noStrike" kern="1200" cap="none" spc="0" normalizeH="0" baseline="0" noProof="0" dirty="0">
                <a:ln>
                  <a:noFill/>
                </a:ln>
                <a:solidFill>
                  <a:srgbClr val="326295">
                    <a:lumMod val="75000"/>
                  </a:srgbClr>
                </a:solidFill>
                <a:effectLst/>
                <a:uLnTx/>
                <a:uFillTx/>
                <a:latin typeface="Arial"/>
              </a:rPr>
              <a:t>Module 2: Mentor Recruitment, Selection, and Assignment</a:t>
            </a:r>
          </a:p>
          <a:p>
            <a:pPr marL="463550" marR="0" lvl="1" indent="-233363" algn="l" defTabSz="914400" rtl="0" eaLnBrk="0" fontAlgn="base" latinLnBrk="0" hangingPunct="0">
              <a:lnSpc>
                <a:spcPct val="100000"/>
              </a:lnSpc>
              <a:spcBef>
                <a:spcPts val="600"/>
              </a:spcBef>
              <a:spcAft>
                <a:spcPts val="0"/>
              </a:spcAft>
              <a:buClr>
                <a:srgbClr val="FFFFFF">
                  <a:lumMod val="65000"/>
                </a:srgbClr>
              </a:buClr>
              <a:buSzTx/>
              <a:buFont typeface="Arial" pitchFamily="34" charset="0"/>
              <a:buChar char="•"/>
              <a:tabLst/>
              <a:defRPr/>
            </a:pPr>
            <a:r>
              <a:rPr kumimoji="0" lang="en-US" sz="1600" b="0" i="0" u="none" strike="noStrike" kern="1200" cap="none" spc="0" normalizeH="0" baseline="0" noProof="0" dirty="0">
                <a:ln>
                  <a:noFill/>
                </a:ln>
                <a:solidFill>
                  <a:srgbClr val="326295">
                    <a:lumMod val="75000"/>
                  </a:srgbClr>
                </a:solidFill>
                <a:effectLst/>
                <a:uLnTx/>
                <a:uFillTx/>
                <a:latin typeface="Arial"/>
              </a:rPr>
              <a:t>Module 3: Mentor Professional Learning, Development, and Assessment</a:t>
            </a: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r>
              <a:rPr kumimoji="0" lang="en-US" sz="2000" b="0" i="0" u="none" strike="noStrike" kern="1200" cap="none" spc="0" normalizeH="0" baseline="0" noProof="0" dirty="0">
                <a:ln>
                  <a:noFill/>
                </a:ln>
                <a:solidFill>
                  <a:srgbClr val="326295">
                    <a:lumMod val="75000"/>
                  </a:srgbClr>
                </a:solidFill>
                <a:effectLst/>
                <a:uLnTx/>
                <a:uFillTx/>
                <a:latin typeface="Arial"/>
                <a:hlinkClick r:id="rId4"/>
              </a:rPr>
              <a:t>New Teacher Center Mentor Practice Standards</a:t>
            </a:r>
            <a:endParaRPr kumimoji="0" lang="en-US" sz="1600" b="0" i="0" u="none" strike="noStrike" kern="1200" cap="none" spc="0" normalizeH="0" baseline="0" noProof="0" dirty="0">
              <a:ln>
                <a:noFill/>
              </a:ln>
              <a:solidFill>
                <a:srgbClr val="326295">
                  <a:lumMod val="75000"/>
                </a:srgbClr>
              </a:solidFill>
              <a:effectLst/>
              <a:uLnTx/>
              <a:uFillTx/>
              <a:latin typeface="Arial"/>
            </a:endParaRPr>
          </a:p>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892778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Inclusive principals establish high expectations and provide appropriate supports for SWDs. They play an essential role in improving instruction, promoting collaboration between general and special education teachers, and retaining effective teachers of SWDs.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success of an M&amp;I program is largely dependent on the principal establishing an infrastructure that supports quality implementation. The principal sets the culture in a school and plays a critical role in establishing an inclusive environment. Selecting general and special education teachers as mentors and promoting co-mentoring for novice teachers can send a strong message to the staff. While mentors are often matched with role-alike teachers, general and special education teachers modeling collaboration can set those expectations for novice teachers.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8823607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E28650"/>
              </a:buClr>
              <a:buSzTx/>
              <a:buFont typeface="Wingdings 2" panose="05020102010507070707" pitchFamily="18" charset="2"/>
              <a:buNone/>
              <a:tabLst/>
              <a:defRPr/>
            </a:pPr>
            <a:r>
              <a:rPr lang="en-US" sz="2100" i="1" dirty="0"/>
              <a:t>Introducing High-Leverage Practices in Special Education: A Professional Development Guide for School Leaders </a:t>
            </a:r>
            <a:r>
              <a:rPr lang="en-US" sz="2100" dirty="0"/>
              <a:t>is a resource to help principals, special education administrators, mentors, coaches, and other school-based leaders implement K-12 professional development on HLPs. The resource is a free, web-based guide with interactive tools and fillable forms</a:t>
            </a:r>
          </a:p>
          <a:p>
            <a:pPr marL="0" indent="0">
              <a:buClr>
                <a:srgbClr val="E28650"/>
              </a:buClr>
              <a:buFont typeface="Wingdings 2" panose="05020102010507070707" pitchFamily="18" charset="2"/>
              <a:buNone/>
            </a:pPr>
            <a:r>
              <a:rPr lang="en-US" sz="2100" dirty="0"/>
              <a:t>that can be downloaded online at highleveragepractices.org.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2061347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Teacher evaluation is another aspect of aligning preservice to inservice expectations around HLPs. Feedback provided in accordance with educator effectiveness and evaluation systems should reinforce HLPs in the same manner that coaching and feedback opportunities provided through M&amp;I supports should reinforce HLPs. Using HLPs to provide a common language for core instruction helps to create consistency in instructional expectations between teacher evaluation and M&amp;I.</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64732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To retain teachers of SWDs, we need to create school environments where special educators and their students can thrive. To do that, LEAs must ensure that local M&amp;I programs have infrastructure that allows time, space, and resources for collaboration.</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One important action is to promote general education and special education collaboration. All educators should have the skills to support inclusive practices for students with disabilities. A collaborative school culture allows general and special educators and leaders to collaborate and problem solve around student needs. School collaboration can be developed and promoted through professional development opportunities at both the school and district level.</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Another important action is to create a culture of asking for help and talking about instruction. School leaders should foster a safe environment where teachers feel comfortable asking for help and support from other teachers and leaders. Additionally, school leaders should be knowledgeable about instructional practices and thus be able to have discussions and provide support in this area to teachers of SWDs. Too often, school leaders’ preparation centers on the special education’s legal aspects. But for principals to be instructional leaders, they must know which type of instruction works best for SWDs.</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Understanding Teacher Working Conditions</a:t>
            </a:r>
            <a:r>
              <a:rPr lang="en-US" sz="1200" kern="1200" dirty="0">
                <a:solidFill>
                  <a:schemeClr val="tx1"/>
                </a:solidFill>
                <a:effectLst/>
                <a:latin typeface="ITC Franklin Gothic Std Bk Cd"/>
                <a:ea typeface="ＭＳ Ｐゴシック" pitchFamily="-48" charset="-128"/>
                <a:cs typeface="ＭＳ Ｐゴシック"/>
              </a:rPr>
              <a:t>—a resource from the Center on Great Teachers and Leaders—explores what working conditions are and why the quality of working conditions matters. It describes how working conditions data can be used at the district and school levels to create a more positive teaching and learning environment that ultimately promotes educator effectiveness and professional growth.</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03059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New Teacher Center (NTC) provides several resources that can support strong district partnerships.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development of instructionally focused mentoring and induction is consistent with NTC’s Teacher Induction Program Standards. These standards provide school leaders with a framework for supporting new teachers during their first 2 to 3 years in the classroom. The standards state that “well-qualified, carefully selected, extensively trained” mentors are just as necessary for a new teacher’s success as an effective teacher is for the success of students. Written as a series of statements and questions, the standards emphasize the role of school leaders and asks, for example, “How can school leaders foster high-quality, instructionally focused mentoring at their sites?” and “What structures and protocols can we provide to ensure appropriate opportunities for strategic three-way conversations between the school leader, the beginning teachers, and the mentor?”</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NTC has recently received a SEED grant that it will use to explore the connection between preservice and inservice teaching and training cooperating teachers and education professors in the NTC model. The SEED grant program provides funding to increase the number of highly effective educators by supporting the implementation of evidence-based preparation, development, or enhancement opportunities for educators. NTC will use these funds to help high-needs districts hire, develop, and retain highly effective teachers. These supports will start during a teacher’s preservice experience and will continue throughout their first 2 years of teaching. NTC will focus its efforts in Chicago Public Schools and Miami-Dade County Public Schools to increase teacher retention and student achievement.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92180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Each module consists of three components: an anchor presentation (PowerPoint), handouts (PDF or Word documents), and team tools (Word documents).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49776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section focuses on the potential roles of educator preparation program partners.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4319683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teaching, learning, and practice of HLPs should be integrated throughout coursework in preservice preparation programs. Coursework should include multiple practice-based components, particularly in methodology courses and courses that address pedagogy. </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Additionally, most states do not require general education teacher candidates to have field experiences with SWDs. EPPs should consider how they will provide all teacher candidates with these valuable opportunities.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featured tool on this slide is a brief from CEEDAR and the GTL Center that outlines essential features for providing high-quality, structured, and sequenced opportunities to practice within teacher preparation programs. It highlights the following practice-based approaches, which have been found to increase beginning teacher candidates’ capacity for teaching: spaced learning opportunities, varied learning opportunities, microteaching, case-based instruction, virtual simulations and lab-like experiences, and video analysis.</a:t>
            </a:r>
            <a:endParaRPr lang="en-US" sz="1200" b="0" i="0" kern="1200" dirty="0">
              <a:solidFill>
                <a:schemeClr val="tx1"/>
              </a:solidFill>
              <a:effectLst/>
              <a:latin typeface="ITC Franklin Gothic Std Bk Cd"/>
              <a:ea typeface="ＭＳ Ｐゴシック" pitchFamily="-48" charset="-128"/>
              <a:cs typeface="ＭＳ Ｐゴシック"/>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587185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Partnerships among EPPs and school districts are desirable. Partnerships enable organizations to leverage their resources as well as expand and enhance their capabilities. They also provide opportunities for personnel with specialized areas of expertise to address shared challenges. One strategy to share expertise across partners is to have EPP faculty bridge the preservice to inservice transition by providing school-based, practice-based preparation experiences for preservice teachers while also being directly involved in the design and deliver of beginning teacher inservice supports such as mentoring and beginning teacher professional development.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1789808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ITC Franklin Gothic Std Bk Cd"/>
                <a:ea typeface="ＭＳ Ｐゴシック" pitchFamily="-48" charset="-128"/>
                <a:cs typeface="ＭＳ Ｐゴシック"/>
              </a:rPr>
              <a:t>This slide shows some examples of M&amp;I partnerships between EPPs and LEAs.</a:t>
            </a:r>
          </a:p>
          <a:p>
            <a:pPr rtl="0"/>
            <a:endParaRPr lang="en-US" sz="1200" b="0" i="0"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Louisiana Mentor Teachers: </a:t>
            </a:r>
            <a:r>
              <a:rPr lang="en-US" sz="1200" kern="1200" dirty="0">
                <a:solidFill>
                  <a:schemeClr val="tx1"/>
                </a:solidFill>
                <a:effectLst/>
                <a:latin typeface="ITC Franklin Gothic Std Bk Cd"/>
                <a:ea typeface="ＭＳ Ｐゴシック" pitchFamily="-48" charset="-128"/>
                <a:cs typeface="ＭＳ Ｐゴシック"/>
              </a:rPr>
              <a:t>As of July 2018, all teacher preparation programs in Louisiana include a yearlong classroom residency alongside an experienced mentor teacher, and all preparation programs include a competency-based curriculum that will provide teacher candidates with the knowledge and skills needed to be prepared for their first day of teaching. To ensure that there is a robust pool of effective mentors, Louisiana will establish a cohort of at least 2,500 trained mentors over the next 3 years. These mentors will be equipped to support yearlong residents and other new or developing teachers.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Through their work with the Teach to Lead summit, </a:t>
            </a:r>
            <a:r>
              <a:rPr lang="en-US" sz="1200" b="1" kern="1200" dirty="0">
                <a:solidFill>
                  <a:schemeClr val="tx1"/>
                </a:solidFill>
                <a:effectLst/>
                <a:latin typeface="ITC Franklin Gothic Std Bk Cd"/>
                <a:ea typeface="ＭＳ Ｐゴシック" pitchFamily="-48" charset="-128"/>
                <a:cs typeface="ＭＳ Ｐゴシック"/>
              </a:rPr>
              <a:t>Wyoming</a:t>
            </a:r>
            <a:r>
              <a:rPr lang="en-US" sz="1200" kern="1200" dirty="0">
                <a:solidFill>
                  <a:schemeClr val="tx1"/>
                </a:solidFill>
                <a:effectLst/>
                <a:latin typeface="ITC Franklin Gothic Std Bk Cd"/>
                <a:ea typeface="ＭＳ Ｐゴシック" pitchFamily="-48" charset="-128"/>
                <a:cs typeface="ＭＳ Ｐゴシック"/>
              </a:rPr>
              <a:t> created a structure for preservice teachers to work with mentor teachers in existing schools on specific skill development such as lesson planning, classroom management, and instructional strategies. The team additionally put together a series of mentoring workshops for mentor teachers and College of Education instructors to discuss mentoring and coteaching models.</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As outlined in the </a:t>
            </a:r>
            <a:r>
              <a:rPr lang="en-US" sz="1200" b="1" kern="1200" dirty="0">
                <a:solidFill>
                  <a:schemeClr val="tx1"/>
                </a:solidFill>
                <a:effectLst/>
                <a:latin typeface="ITC Franklin Gothic Std Bk Cd"/>
                <a:ea typeface="ＭＳ Ｐゴシック" pitchFamily="-48" charset="-128"/>
                <a:cs typeface="ＭＳ Ｐゴシック"/>
              </a:rPr>
              <a:t>Tennessee Educator Preparation Policy 5.504</a:t>
            </a:r>
            <a:r>
              <a:rPr lang="en-US" sz="1200" kern="1200" dirty="0">
                <a:solidFill>
                  <a:schemeClr val="tx1"/>
                </a:solidFill>
                <a:effectLst/>
                <a:latin typeface="ITC Franklin Gothic Std Bk Cd"/>
                <a:ea typeface="ＭＳ Ｐゴシック" pitchFamily="-48" charset="-128"/>
                <a:cs typeface="ＭＳ Ｐゴシック"/>
              </a:rPr>
              <a:t>, all Tennessee EPPs are required to have at least one primary partnership with a Tennessee LEA. In addition, EPPs must have evidence regarding additional partnership activities. </a:t>
            </a:r>
          </a:p>
          <a:p>
            <a:pPr rtl="0"/>
            <a:endParaRPr lang="en-US" sz="1200" b="0" i="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26022861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features an example from Georgia that demonstrates how SEA, LEA, and EPP partners are working together to create consistent expectations for HLPs across the career continuum. </a:t>
            </a:r>
            <a:r>
              <a:rPr lang="en-US" i="1" dirty="0"/>
              <a:t>Review the resources and discuss as a team.</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64</a:t>
            </a:fld>
            <a:endParaRPr lang="en-US" dirty="0"/>
          </a:p>
        </p:txBody>
      </p:sp>
    </p:spTree>
    <p:extLst>
      <p:ext uri="{BB962C8B-B14F-4D97-AF65-F5344CB8AC3E}">
        <p14:creationId xmlns:p14="http://schemas.microsoft.com/office/powerpoint/2010/main" val="3481405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slide features further resources related to HLPs.</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42369872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pitchFamily="-48" charset="-128"/>
                <a:cs typeface="+mn-cs"/>
              </a:rPr>
              <a:t>Center on Great Teachers and Leaders</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2888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materials are publicly available on the GTL Center website.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9632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This module was designed to accomplish three things: (1) the promoting of shared investment in the creation of M&amp;I programs that span preservice and inservice, including specific roles and responsibilities for all partners (e.g., educator preparation programs, EPPs; state education agencies, SEAs; and local education agencies, LEAs); (2) the establishment of consistency in expectations of instructional practices designed to promote the access of all students to the general education curriculum—with a specific focus on students with disabilities; and (3) the design of an M&amp;I model that is grounded in evidence-based/high-leverage instructional strategies and that offers teacher candidates and novice teachers multiple practice-based opportunities to advance their practice.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75755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Facilitate a short, open discussion with the team.</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Why is it important to focus on teachers of students? </a:t>
            </a:r>
            <a:r>
              <a:rPr lang="en-US" sz="1200" kern="1200" dirty="0">
                <a:solidFill>
                  <a:schemeClr val="tx1"/>
                </a:solidFill>
                <a:effectLst/>
                <a:latin typeface="ITC Franklin Gothic Std Bk Cd"/>
                <a:ea typeface="ＭＳ Ｐゴシック" pitchFamily="-48" charset="-128"/>
                <a:cs typeface="ＭＳ Ｐゴシック"/>
              </a:rPr>
              <a:t>Ask each partner to talk for 30 seconds about why it might be important to focus on students with disabilities within a mentoring and induction module. One partner responds while the other remains quiet. At the end of the 30 seconds, the listening partner responds to what she/he heard (15 seconds). Then partners switch.</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What challenges could be addressed by designing an M&amp;I model that targets supporting teachers of students with disabilities? </a:t>
            </a:r>
            <a:r>
              <a:rPr lang="en-US" sz="1200" kern="1200" dirty="0">
                <a:solidFill>
                  <a:schemeClr val="tx1"/>
                </a:solidFill>
                <a:effectLst/>
                <a:latin typeface="ITC Franklin Gothic Std Bk Cd"/>
                <a:ea typeface="ＭＳ Ｐゴシック" pitchFamily="-48" charset="-128"/>
                <a:cs typeface="ＭＳ Ｐゴシック"/>
              </a:rPr>
              <a:t>Follow same format as above.</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Have the lead facilitate a short group share-out. This will get the participants engaged and set up the following section by either confirming or adding to what was shared.</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89009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26381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7" name="Picture 6" descr="CIFR_PPT_BG_Content.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5733" y="338667"/>
            <a:ext cx="8111066" cy="970492"/>
          </a:xfrm>
        </p:spPr>
        <p:txBody>
          <a:bodyPr lIns="0" tIns="0" rIns="182880" bIns="0" anchor="t" anchorCtr="0">
            <a:normAutofit/>
          </a:bodyPr>
          <a:lstStyle>
            <a:lvl1pPr algn="l">
              <a:lnSpc>
                <a:spcPct val="95000"/>
              </a:lnSpc>
              <a:defRPr sz="3800">
                <a:solidFill>
                  <a:srgbClr val="3A5898"/>
                </a:solidFill>
                <a:latin typeface="Verdana"/>
                <a:cs typeface="Verdana"/>
              </a:defRPr>
            </a:lvl1pPr>
          </a:lstStyle>
          <a:p>
            <a:r>
              <a:rPr lang="en-US"/>
              <a:t>Click to edit Master title style</a:t>
            </a:r>
            <a:endParaRPr lang="en-US" dirty="0"/>
          </a:p>
        </p:txBody>
      </p:sp>
      <p:sp>
        <p:nvSpPr>
          <p:cNvPr id="3" name="Content Placeholder 2"/>
          <p:cNvSpPr>
            <a:spLocks noGrp="1"/>
          </p:cNvSpPr>
          <p:nvPr>
            <p:ph idx="1"/>
          </p:nvPr>
        </p:nvSpPr>
        <p:spPr>
          <a:xfrm>
            <a:off x="567267" y="1498600"/>
            <a:ext cx="8119532" cy="4089400"/>
          </a:xfrm>
        </p:spPr>
        <p:txBody>
          <a:bodyPr/>
          <a:lstStyle>
            <a:lvl1pPr>
              <a:lnSpc>
                <a:spcPct val="95000"/>
              </a:lnSpc>
              <a:spcBef>
                <a:spcPts val="500"/>
              </a:spcBef>
              <a:spcAft>
                <a:spcPts val="800"/>
              </a:spcAft>
              <a:defRPr sz="2700">
                <a:solidFill>
                  <a:srgbClr val="6DB467"/>
                </a:solidFill>
                <a:latin typeface="Verdana"/>
                <a:cs typeface="Verdana"/>
              </a:defRPr>
            </a:lvl1pPr>
            <a:lvl2pPr>
              <a:lnSpc>
                <a:spcPct val="95000"/>
              </a:lnSpc>
              <a:spcBef>
                <a:spcPts val="300"/>
              </a:spcBef>
              <a:spcAft>
                <a:spcPts val="500"/>
              </a:spcAft>
              <a:defRPr sz="2200" b="0" i="0">
                <a:solidFill>
                  <a:srgbClr val="3A5898"/>
                </a:solidFill>
                <a:latin typeface="Verdana"/>
                <a:cs typeface="Verdana"/>
              </a:defRPr>
            </a:lvl2pPr>
            <a:lvl3pPr>
              <a:lnSpc>
                <a:spcPct val="95000"/>
              </a:lnSpc>
              <a:spcBef>
                <a:spcPts val="300"/>
              </a:spcBef>
              <a:spcAft>
                <a:spcPts val="300"/>
              </a:spcAft>
              <a:defRPr sz="2000">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51333" y="6364816"/>
            <a:ext cx="372533" cy="365125"/>
          </a:xfrm>
        </p:spPr>
        <p:txBody>
          <a:bodyPr/>
          <a:lstStyle>
            <a:lvl1pPr>
              <a:defRPr sz="1100">
                <a:solidFill>
                  <a:srgbClr val="3A5898"/>
                </a:solidFill>
                <a:latin typeface="Arial Black"/>
                <a:cs typeface="Arial Black"/>
              </a:defRPr>
            </a:lvl1pPr>
          </a:lstStyle>
          <a:p>
            <a:fld id="{FBC8D669-979D-0B49-B29F-9ADB534A76C0}" type="slidenum">
              <a:rPr lang="en-US" smtClean="0"/>
              <a:pPr/>
              <a:t>‹#›</a:t>
            </a:fld>
            <a:endParaRPr lang="en-US" dirty="0"/>
          </a:p>
        </p:txBody>
      </p:sp>
    </p:spTree>
    <p:extLst>
      <p:ext uri="{BB962C8B-B14F-4D97-AF65-F5344CB8AC3E}">
        <p14:creationId xmlns:p14="http://schemas.microsoft.com/office/powerpoint/2010/main" val="36653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7"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buNone/>
              <a:defRPr/>
            </a:lvl1pPr>
            <a:lvl2pPr marL="230187" indent="0">
              <a:buNone/>
              <a:defRPr/>
            </a:lvl2pPr>
            <a:lvl3pPr marL="458788" indent="0">
              <a:buNone/>
              <a:defRPr/>
            </a:lvl3pPr>
            <a:lvl4pPr marL="1371600" indent="0">
              <a:buNone/>
              <a:defRPr/>
            </a:lvl4pPr>
            <a:lvl5pPr marL="1828800" indent="0">
              <a:buNone/>
              <a:defRPr/>
            </a:lvl5pPr>
            <a:lvl6pPr marL="2286000" indent="0">
              <a:buNone/>
              <a:defRPr/>
            </a:lvl6pPr>
            <a:lvl7pPr marL="2743200" indent="0">
              <a:buNone/>
              <a:defRPr/>
            </a:lvl7pPr>
            <a:lvl8pPr marL="3200400" indent="0">
              <a:buNone/>
              <a:defRPr/>
            </a:lvl8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97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
        <p:nvSpPr>
          <p:cNvPr id="6" name="Text Placeholder 2"/>
          <p:cNvSpPr>
            <a:spLocks noGrp="1"/>
          </p:cNvSpPr>
          <p:nvPr>
            <p:ph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cxnSp>
        <p:nvCxnSpPr>
          <p:cNvPr id="7" name="Straight Connector 6"/>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130300"/>
            <a:ext cx="3972629" cy="46318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39700"/>
            <a:ext cx="8224837" cy="746288"/>
          </a:xfrm>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8" name="Straight Connector 7"/>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4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Title">
    <p:spTree>
      <p:nvGrpSpPr>
        <p:cNvPr id="1" name=""/>
        <p:cNvGrpSpPr/>
        <p:nvPr/>
      </p:nvGrpSpPr>
      <p:grpSpPr>
        <a:xfrm>
          <a:off x="0" y="0"/>
          <a:ext cx="0" cy="0"/>
          <a:chOff x="0" y="0"/>
          <a:chExt cx="0" cy="0"/>
        </a:xfrm>
      </p:grpSpPr>
      <p:sp>
        <p:nvSpPr>
          <p:cNvPr id="4" name="Content Placeholder 2"/>
          <p:cNvSpPr>
            <a:spLocks noGrp="1"/>
          </p:cNvSpPr>
          <p:nvPr>
            <p:ph idx="10"/>
          </p:nvPr>
        </p:nvSpPr>
        <p:spPr bwMode="gray">
          <a:xfrm>
            <a:off x="4939596" y="139700"/>
            <a:ext cx="3972629" cy="5622471"/>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9" y="132100"/>
            <a:ext cx="4000726" cy="5659100"/>
          </a:xfrm>
        </p:spPr>
        <p:txBody>
          <a:bodyPr anchor="t" anchorCtr="0"/>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9847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cxnSp>
        <p:nvCxnSpPr>
          <p:cNvPr id="5" name="Straight Connector 4"/>
          <p:cNvCxnSpPr/>
          <p:nvPr userDrawn="1"/>
        </p:nvCxnSpPr>
        <p:spPr>
          <a:xfrm flipV="1">
            <a:off x="683663" y="885988"/>
            <a:ext cx="8460337" cy="1"/>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1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64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1">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6" name="Group 5"/>
          <p:cNvGrpSpPr/>
          <p:nvPr userDrawn="1"/>
        </p:nvGrpSpPr>
        <p:grpSpPr>
          <a:xfrm>
            <a:off x="7006533" y="-6350"/>
            <a:ext cx="2140642" cy="5934075"/>
            <a:chOff x="7031933" y="0"/>
            <a:chExt cx="2204538" cy="5989835"/>
          </a:xfrm>
        </p:grpSpPr>
        <p:sp>
          <p:nvSpPr>
            <p:cNvPr id="7" name="Rectangle 6"/>
            <p:cNvSpPr/>
            <p:nvPr/>
          </p:nvSpPr>
          <p:spPr>
            <a:xfrm rot="5400000">
              <a:off x="5444576" y="3200400"/>
              <a:ext cx="4376792"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6036070" y="1998323"/>
              <a:ext cx="5198723"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2"/>
          <p:cNvPicPr>
            <a:picLocks noChangeAspect="1" noChangeArrowheads="1"/>
          </p:cNvPicPr>
          <p:nvPr userDrawn="1"/>
        </p:nvPicPr>
        <p:blipFill>
          <a:blip r:embed="rId2" cstate="print"/>
          <a:srcRect/>
          <a:stretch>
            <a:fillRect/>
          </a:stretch>
        </p:blipFill>
        <p:spPr bwMode="auto">
          <a:xfrm>
            <a:off x="7198744" y="2595270"/>
            <a:ext cx="1756220" cy="2400300"/>
          </a:xfrm>
          <a:prstGeom prst="rect">
            <a:avLst/>
          </a:prstGeom>
          <a:noFill/>
          <a:ln w="9525">
            <a:noFill/>
            <a:miter lim="800000"/>
            <a:headEnd/>
            <a:tailEnd/>
          </a:ln>
        </p:spPr>
      </p:pic>
    </p:spTree>
    <p:extLst>
      <p:ext uri="{BB962C8B-B14F-4D97-AF65-F5344CB8AC3E}">
        <p14:creationId xmlns:p14="http://schemas.microsoft.com/office/powerpoint/2010/main" val="2197805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LST079 Reading.jpg"/>
          <p:cNvPicPr>
            <a:picLocks noChangeAspect="1"/>
          </p:cNvPicPr>
          <p:nvPr/>
        </p:nvPicPr>
        <p:blipFill rotWithShape="1">
          <a:blip r:embed="rId2" cstate="print"/>
          <a:srcRect t="8489"/>
          <a:stretch/>
        </p:blipFill>
        <p:spPr bwMode="auto">
          <a:xfrm>
            <a:off x="7429500" y="3573495"/>
            <a:ext cx="1714500" cy="2356915"/>
          </a:xfrm>
          <a:prstGeom prst="rect">
            <a:avLst/>
          </a:prstGeom>
          <a:noFill/>
          <a:ln w="9525">
            <a:noFill/>
            <a:miter lim="800000"/>
            <a:headEnd/>
            <a:tailEnd/>
          </a:ln>
        </p:spPr>
      </p:pic>
    </p:spTree>
    <p:extLst>
      <p:ext uri="{BB962C8B-B14F-4D97-AF65-F5344CB8AC3E}">
        <p14:creationId xmlns:p14="http://schemas.microsoft.com/office/powerpoint/2010/main" val="8503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rait 3">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631900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54533"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4767208" y="5452660"/>
            <a:ext cx="4376792"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5974976" y="1966946"/>
            <a:ext cx="5135969"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6082" y="3552970"/>
            <a:ext cx="1667918" cy="2377440"/>
          </a:xfrm>
          <a:prstGeom prst="rect">
            <a:avLst/>
          </a:prstGeom>
        </p:spPr>
      </p:pic>
    </p:spTree>
    <p:extLst>
      <p:ext uri="{BB962C8B-B14F-4D97-AF65-F5344CB8AC3E}">
        <p14:creationId xmlns:p14="http://schemas.microsoft.com/office/powerpoint/2010/main" val="105754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60584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5829800"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a:xfrm>
            <a:off x="687388" y="121788"/>
            <a:ext cx="7292549" cy="1486894"/>
          </a:xfrm>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6517326" y="-1089"/>
            <a:ext cx="2626674"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331500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35668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9" y="1104901"/>
            <a:ext cx="7351711" cy="3644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
        <p:nvSpPr>
          <p:cNvPr id="6" name="Text Placeholder 1"/>
          <p:cNvSpPr>
            <a:spLocks noGrp="1"/>
          </p:cNvSpPr>
          <p:nvPr>
            <p:ph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75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61615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20071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736288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59702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52395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8224699" cy="4075844"/>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2002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7" y="1831975"/>
            <a:ext cx="3972629" cy="4075844"/>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7" y="1831975"/>
            <a:ext cx="3972629" cy="4075844"/>
          </a:xfr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95207" y="6545788"/>
            <a:ext cx="117019" cy="115416"/>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06945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95207" y="6545788"/>
            <a:ext cx="117019" cy="115416"/>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0106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6170517" y="0"/>
            <a:ext cx="2973483"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683811" y="2126297"/>
            <a:ext cx="7877321" cy="1477328"/>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Copyright © 20XX American Institutes for Research. All rights reserved.</a:t>
            </a:r>
          </a:p>
        </p:txBody>
      </p:sp>
      <p:sp>
        <p:nvSpPr>
          <p:cNvPr id="9"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3"/>
          </p:nvPr>
        </p:nvSpPr>
        <p:spPr>
          <a:xfrm>
            <a:off x="683811" y="3826933"/>
            <a:ext cx="8224837" cy="492443"/>
          </a:xfrm>
        </p:spPr>
        <p:txBody>
          <a:bodyPr/>
          <a:lstStyle/>
          <a:p>
            <a:pPr lvl="0"/>
            <a:r>
              <a:rPr lang="en-US"/>
              <a:t>Click to edit Master text styles</a:t>
            </a:r>
          </a:p>
        </p:txBody>
      </p:sp>
    </p:spTree>
    <p:extLst>
      <p:ext uri="{BB962C8B-B14F-4D97-AF65-F5344CB8AC3E}">
        <p14:creationId xmlns:p14="http://schemas.microsoft.com/office/powerpoint/2010/main" val="350422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grpSp>
        <p:nvGrpSpPr>
          <p:cNvPr id="5" name="Group 4"/>
          <p:cNvGrpSpPr/>
          <p:nvPr userDrawn="1"/>
        </p:nvGrpSpPr>
        <p:grpSpPr>
          <a:xfrm>
            <a:off x="4225497" y="-1"/>
            <a:ext cx="4921322" cy="5080370"/>
            <a:chOff x="4315147" y="-1"/>
            <a:chExt cx="4921322" cy="5080370"/>
          </a:xfrm>
        </p:grpSpPr>
        <p:sp>
          <p:nvSpPr>
            <p:cNvPr id="7" name="Rectangle 6"/>
            <p:cNvSpPr/>
            <p:nvPr/>
          </p:nvSpPr>
          <p:spPr>
            <a:xfrm rot="10800000">
              <a:off x="4841422" y="564967"/>
              <a:ext cx="4388829" cy="1202078"/>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315147" y="2440221"/>
              <a:ext cx="4921322" cy="1202078"/>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020619" y="2069157"/>
              <a:ext cx="4820347" cy="1202078"/>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16200000">
              <a:off x="6444787" y="1589603"/>
              <a:ext cx="4381286" cy="1202078"/>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595" t="-1" r="21867" b="4017"/>
            <a:stretch/>
          </p:blipFill>
          <p:spPr>
            <a:xfrm>
              <a:off x="6769750" y="891438"/>
              <a:ext cx="2460501" cy="2477907"/>
            </a:xfrm>
            <a:prstGeom prst="rect">
              <a:avLst/>
            </a:prstGeom>
            <a:ln>
              <a:solidFill>
                <a:schemeClr val="bg1"/>
              </a:solidFill>
            </a:ln>
          </p:spPr>
        </p:pic>
      </p:grpSp>
      <p:sp>
        <p:nvSpPr>
          <p:cNvPr id="2" name="Title 1"/>
          <p:cNvSpPr>
            <a:spLocks noGrp="1"/>
          </p:cNvSpPr>
          <p:nvPr>
            <p:ph type="title"/>
          </p:nvPr>
        </p:nvSpPr>
        <p:spPr>
          <a:xfrm>
            <a:off x="683811" y="1818521"/>
            <a:ext cx="5029200" cy="1785104"/>
          </a:xfrm>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683811" y="4391704"/>
            <a:ext cx="8224837" cy="1034129"/>
          </a:xfrm>
        </p:spPr>
        <p:txBody>
          <a:bodyPr anchor="t" anchorCtr="0"/>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12" name="Footer Placeholder 2"/>
          <p:cNvSpPr>
            <a:spLocks noGrp="1"/>
          </p:cNvSpPr>
          <p:nvPr>
            <p:ph type="ftr" sz="quarter" idx="10"/>
          </p:nvPr>
        </p:nvSpPr>
        <p:spPr>
          <a:xfrm>
            <a:off x="5328340" y="6567844"/>
            <a:ext cx="3583885" cy="123111"/>
          </a:xfrm>
        </p:spPr>
        <p:txBody>
          <a:bodyPr/>
          <a:lstStyle/>
          <a:p>
            <a:r>
              <a:rPr lang="en-US" dirty="0"/>
              <a:t>Copyright © 20XX American Institutes for Research. All rights reserved.</a:t>
            </a:r>
          </a:p>
        </p:txBody>
      </p:sp>
      <p:sp>
        <p:nvSpPr>
          <p:cNvPr id="4" name="Text Placeholder 3"/>
          <p:cNvSpPr>
            <a:spLocks noGrp="1"/>
          </p:cNvSpPr>
          <p:nvPr>
            <p:ph type="body" sz="quarter" idx="13"/>
          </p:nvPr>
        </p:nvSpPr>
        <p:spPr>
          <a:xfrm>
            <a:off x="683811" y="3826933"/>
            <a:ext cx="8229600" cy="492443"/>
          </a:xfrm>
        </p:spPr>
        <p:txBody>
          <a:bodyPr/>
          <a:lstStyle/>
          <a:p>
            <a:pPr lvl="0"/>
            <a:r>
              <a:rPr lang="en-US"/>
              <a:t>Click to edit Master text styles</a:t>
            </a:r>
          </a:p>
        </p:txBody>
      </p:sp>
    </p:spTree>
    <p:extLst>
      <p:ext uri="{BB962C8B-B14F-4D97-AF65-F5344CB8AC3E}">
        <p14:creationId xmlns:p14="http://schemas.microsoft.com/office/powerpoint/2010/main" val="213591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97176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79208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4370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4031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28800"/>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07134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5725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28800"/>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37791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65774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7760" y="1828799"/>
            <a:ext cx="3977640" cy="40782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8300" y="6395553"/>
            <a:ext cx="781050" cy="365125"/>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1100">
                <a:solidFill>
                  <a:schemeClr val="bg1"/>
                </a:solidFill>
                <a:latin typeface="+mj-lt"/>
                <a:ea typeface="ＭＳ Ｐゴシック" pitchFamily="43" charset="-128"/>
                <a:cs typeface="ＭＳ Ｐゴシック" pitchFamily="43" charset="-128"/>
              </a:defRPr>
            </a:lvl1pPr>
          </a:lstStyle>
          <a:p>
            <a:pPr>
              <a:defRPr/>
            </a:pPr>
            <a:fld id="{098116F9-C2CA-4644-9E4C-D61EDB5849E6}"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86304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822469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4939596" y="1831975"/>
            <a:ext cx="397262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1831975"/>
            <a:ext cx="8224836" cy="4017963"/>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154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5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4.jpeg"/><Relationship Id="rId5" Type="http://schemas.openxmlformats.org/officeDocument/2006/relationships/theme" Target="../theme/theme11.xml"/><Relationship Id="rId4"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4.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12.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23.xml"/><Relationship Id="rId5" Type="http://schemas.openxmlformats.org/officeDocument/2006/relationships/image" Target="../media/image13.jpg"/><Relationship Id="rId4" Type="http://schemas.openxmlformats.org/officeDocument/2006/relationships/image" Target="../media/image12.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4.jpeg"/><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748000527"/>
      </p:ext>
    </p:extLst>
  </p:cSld>
  <p:clrMap bg1="lt1" tx1="dk1" bg2="lt2" tx2="dk2" accent1="accent1" accent2="accent2" accent3="accent3" accent4="accent4" accent5="accent5" accent6="accent6" hlink="hlink" folHlink="folHlink"/>
  <p:sldLayoutIdLst>
    <p:sldLayoutId id="2147484344" r:id="rId1"/>
    <p:sldLayoutId id="2147484325"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3310 GTL PPT Template_Title_MAR20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r>
              <a:rPr lang="en-US" dirty="0"/>
              <a:t>Copyright © 20XX American Institutes for Research. All rights reserved.</a:t>
            </a:r>
          </a:p>
        </p:txBody>
      </p:sp>
      <p:sp>
        <p:nvSpPr>
          <p:cNvPr id="2051" name="Title Placeholder 1"/>
          <p:cNvSpPr>
            <a:spLocks noGrp="1"/>
          </p:cNvSpPr>
          <p:nvPr>
            <p:ph type="title"/>
          </p:nvPr>
        </p:nvSpPr>
        <p:spPr bwMode="gray">
          <a:xfrm>
            <a:off x="683811" y="2126297"/>
            <a:ext cx="8229600" cy="147732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laceholder 2"/>
          <p:cNvSpPr>
            <a:spLocks noGrp="1"/>
          </p:cNvSpPr>
          <p:nvPr>
            <p:ph type="body" idx="1"/>
          </p:nvPr>
        </p:nvSpPr>
        <p:spPr bwMode="gray">
          <a:xfrm>
            <a:off x="683811" y="3832225"/>
            <a:ext cx="8228331"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Month 20XX</a:t>
            </a:r>
          </a:p>
        </p:txBody>
      </p:sp>
    </p:spTree>
    <p:extLst>
      <p:ext uri="{BB962C8B-B14F-4D97-AF65-F5344CB8AC3E}">
        <p14:creationId xmlns:p14="http://schemas.microsoft.com/office/powerpoint/2010/main" val="3431151762"/>
      </p:ext>
    </p:extLst>
  </p:cSld>
  <p:clrMap bg1="lt1" tx1="dk1" bg2="lt2" tx2="dk2" accent1="accent1" accent2="accent2" accent3="accent3" accent4="accent4" accent5="accent5" accent6="accent6" hlink="hlink" folHlink="folHlink"/>
  <p:sldLayoutIdLst>
    <p:sldLayoutId id="2147484369" r:id="rId1"/>
    <p:sldLayoutId id="2147484370" r:id="rId2"/>
  </p:sldLayoutIdLst>
  <p:hf hdr="0" ftr="0" dt="0"/>
  <p:txStyles>
    <p:titleStyle>
      <a:lvl1pPr algn="l" rtl="0" eaLnBrk="1" fontAlgn="base" hangingPunct="1">
        <a:spcBef>
          <a:spcPct val="0"/>
        </a:spcBef>
        <a:spcAft>
          <a:spcPct val="0"/>
        </a:spcAft>
        <a:defRPr sz="48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97945677"/>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28800"/>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5291566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3310 GTL PPT Template_Divider_MAR201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grpSp>
        <p:nvGrpSpPr>
          <p:cNvPr id="5" name="Group 4"/>
          <p:cNvGrpSpPr/>
          <p:nvPr/>
        </p:nvGrpSpPr>
        <p:grpSpPr>
          <a:xfrm>
            <a:off x="6183414" y="1"/>
            <a:ext cx="2973483" cy="2295431"/>
            <a:chOff x="6272314" y="1"/>
            <a:chExt cx="2973483" cy="2295431"/>
          </a:xfrm>
        </p:grpSpPr>
        <p:sp>
          <p:nvSpPr>
            <p:cNvPr id="9" name="Rectangle 8"/>
            <p:cNvSpPr/>
            <p:nvPr userDrawn="1"/>
          </p:nvSpPr>
          <p:spPr>
            <a:xfrm rot="10800000">
              <a:off x="6272314"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7557886" y="1143152"/>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a:off x="6424584" y="1719416"/>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10800000">
              <a:off x="7187894" y="568291"/>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15" r:id="rId5"/>
    <p:sldLayoutId id="2147484366" r:id="rId6"/>
    <p:sldLayoutId id="2147484367" r:id="rId7"/>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rgbClr val="686868"/>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86138"/>
          <a:stretch/>
        </p:blipFill>
        <p:spPr>
          <a:xfrm>
            <a:off x="0" y="5907054"/>
            <a:ext cx="9144000" cy="950946"/>
          </a:xfrm>
          <a:prstGeom prst="rect">
            <a:avLst/>
          </a:prstGeom>
          <a:noFill/>
          <a:ln>
            <a:noFill/>
          </a:ln>
        </p:spPr>
      </p:pic>
      <p:sp>
        <p:nvSpPr>
          <p:cNvPr id="5123" name="Title Placeholder 1"/>
          <p:cNvSpPr>
            <a:spLocks noGrp="1"/>
          </p:cNvSpPr>
          <p:nvPr>
            <p:ph type="title"/>
          </p:nvPr>
        </p:nvSpPr>
        <p:spPr bwMode="gray">
          <a:xfrm>
            <a:off x="687388" y="127553"/>
            <a:ext cx="8224837" cy="75843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130300"/>
            <a:ext cx="8224837" cy="4624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8"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7477915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8118563"/>
      </p:ext>
    </p:extLst>
  </p:cSld>
  <p:clrMap bg1="lt1" tx1="dk1" bg2="lt2" tx2="dk2" accent1="accent1" accent2="accent2" accent3="accent3" accent4="accent4" accent5="accent5" accent6="accent6" hlink="hlink" folHlink="folHlink"/>
  <p:sldLayoutIdLst>
    <p:sldLayoutId id="2147484348" r:id="rId1"/>
    <p:sldLayoutId id="2147484350" r:id="rId2"/>
    <p:sldLayoutId id="2147484351" r:id="rId3"/>
    <p:sldLayoutId id="2147484349" r:id="rId4"/>
    <p:sldLayoutId id="2147484345" r:id="rId5"/>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1144309"/>
            <a:ext cx="7322684" cy="365275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grpSp>
        <p:nvGrpSpPr>
          <p:cNvPr id="4" name="Group 3"/>
          <p:cNvGrpSpPr/>
          <p:nvPr userDrawn="1"/>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71795" y="4766782"/>
            <a:ext cx="7196485" cy="747897"/>
          </a:xfrm>
          <a:prstGeom prst="rect">
            <a:avLst/>
          </a:prstGeom>
          <a:noFill/>
        </p:spPr>
        <p:txBody>
          <a:bodyPr wrap="square" rtlCol="0">
            <a:spAutoFit/>
          </a:bodyPr>
          <a:lstStyle/>
          <a:p>
            <a:pPr marL="0" marR="0" indent="0" algn="l" defTabSz="914400" rtl="0" eaLnBrk="1" fontAlgn="base" latinLnBrk="0" hangingPunct="1">
              <a:lnSpc>
                <a:spcPct val="120000"/>
              </a:lnSpc>
              <a:spcBef>
                <a:spcPct val="0"/>
              </a:spcBef>
              <a:spcAft>
                <a:spcPct val="0"/>
              </a:spcAft>
              <a:buClrTx/>
              <a:buSzTx/>
              <a:buFontTx/>
              <a:buNone/>
              <a:tabLst/>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Contact_MAR2013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8" y="608999"/>
            <a:ext cx="7322684" cy="29807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grpSp>
        <p:nvGrpSpPr>
          <p:cNvPr id="4" name="Group 3"/>
          <p:cNvGrpSpPr/>
          <p:nvPr/>
        </p:nvGrpSpPr>
        <p:grpSpPr>
          <a:xfrm>
            <a:off x="6767287" y="-25399"/>
            <a:ext cx="2376714" cy="5577840"/>
            <a:chOff x="6767286" y="0"/>
            <a:chExt cx="2480771" cy="5602895"/>
          </a:xfrm>
        </p:grpSpPr>
        <p:sp>
          <p:nvSpPr>
            <p:cNvPr id="10" name="Rectangle 9"/>
            <p:cNvSpPr/>
            <p:nvPr/>
          </p:nvSpPr>
          <p:spPr>
            <a:xfrm rot="16200000">
              <a:off x="6063618" y="2994225"/>
              <a:ext cx="4641325"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p:nvSpPr>
          <p:spPr>
            <a:xfrm>
              <a:off x="6767286" y="0"/>
              <a:ext cx="24785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p:nvSpPr>
          <p:spPr>
            <a:xfrm rot="16200000">
              <a:off x="6161514" y="2510527"/>
              <a:ext cx="5597070"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rot="10800000">
              <a:off x="8100786" y="568291"/>
              <a:ext cx="1145010"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9" name="TextBox 8"/>
          <p:cNvSpPr txBox="1"/>
          <p:nvPr/>
        </p:nvSpPr>
        <p:spPr>
          <a:xfrm>
            <a:off x="671795" y="4766782"/>
            <a:ext cx="7196485" cy="747897"/>
          </a:xfrm>
          <a:prstGeom prst="rect">
            <a:avLst/>
          </a:prstGeom>
          <a:noFill/>
        </p:spPr>
        <p:txBody>
          <a:bodyPr wrap="square" rtlCol="0">
            <a:spAutoFit/>
          </a:bodyPr>
          <a:lstStyle/>
          <a:p>
            <a:pPr>
              <a:lnSpc>
                <a:spcPct val="120000"/>
              </a:lnSpc>
              <a:defRPr/>
            </a:pPr>
            <a:r>
              <a:rPr lang="en-US" sz="1800" i="1" dirty="0">
                <a:solidFill>
                  <a:srgbClr val="9BC0D1"/>
                </a:solidFill>
              </a:rPr>
              <a:t>Advancing state efforts to grow, respect, and retain great teachers and leaders for all students</a:t>
            </a:r>
          </a:p>
        </p:txBody>
      </p:sp>
      <p:sp>
        <p:nvSpPr>
          <p:cNvPr id="14" name="Isosceles Triangle 13"/>
          <p:cNvSpPr/>
          <p:nvPr/>
        </p:nvSpPr>
        <p:spPr>
          <a:xfrm rot="5400000">
            <a:off x="379015" y="4850789"/>
            <a:ext cx="395828" cy="288371"/>
          </a:xfrm>
          <a:prstGeom prst="triangle">
            <a:avLst/>
          </a:prstGeom>
          <a:gradFill>
            <a:gsLst>
              <a:gs pos="0">
                <a:srgbClr val="009CDE">
                  <a:alpha val="61000"/>
                </a:srgbClr>
              </a:gs>
              <a:gs pos="100000">
                <a:srgbClr val="009CDE">
                  <a:alpha val="16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descr="f_logo_30x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36" y="3763313"/>
            <a:ext cx="342900" cy="342900"/>
          </a:xfrm>
          <a:prstGeom prst="rect">
            <a:avLst/>
          </a:prstGeom>
          <a:ln w="6350">
            <a:solidFill>
              <a:schemeClr val="bg1"/>
            </a:solidFill>
          </a:ln>
        </p:spPr>
      </p:pic>
      <p:pic>
        <p:nvPicPr>
          <p:cNvPr id="8" name="Picture 7" descr="twitter-bird-white-on-blue_30x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36" y="4225149"/>
            <a:ext cx="342900" cy="342900"/>
          </a:xfrm>
          <a:prstGeom prst="rect">
            <a:avLst/>
          </a:prstGeom>
          <a:ln w="6350">
            <a:solidFill>
              <a:schemeClr val="bg1"/>
            </a:solidFill>
          </a:ln>
        </p:spPr>
      </p:pic>
      <p:sp>
        <p:nvSpPr>
          <p:cNvPr id="15" name="TextBox 14"/>
          <p:cNvSpPr txBox="1"/>
          <p:nvPr/>
        </p:nvSpPr>
        <p:spPr>
          <a:xfrm>
            <a:off x="1112498" y="3789153"/>
            <a:ext cx="3431952" cy="838691"/>
          </a:xfrm>
          <a:prstGeom prst="rect">
            <a:avLst/>
          </a:prstGeom>
          <a:noFill/>
        </p:spPr>
        <p:txBody>
          <a:bodyPr wrap="square" rtlCol="0">
            <a:spAutoFit/>
          </a:bodyPr>
          <a:lstStyle/>
          <a:p>
            <a:pPr>
              <a:spcBef>
                <a:spcPts val="1500"/>
              </a:spcBef>
            </a:pPr>
            <a:r>
              <a:rPr lang="en-US" sz="1800" dirty="0">
                <a:solidFill>
                  <a:srgbClr val="FFFFFF"/>
                </a:solidFill>
              </a:rPr>
              <a:t>www.facebook.com/gtlcenter</a:t>
            </a:r>
          </a:p>
          <a:p>
            <a:pPr>
              <a:spcBef>
                <a:spcPts val="1500"/>
              </a:spcBef>
            </a:pPr>
            <a:r>
              <a:rPr lang="en-US" sz="1800" dirty="0">
                <a:solidFill>
                  <a:srgbClr val="FFFFFF"/>
                </a:solidFill>
              </a:rPr>
              <a:t>www.twitter.com/gtlcenter</a:t>
            </a:r>
          </a:p>
        </p:txBody>
      </p:sp>
    </p:spTree>
    <p:extLst>
      <p:ext uri="{BB962C8B-B14F-4D97-AF65-F5344CB8AC3E}">
        <p14:creationId xmlns:p14="http://schemas.microsoft.com/office/powerpoint/2010/main" val="4079125264"/>
      </p:ext>
    </p:extLst>
  </p:cSld>
  <p:clrMap bg1="lt1" tx1="dk1" bg2="lt2" tx2="dk2" accent1="accent1" accent2="accent2" accent3="accent3" accent4="accent4" accent5="accent5" accent6="accent6" hlink="hlink" folHlink="folHlink"/>
  <p:sldLayoutIdLst>
    <p:sldLayoutId id="2147484353" r:id="rId1"/>
  </p:sldLayoutIdLst>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8" y="1831975"/>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75479495"/>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Lst>
  <p:hf hdr="0" ftr="0" dt="0"/>
  <p:txStyles>
    <p:titleStyle>
      <a:lvl1pPr algn="l" rtl="0" eaLnBrk="0" fontAlgn="base" hangingPunct="0">
        <a:spcBef>
          <a:spcPct val="0"/>
        </a:spcBef>
        <a:spcAft>
          <a:spcPct val="0"/>
        </a:spcAft>
        <a:defRPr lang="en-US" sz="48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rgbClr val="686868"/>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rgbClr val="686868"/>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rgbClr val="686868"/>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9" y="121788"/>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687389" y="1831977"/>
            <a:ext cx="8224837" cy="38216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8795207" y="6545788"/>
            <a:ext cx="117019" cy="115416"/>
          </a:xfrm>
          <a:prstGeom prst="rect">
            <a:avLst/>
          </a:prstGeom>
          <a:noFill/>
        </p:spPr>
        <p:txBody>
          <a:bodyPr wrap="none" lIns="0" tIns="0" rIns="0" bIns="0" anchor="b" anchorCtr="0">
            <a:spAutoFit/>
          </a:bodyPr>
          <a:lstStyle>
            <a:lvl1pPr>
              <a:defRPr lang="en-US" sz="75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1132836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Lst>
  <p:hf hdr="0" ftr="0" dt="0"/>
  <p:txStyles>
    <p:titleStyle>
      <a:lvl1pPr algn="l" rtl="0" eaLnBrk="0" fontAlgn="base" hangingPunct="0">
        <a:spcBef>
          <a:spcPct val="0"/>
        </a:spcBef>
        <a:spcAft>
          <a:spcPct val="0"/>
        </a:spcAft>
        <a:defRPr lang="en-US" sz="3600" kern="1200" dirty="0">
          <a:solidFill>
            <a:srgbClr val="686868"/>
          </a:solidFill>
          <a:latin typeface="+mj-lt"/>
          <a:ea typeface="ＭＳ Ｐゴシック" charset="0"/>
          <a:cs typeface="Arial Narrow"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5022" indent="-175022" algn="l" rtl="0" eaLnBrk="0" fontAlgn="base" hangingPunct="0">
        <a:spcBef>
          <a:spcPts val="450"/>
        </a:spcBef>
        <a:spcAft>
          <a:spcPts val="0"/>
        </a:spcAft>
        <a:buClr>
          <a:srgbClr val="686868"/>
        </a:buClr>
        <a:buFont typeface="Wingdings" pitchFamily="2" charset="2"/>
        <a:buChar char="§"/>
        <a:defRPr sz="1800" kern="1200">
          <a:solidFill>
            <a:schemeClr val="tx2">
              <a:lumMod val="75000"/>
            </a:schemeClr>
          </a:solidFill>
          <a:latin typeface="+mn-lt"/>
          <a:ea typeface="Arial" pitchFamily="34" charset="0"/>
          <a:cs typeface="Arial" pitchFamily="34" charset="0"/>
        </a:defRPr>
      </a:lvl1pPr>
      <a:lvl2pPr marL="347663" indent="-175022" algn="l" rtl="0" eaLnBrk="0" fontAlgn="base" hangingPunct="0">
        <a:spcBef>
          <a:spcPts val="450"/>
        </a:spcBef>
        <a:spcAft>
          <a:spcPts val="0"/>
        </a:spcAft>
        <a:buClr>
          <a:srgbClr val="686868"/>
        </a:buClr>
        <a:buFont typeface="Arial" pitchFamily="34" charset="0"/>
        <a:buChar char="•"/>
        <a:defRPr sz="1350" kern="1200">
          <a:solidFill>
            <a:schemeClr val="tx2">
              <a:lumMod val="75000"/>
            </a:schemeClr>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rgbClr val="686868"/>
        </a:buClr>
        <a:buFont typeface="Franklin Gothic Book" pitchFamily="34" charset="0"/>
        <a:buChar char="–"/>
        <a:defRPr sz="1050" kern="1200">
          <a:solidFill>
            <a:schemeClr val="tx2">
              <a:lumMod val="75000"/>
            </a:schemeClr>
          </a:solidFill>
          <a:latin typeface="+mn-lt"/>
          <a:ea typeface="Arial" pitchFamily="34" charset="0"/>
          <a:cs typeface="Arial" pitchFamily="34" charset="0"/>
        </a:defRPr>
      </a:lvl3pPr>
      <a:lvl4pPr marL="1200150" indent="-171450" algn="l" rtl="0" eaLnBrk="0" fontAlgn="base" hangingPunct="0">
        <a:spcBef>
          <a:spcPts val="450"/>
        </a:spcBef>
        <a:spcAft>
          <a:spcPts val="0"/>
        </a:spcAft>
        <a:buClr>
          <a:schemeClr val="bg1">
            <a:lumMod val="65000"/>
          </a:schemeClr>
        </a:buClr>
        <a:buSzPct val="75000"/>
        <a:buFont typeface="Courier New" pitchFamily="49" charset="0"/>
        <a:buChar char="o"/>
        <a:defRPr sz="1050" kern="1200">
          <a:solidFill>
            <a:schemeClr val="tx2">
              <a:lumMod val="75000"/>
            </a:schemeClr>
          </a:solidFill>
          <a:latin typeface="+mn-lt"/>
          <a:ea typeface="Arial" pitchFamily="34" charset="0"/>
          <a:cs typeface="Arial" pitchFamily="34" charset="0"/>
        </a:defRPr>
      </a:lvl4pPr>
      <a:lvl5pPr marL="1543050" indent="-171450" algn="l" rtl="0" eaLnBrk="0" fontAlgn="base" hangingPunct="0">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Arial" pitchFamily="34" charset="0"/>
          <a:cs typeface="Arial" pitchFamily="34" charset="0"/>
        </a:defRPr>
      </a:lvl5pPr>
      <a:lvl6pPr marL="18859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6pPr>
      <a:lvl7pPr marL="22288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7pPr>
      <a:lvl8pPr marL="25717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8pPr>
      <a:lvl9pPr marL="2914650" indent="-171450" algn="l" defTabSz="685800" rtl="0" eaLnBrk="1" latinLnBrk="0" hangingPunct="1">
        <a:spcBef>
          <a:spcPts val="450"/>
        </a:spcBef>
        <a:spcAft>
          <a:spcPts val="0"/>
        </a:spcAft>
        <a:buClr>
          <a:schemeClr val="bg1">
            <a:lumMod val="65000"/>
          </a:schemeClr>
        </a:buClr>
        <a:buFont typeface="Arial" pitchFamily="34" charset="0"/>
        <a:buChar char="•"/>
        <a:defRPr sz="1050" kern="1200">
          <a:solidFill>
            <a:schemeClr val="tx2">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ceedar.education.ufl.edu/wp-content/uploads/2017/11/HLP-flyer-list.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highleveragepractices.org/701-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hyperlink" Target="https://highleveragepractices.org/videos/" TargetMode="External"/><Relationship Id="rId4" Type="http://schemas.openxmlformats.org/officeDocument/2006/relationships/hyperlink" Target="https://highleveragepractices.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gtlcenter.org/products-resources/inclusive-design-building-evaluation-systems-support-students-disabilities-may"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hyperlink" Target="https://gtlcenter.org/sites/default/files/Multi-Tiered_Systems_of_Support.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gtlcenter.org/technical-assistance/professional-learning-modules/understanding-teaching-conditions"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info.newteachercenter.org/l/576393/2018-08-14/3476ddg"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hyperlink" Target="https://newteachercenter.org/news-story/u-s-department-of-education-awards-33-million-to-support-effective-educator-developme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ceedar.education.ufl.edu/wp-content/uploads/2016/07/Learning_To_Teach.pdf"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s://www.louisianabelieves.com/teaching/louisiana-mentor-teachers"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hyperlink" Target="https://www.tn.gov/content/dam/tn/stateboardofeducation/documents/policies/5000/5.504%20Educator%20Preparation%20Policy%207-27-18.pdf" TargetMode="External"/><Relationship Id="rId4" Type="http://schemas.openxmlformats.org/officeDocument/2006/relationships/hyperlink" Target="http://teachtolead.org/stories/building-teacher-mentorship-pipeline-rural-wyomin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ceedar.education.ufl.edu/"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hyperlink" Target="http://ceedar.education.ufl.edu/portfolio/ga-mtss-webinar-2/" TargetMode="External"/><Relationship Id="rId4" Type="http://schemas.openxmlformats.org/officeDocument/2006/relationships/hyperlink" Target="http://ceedar.education.ufl.edu/ga-hlp-summit/"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ceedar.education.ufl.edu/wp-content/uploads/2017/07/CEC-HLP-Web.pdf"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 Id="rId5" Type="http://schemas.openxmlformats.org/officeDocument/2006/relationships/hyperlink" Target="http://ceedar.education.ufl.edu/wp-content/uploads/2016/05/High-Leverage-Practices-and-Teacher-Preparation-in-Special-Education.pdf" TargetMode="External"/><Relationship Id="rId4" Type="http://schemas.openxmlformats.org/officeDocument/2006/relationships/hyperlink" Target="https://imis.cec.sped.org/cec_prod/ItemDetail?WebsiteKey=269141f1-45d0-49b9-9769-40de3a48419c&amp;iProductCode=P6298"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ceedar.education.ufl.edu/wp-content/uploads/2017/11/HLP-flyer-list.pdf" TargetMode="External"/><Relationship Id="rId2" Type="http://schemas.openxmlformats.org/officeDocument/2006/relationships/hyperlink" Target="https://files.eric.ed.gov/fulltext/ED570144.pdf" TargetMode="Externa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hyperlink" Target="https://www.air.org/resource/critical-shortages-special-education-teachers-sound-familiar" TargetMode="External"/><Relationship Id="rId2" Type="http://schemas.openxmlformats.org/officeDocument/2006/relationships/hyperlink" Target="http://ceedar.education.ufl.edu/wp-content/uploads/2014/10/PA-1_FINAL_10-21-14.pdf" TargetMode="Externa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hyperlink" Target="https://www.washingtonpost.com/news/posteverything/wp/2018/01/09/americas-teacher-shortage-cant-be-solved-by-hiring-more-unqualified-teachers/?noredirect=on&amp;utm_term=.5e5ce9364afa"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2" Type="http://schemas.openxmlformats.org/officeDocument/2006/relationships/hyperlink" Target="https://learningpolicyinstitute.org/sites/default/files/product-files/A_Coming_Crisis_in_Teaching_REPORT.pdf" TargetMode="Externa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387636"/>
            <a:ext cx="7877321" cy="2215991"/>
          </a:xfrm>
        </p:spPr>
        <p:txBody>
          <a:bodyPr/>
          <a:lstStyle/>
          <a:p>
            <a:r>
              <a:rPr lang="en-US" dirty="0"/>
              <a:t>Mentoring and Induction for Educators of Students With Disabilities</a:t>
            </a:r>
          </a:p>
        </p:txBody>
      </p:sp>
      <p:sp>
        <p:nvSpPr>
          <p:cNvPr id="7171" name="Subtitle 2"/>
          <p:cNvSpPr>
            <a:spLocks noGrp="1"/>
          </p:cNvSpPr>
          <p:nvPr>
            <p:ph type="body" sz="quarter" idx="12"/>
          </p:nvPr>
        </p:nvSpPr>
        <p:spPr>
          <a:xfrm>
            <a:off x="683811" y="4391704"/>
            <a:ext cx="8224837" cy="805349"/>
          </a:xfrm>
        </p:spPr>
        <p:txBody>
          <a:bodyPr anchor="t" anchorCtr="0"/>
          <a:lstStyle/>
          <a:p>
            <a:pPr marL="0" lvl="1" indent="0">
              <a:spcBef>
                <a:spcPts val="600"/>
              </a:spcBef>
            </a:pPr>
            <a:r>
              <a:rPr lang="en-US" dirty="0"/>
              <a:t>[Facilitator]</a:t>
            </a:r>
          </a:p>
          <a:p>
            <a:pPr lvl="2">
              <a:spcBef>
                <a:spcPts val="1000"/>
              </a:spcBef>
              <a:spcAft>
                <a:spcPts val="0"/>
              </a:spcAft>
            </a:pPr>
            <a:r>
              <a:rPr lang="en-US" dirty="0"/>
              <a:t>[Date]</a:t>
            </a:r>
          </a:p>
        </p:txBody>
      </p:sp>
      <p:sp>
        <p:nvSpPr>
          <p:cNvPr id="2" name="Footer Placeholder 1"/>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Narrow" pitchFamily="34" charset="0"/>
                <a:ea typeface="ＭＳ Ｐゴシック"/>
              </a:rPr>
              <a:t>Copyright © 2019 American Institutes for Research. All rights reserved.</a:t>
            </a:r>
          </a:p>
        </p:txBody>
      </p:sp>
    </p:spTree>
    <p:extLst>
      <p:ext uri="{BB962C8B-B14F-4D97-AF65-F5344CB8AC3E}">
        <p14:creationId xmlns:p14="http://schemas.microsoft.com/office/powerpoint/2010/main" val="232615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E5596-E1AD-4273-81C0-771B49045E37}"/>
              </a:ext>
            </a:extLst>
          </p:cNvPr>
          <p:cNvSpPr>
            <a:spLocks noGrp="1"/>
          </p:cNvSpPr>
          <p:nvPr>
            <p:ph type="title"/>
          </p:nvPr>
        </p:nvSpPr>
        <p:spPr/>
        <p:txBody>
          <a:bodyPr/>
          <a:lstStyle/>
          <a:p>
            <a:r>
              <a:rPr lang="en-US" dirty="0">
                <a:solidFill>
                  <a:srgbClr val="686868"/>
                </a:solidFill>
              </a:rPr>
              <a:t>The Context</a:t>
            </a:r>
          </a:p>
        </p:txBody>
      </p:sp>
      <p:sp>
        <p:nvSpPr>
          <p:cNvPr id="2" name="Content Placeholder 1">
            <a:extLst>
              <a:ext uri="{FF2B5EF4-FFF2-40B4-BE49-F238E27FC236}">
                <a16:creationId xmlns:a16="http://schemas.microsoft.com/office/drawing/2014/main" id="{EFEE25A1-6F7A-48A4-B476-5126B623E872}"/>
              </a:ext>
            </a:extLst>
          </p:cNvPr>
          <p:cNvSpPr>
            <a:spLocks noGrp="1"/>
          </p:cNvSpPr>
          <p:nvPr>
            <p:ph idx="1"/>
          </p:nvPr>
        </p:nvSpPr>
        <p:spPr/>
        <p:txBody>
          <a:bodyPr/>
          <a:lstStyle/>
          <a:p>
            <a:pPr>
              <a:buClr>
                <a:srgbClr val="686868"/>
              </a:buClr>
            </a:pPr>
            <a:r>
              <a:rPr lang="en-US" sz="2300" dirty="0"/>
              <a:t>Increasingly diverse classrooms—with a diverse set of backgrounds and learning needs.</a:t>
            </a:r>
          </a:p>
          <a:p>
            <a:pPr>
              <a:buClr>
                <a:srgbClr val="686868"/>
              </a:buClr>
            </a:pPr>
            <a:r>
              <a:rPr lang="en-US" sz="2300" dirty="0"/>
              <a:t>Achievement gap persists between students with disabilities and their same-age peers; gap has existed for decades with little improvement (Vaughn &amp; Wanzek, 2014). </a:t>
            </a:r>
          </a:p>
          <a:p>
            <a:pPr>
              <a:buClr>
                <a:srgbClr val="686868"/>
              </a:buClr>
            </a:pPr>
            <a:r>
              <a:rPr lang="en-US" sz="2300" dirty="0"/>
              <a:t>In 2005–2006, 40% of schools in 16 states missed Annual Yearly Progress either partially or solely due to SWD performance (Harr-Robins et al., 2012).</a:t>
            </a:r>
          </a:p>
        </p:txBody>
      </p:sp>
      <p:sp>
        <p:nvSpPr>
          <p:cNvPr id="4" name="Slide Number Placeholder 3">
            <a:extLst>
              <a:ext uri="{FF2B5EF4-FFF2-40B4-BE49-F238E27FC236}">
                <a16:creationId xmlns:a16="http://schemas.microsoft.com/office/drawing/2014/main" id="{18AE209A-52B3-49C6-84BC-1E94B4622796}"/>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89662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31C3F-A5CF-443A-BA47-359450D064F3}"/>
              </a:ext>
            </a:extLst>
          </p:cNvPr>
          <p:cNvSpPr>
            <a:spLocks noGrp="1"/>
          </p:cNvSpPr>
          <p:nvPr>
            <p:ph type="title"/>
          </p:nvPr>
        </p:nvSpPr>
        <p:spPr/>
        <p:txBody>
          <a:bodyPr/>
          <a:lstStyle/>
          <a:p>
            <a:r>
              <a:rPr lang="en-US" dirty="0">
                <a:solidFill>
                  <a:srgbClr val="686868"/>
                </a:solidFill>
              </a:rPr>
              <a:t>The Challenge</a:t>
            </a:r>
          </a:p>
        </p:txBody>
      </p:sp>
      <p:sp>
        <p:nvSpPr>
          <p:cNvPr id="2" name="Content Placeholder 1">
            <a:extLst>
              <a:ext uri="{FF2B5EF4-FFF2-40B4-BE49-F238E27FC236}">
                <a16:creationId xmlns:a16="http://schemas.microsoft.com/office/drawing/2014/main" id="{A7023F87-4C0B-46C6-AEE1-14515EA609BC}"/>
              </a:ext>
            </a:extLst>
          </p:cNvPr>
          <p:cNvSpPr>
            <a:spLocks noGrp="1"/>
          </p:cNvSpPr>
          <p:nvPr>
            <p:ph idx="1"/>
          </p:nvPr>
        </p:nvSpPr>
        <p:spPr/>
        <p:txBody>
          <a:bodyPr/>
          <a:lstStyle/>
          <a:p>
            <a:pPr>
              <a:buClr>
                <a:srgbClr val="686868"/>
              </a:buClr>
            </a:pPr>
            <a:r>
              <a:rPr lang="en-US" sz="2300" dirty="0">
                <a:latin typeface="Helvetica Neue"/>
              </a:rPr>
              <a:t>19–30% of new teachers leave the profession within their first 5 years (Sutcher, Darling-Hammond, Carver-Thomas, 2016).</a:t>
            </a:r>
          </a:p>
          <a:p>
            <a:pPr>
              <a:buClr>
                <a:srgbClr val="686868"/>
              </a:buClr>
            </a:pPr>
            <a:r>
              <a:rPr lang="en-US" sz="2300" dirty="0">
                <a:latin typeface="Helvetica Neue"/>
              </a:rPr>
              <a:t>Special education teachers are 2.5 times more likely to leave teaching (Smith &amp; Ingersoll, 2004).</a:t>
            </a:r>
          </a:p>
          <a:p>
            <a:pPr>
              <a:buClr>
                <a:srgbClr val="686868"/>
              </a:buClr>
            </a:pPr>
            <a:r>
              <a:rPr lang="en-US" sz="2300" dirty="0">
                <a:latin typeface="Helvetica Neue"/>
              </a:rPr>
              <a:t>Teacher shortages are prevalent; supply has dwindled over the years, and states have lowered certification and licensure standards as a result (</a:t>
            </a:r>
            <a:r>
              <a:rPr lang="en-US" sz="2300" dirty="0"/>
              <a:t>Papay et al., 2018).</a:t>
            </a:r>
          </a:p>
          <a:p>
            <a:pPr>
              <a:buClr>
                <a:srgbClr val="686868"/>
              </a:buClr>
            </a:pPr>
            <a:r>
              <a:rPr lang="en-US" sz="2300" dirty="0">
                <a:solidFill>
                  <a:schemeClr val="accent1">
                    <a:lumMod val="75000"/>
                  </a:schemeClr>
                </a:solidFill>
                <a:latin typeface="Helvetica Neue"/>
              </a:rPr>
              <a:t>Districts are left with few choices, and rely on “fast-track” and emergency certified teachers with little preparation and classroom experience.</a:t>
            </a:r>
            <a:endParaRPr lang="en-US" sz="2300" dirty="0"/>
          </a:p>
        </p:txBody>
      </p:sp>
      <p:pic>
        <p:nvPicPr>
          <p:cNvPr id="5" name="Picture 4" descr="Picture of a cartoon teacher holding a sign that says &quot;select/hire me&quot; and &quot;you have no choice!&quot;" title="Teacher hiring cartoon">
            <a:extLst>
              <a:ext uri="{FF2B5EF4-FFF2-40B4-BE49-F238E27FC236}">
                <a16:creationId xmlns:a16="http://schemas.microsoft.com/office/drawing/2014/main" id="{A838DA4D-3A5D-4EE8-90DB-6CD29FE135DA}"/>
              </a:ext>
            </a:extLst>
          </p:cNvPr>
          <p:cNvPicPr>
            <a:picLocks noChangeAspect="1"/>
          </p:cNvPicPr>
          <p:nvPr/>
        </p:nvPicPr>
        <p:blipFill>
          <a:blip r:embed="rId3"/>
          <a:stretch>
            <a:fillRect/>
          </a:stretch>
        </p:blipFill>
        <p:spPr>
          <a:xfrm>
            <a:off x="6758862" y="196516"/>
            <a:ext cx="1545487" cy="1329592"/>
          </a:xfrm>
          <a:prstGeom prst="rect">
            <a:avLst/>
          </a:prstGeom>
        </p:spPr>
      </p:pic>
      <p:sp>
        <p:nvSpPr>
          <p:cNvPr id="4" name="Slide Number Placeholder 3">
            <a:extLst>
              <a:ext uri="{FF2B5EF4-FFF2-40B4-BE49-F238E27FC236}">
                <a16:creationId xmlns:a16="http://schemas.microsoft.com/office/drawing/2014/main" id="{3949AF1D-13B9-476E-862F-F883AEF1C21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541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5600D3-A578-48BF-95A6-C55BFEFA64E9}"/>
              </a:ext>
            </a:extLst>
          </p:cNvPr>
          <p:cNvSpPr>
            <a:spLocks noGrp="1"/>
          </p:cNvSpPr>
          <p:nvPr>
            <p:ph type="title"/>
          </p:nvPr>
        </p:nvSpPr>
        <p:spPr/>
        <p:txBody>
          <a:bodyPr/>
          <a:lstStyle/>
          <a:p>
            <a:r>
              <a:rPr lang="en-US" dirty="0">
                <a:solidFill>
                  <a:srgbClr val="686868"/>
                </a:solidFill>
              </a:rPr>
              <a:t>The Challenge (continued)</a:t>
            </a:r>
          </a:p>
        </p:txBody>
      </p:sp>
      <p:sp>
        <p:nvSpPr>
          <p:cNvPr id="2" name="Content Placeholder 1">
            <a:extLst>
              <a:ext uri="{FF2B5EF4-FFF2-40B4-BE49-F238E27FC236}">
                <a16:creationId xmlns:a16="http://schemas.microsoft.com/office/drawing/2014/main" id="{5E62AB39-3F80-427E-8856-73182A6FA0E8}"/>
              </a:ext>
            </a:extLst>
          </p:cNvPr>
          <p:cNvSpPr>
            <a:spLocks noGrp="1"/>
          </p:cNvSpPr>
          <p:nvPr>
            <p:ph idx="1"/>
          </p:nvPr>
        </p:nvSpPr>
        <p:spPr/>
        <p:txBody>
          <a:bodyPr/>
          <a:lstStyle/>
          <a:p>
            <a:pPr>
              <a:buClr>
                <a:srgbClr val="686868"/>
              </a:buClr>
            </a:pPr>
            <a:r>
              <a:rPr lang="en-US" sz="2300" dirty="0"/>
              <a:t>General education teachers play a primary role in the education of SWDs, but often report feeling unprepared to take this role (Cameron &amp; Cook, 2007).</a:t>
            </a:r>
          </a:p>
          <a:p>
            <a:pPr>
              <a:buClr>
                <a:srgbClr val="686868"/>
              </a:buClr>
            </a:pPr>
            <a:r>
              <a:rPr lang="en-US" sz="2300" dirty="0"/>
              <a:t>On average, general education teachers are offered only 1.5 courses that address SWDs, and only 23 states require general education teacher candidates to have clinical experiences involving SWDs (Goldrick, Sindelar, Zabala, &amp; Hirsh, 2001).</a:t>
            </a:r>
            <a:endParaRPr lang="en-US" dirty="0"/>
          </a:p>
        </p:txBody>
      </p:sp>
      <p:sp>
        <p:nvSpPr>
          <p:cNvPr id="4" name="Slide Number Placeholder 3">
            <a:extLst>
              <a:ext uri="{FF2B5EF4-FFF2-40B4-BE49-F238E27FC236}">
                <a16:creationId xmlns:a16="http://schemas.microsoft.com/office/drawing/2014/main" id="{BAF6CA44-6C61-4FD2-9AEE-3C0B2BB960A8}"/>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1137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1E2797-60DE-4F32-99B7-605CFC1C551A}"/>
              </a:ext>
            </a:extLst>
          </p:cNvPr>
          <p:cNvSpPr>
            <a:spLocks noGrp="1"/>
          </p:cNvSpPr>
          <p:nvPr>
            <p:ph type="title"/>
          </p:nvPr>
        </p:nvSpPr>
        <p:spPr/>
        <p:txBody>
          <a:bodyPr/>
          <a:lstStyle/>
          <a:p>
            <a:r>
              <a:rPr lang="en-US" dirty="0">
                <a:solidFill>
                  <a:srgbClr val="686868"/>
                </a:solidFill>
              </a:rPr>
              <a:t>The Challenge (continued) </a:t>
            </a:r>
          </a:p>
        </p:txBody>
      </p:sp>
      <p:sp>
        <p:nvSpPr>
          <p:cNvPr id="2" name="Content Placeholder 1">
            <a:extLst>
              <a:ext uri="{FF2B5EF4-FFF2-40B4-BE49-F238E27FC236}">
                <a16:creationId xmlns:a16="http://schemas.microsoft.com/office/drawing/2014/main" id="{DAB26E92-51EB-4E78-B7E4-7852B280875D}"/>
              </a:ext>
            </a:extLst>
          </p:cNvPr>
          <p:cNvSpPr>
            <a:spLocks noGrp="1"/>
          </p:cNvSpPr>
          <p:nvPr>
            <p:ph idx="1"/>
          </p:nvPr>
        </p:nvSpPr>
        <p:spPr/>
        <p:txBody>
          <a:bodyPr/>
          <a:lstStyle/>
          <a:p>
            <a:pPr>
              <a:buClr>
                <a:srgbClr val="686868"/>
              </a:buClr>
            </a:pPr>
            <a:r>
              <a:rPr lang="en-US" sz="2300" dirty="0"/>
              <a:t>Special educators frequently cite a lack of shared ownership of students with disabilities and role ambiguity as reasons for leaving the profession (Holdheide &amp; DeMonte, 2016).</a:t>
            </a:r>
          </a:p>
          <a:p>
            <a:pPr>
              <a:buClr>
                <a:srgbClr val="686868"/>
              </a:buClr>
            </a:pPr>
            <a:r>
              <a:rPr lang="en-US" sz="2300" dirty="0"/>
              <a:t>General education and special education teachers are often prepared separately, with little opportunity to learn and apply collaboration skills.</a:t>
            </a:r>
          </a:p>
          <a:p>
            <a:pPr>
              <a:buClr>
                <a:srgbClr val="686868"/>
              </a:buClr>
            </a:pPr>
            <a:r>
              <a:rPr lang="en-US" sz="2300" dirty="0"/>
              <a:t>Leaders are not prepared to establish inclusive buildings and classrooms, and often fail to set up an infrastructure that facilitates collaboration and shared ownership.</a:t>
            </a:r>
            <a:endParaRPr lang="en-US" dirty="0"/>
          </a:p>
        </p:txBody>
      </p:sp>
      <p:sp>
        <p:nvSpPr>
          <p:cNvPr id="4" name="Slide Number Placeholder 3">
            <a:extLst>
              <a:ext uri="{FF2B5EF4-FFF2-40B4-BE49-F238E27FC236}">
                <a16:creationId xmlns:a16="http://schemas.microsoft.com/office/drawing/2014/main" id="{AD5BA612-5A68-4A5D-A572-515CD9E86E40}"/>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108457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45AF-1720-42B3-BE98-5CABC36C011D}"/>
              </a:ext>
            </a:extLst>
          </p:cNvPr>
          <p:cNvSpPr>
            <a:spLocks noGrp="1"/>
          </p:cNvSpPr>
          <p:nvPr>
            <p:ph type="title"/>
          </p:nvPr>
        </p:nvSpPr>
        <p:spPr/>
        <p:txBody>
          <a:bodyPr/>
          <a:lstStyle/>
          <a:p>
            <a:r>
              <a:rPr lang="en-US" dirty="0">
                <a:solidFill>
                  <a:srgbClr val="686868"/>
                </a:solidFill>
              </a:rPr>
              <a:t>The Challenge (continued)  </a:t>
            </a:r>
          </a:p>
        </p:txBody>
      </p:sp>
      <p:sp>
        <p:nvSpPr>
          <p:cNvPr id="2" name="Content Placeholder 1">
            <a:extLst>
              <a:ext uri="{FF2B5EF4-FFF2-40B4-BE49-F238E27FC236}">
                <a16:creationId xmlns:a16="http://schemas.microsoft.com/office/drawing/2014/main" id="{C27E67C8-F991-4E8D-A067-0D94453135C8}"/>
              </a:ext>
            </a:extLst>
          </p:cNvPr>
          <p:cNvSpPr>
            <a:spLocks noGrp="1"/>
          </p:cNvSpPr>
          <p:nvPr>
            <p:ph idx="1"/>
          </p:nvPr>
        </p:nvSpPr>
        <p:spPr/>
        <p:txBody>
          <a:bodyPr/>
          <a:lstStyle/>
          <a:p>
            <a:pPr>
              <a:buClr>
                <a:srgbClr val="686868"/>
              </a:buClr>
            </a:pPr>
            <a:r>
              <a:rPr lang="en-US" sz="2300" dirty="0"/>
              <a:t>Initial preparation is insufficient to ensure that teachers have the skills to implement evidence-based teaching practices (Leko, Brownell, Sindelar, &amp; Kiely, 2015).</a:t>
            </a:r>
          </a:p>
          <a:p>
            <a:pPr>
              <a:buClr>
                <a:srgbClr val="686868"/>
              </a:buClr>
            </a:pPr>
            <a:r>
              <a:rPr lang="en-US" sz="2300" dirty="0"/>
              <a:t>Professional development is more effective when it is focused, occurs over time, and is coherent (Benedict, Holdheide, Brownell, &amp; Foley, 2016).</a:t>
            </a:r>
          </a:p>
          <a:p>
            <a:pPr>
              <a:buClr>
                <a:srgbClr val="686868"/>
              </a:buClr>
            </a:pPr>
            <a:r>
              <a:rPr lang="en-US" sz="2300" dirty="0"/>
              <a:t>Consistent expectations of instructional practice from preservice to inservice, paired with multiple practice-based opportunities, are more likely to improve teacher practice (Benedict et al., 2016; Billingsley, Bettini, &amp; Jones, in press). </a:t>
            </a:r>
          </a:p>
        </p:txBody>
      </p:sp>
      <p:sp>
        <p:nvSpPr>
          <p:cNvPr id="4" name="Slide Number Placeholder 3">
            <a:extLst>
              <a:ext uri="{FF2B5EF4-FFF2-40B4-BE49-F238E27FC236}">
                <a16:creationId xmlns:a16="http://schemas.microsoft.com/office/drawing/2014/main" id="{506B78AA-D938-49AF-B75B-F75F4E9400BB}"/>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295984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7D76D8-A48A-4B3A-B63A-01F6ED392D7C}"/>
              </a:ext>
            </a:extLst>
          </p:cNvPr>
          <p:cNvSpPr>
            <a:spLocks noGrp="1"/>
          </p:cNvSpPr>
          <p:nvPr>
            <p:ph type="title"/>
          </p:nvPr>
        </p:nvSpPr>
        <p:spPr/>
        <p:txBody>
          <a:bodyPr/>
          <a:lstStyle/>
          <a:p>
            <a:r>
              <a:rPr lang="en-US" dirty="0">
                <a:solidFill>
                  <a:srgbClr val="686868"/>
                </a:solidFill>
              </a:rPr>
              <a:t>The Opportunity</a:t>
            </a:r>
          </a:p>
        </p:txBody>
      </p:sp>
      <p:sp>
        <p:nvSpPr>
          <p:cNvPr id="2" name="Content Placeholder 1">
            <a:extLst>
              <a:ext uri="{FF2B5EF4-FFF2-40B4-BE49-F238E27FC236}">
                <a16:creationId xmlns:a16="http://schemas.microsoft.com/office/drawing/2014/main" id="{984512AD-5751-44F5-B8CC-5101DB3106B4}"/>
              </a:ext>
            </a:extLst>
          </p:cNvPr>
          <p:cNvSpPr>
            <a:spLocks noGrp="1"/>
          </p:cNvSpPr>
          <p:nvPr>
            <p:ph idx="1"/>
          </p:nvPr>
        </p:nvSpPr>
        <p:spPr/>
        <p:txBody>
          <a:bodyPr/>
          <a:lstStyle/>
          <a:p>
            <a:pPr>
              <a:buClr>
                <a:srgbClr val="686868"/>
              </a:buClr>
            </a:pPr>
            <a:r>
              <a:rPr lang="en-US" dirty="0"/>
              <a:t>Mentoring and induction can be used to:</a:t>
            </a:r>
          </a:p>
          <a:p>
            <a:pPr lvl="1">
              <a:buClr>
                <a:srgbClr val="686868"/>
              </a:buClr>
              <a:buFont typeface="Wingdings" panose="05000000000000000000" pitchFamily="2" charset="2"/>
              <a:buChar char="ü"/>
            </a:pPr>
            <a:r>
              <a:rPr lang="en-US" sz="2400" dirty="0"/>
              <a:t>Facilitate partnerships among SEAs, LEAs, and EPPs</a:t>
            </a:r>
          </a:p>
          <a:p>
            <a:pPr lvl="1">
              <a:buClr>
                <a:srgbClr val="686868"/>
              </a:buClr>
              <a:buFont typeface="Wingdings" panose="05000000000000000000" pitchFamily="2" charset="2"/>
              <a:buChar char="ü"/>
            </a:pPr>
            <a:r>
              <a:rPr lang="en-US" sz="2400" dirty="0"/>
              <a:t>Establish consistent expectations of instructional practice from preservice to inservice</a:t>
            </a:r>
          </a:p>
          <a:p>
            <a:pPr lvl="1">
              <a:buClr>
                <a:srgbClr val="686868"/>
              </a:buClr>
              <a:buFont typeface="Wingdings" panose="05000000000000000000" pitchFamily="2" charset="2"/>
              <a:buChar char="ü"/>
            </a:pPr>
            <a:r>
              <a:rPr lang="en-US" sz="2400" dirty="0"/>
              <a:t>Provide multiple, practice-based opportunities to move teachers from novices to experts</a:t>
            </a:r>
          </a:p>
          <a:p>
            <a:pPr lvl="1">
              <a:buClr>
                <a:srgbClr val="686868"/>
              </a:buClr>
              <a:buFont typeface="Wingdings" panose="05000000000000000000" pitchFamily="2" charset="2"/>
              <a:buChar char="ü"/>
            </a:pPr>
            <a:r>
              <a:rPr lang="en-US" sz="2400" dirty="0"/>
              <a:t>Help low-performing schools exit targeted status </a:t>
            </a:r>
          </a:p>
        </p:txBody>
      </p:sp>
      <p:sp>
        <p:nvSpPr>
          <p:cNvPr id="4" name="Slide Number Placeholder 3">
            <a:extLst>
              <a:ext uri="{FF2B5EF4-FFF2-40B4-BE49-F238E27FC236}">
                <a16:creationId xmlns:a16="http://schemas.microsoft.com/office/drawing/2014/main" id="{D62F50AD-4BB1-4849-B6B3-6D57C62C6632}"/>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429372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5FE9-7D74-48D7-959E-28255FCFA956}"/>
              </a:ext>
            </a:extLst>
          </p:cNvPr>
          <p:cNvSpPr>
            <a:spLocks noGrp="1"/>
          </p:cNvSpPr>
          <p:nvPr>
            <p:ph type="title"/>
          </p:nvPr>
        </p:nvSpPr>
        <p:spPr>
          <a:xfrm>
            <a:off x="687388" y="3032879"/>
            <a:ext cx="8229600" cy="1446550"/>
          </a:xfrm>
        </p:spPr>
        <p:txBody>
          <a:bodyPr/>
          <a:lstStyle/>
          <a:p>
            <a:r>
              <a:rPr lang="en-US" dirty="0"/>
              <a:t>Core Instruction: </a:t>
            </a:r>
            <a:br>
              <a:rPr lang="en-US" dirty="0"/>
            </a:br>
            <a:r>
              <a:rPr lang="en-US" dirty="0"/>
              <a:t>A Foundation For All Learners</a:t>
            </a:r>
          </a:p>
        </p:txBody>
      </p:sp>
      <p:sp>
        <p:nvSpPr>
          <p:cNvPr id="4" name="Slide Number Placeholder 3">
            <a:extLst>
              <a:ext uri="{FF2B5EF4-FFF2-40B4-BE49-F238E27FC236}">
                <a16:creationId xmlns:a16="http://schemas.microsoft.com/office/drawing/2014/main" id="{E15C8464-EC5C-413C-92C5-B4A618A68B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405646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E3FC2A-8E4B-4BC4-8DCD-2AF97179DEFC}"/>
              </a:ext>
            </a:extLst>
          </p:cNvPr>
          <p:cNvSpPr>
            <a:spLocks noGrp="1"/>
          </p:cNvSpPr>
          <p:nvPr>
            <p:ph type="title"/>
          </p:nvPr>
        </p:nvSpPr>
        <p:spPr/>
        <p:txBody>
          <a:bodyPr/>
          <a:lstStyle/>
          <a:p>
            <a:r>
              <a:rPr lang="en-US" dirty="0">
                <a:solidFill>
                  <a:srgbClr val="686868"/>
                </a:solidFill>
              </a:rPr>
              <a:t>Who Receives Core Instruction?</a:t>
            </a:r>
          </a:p>
        </p:txBody>
      </p:sp>
      <p:pic>
        <p:nvPicPr>
          <p:cNvPr id="2" name="Picture 1" descr="This is a visual representation of a multi-tiered system of support. At the base of the triangle is Tier 1 core instruction, which should serve the needs of approximately 80% of the student population. The next level up on the triangle is Tier 2 secondary intervention, which will be needed by approximately 15% of the student population. The top of the triangle is Tier 3 intensive intervention, which will be needed by approximately 5% of the student population." title="Multi-tiered system of support graphic "/>
          <p:cNvPicPr>
            <a:picLocks noChangeAspect="1"/>
          </p:cNvPicPr>
          <p:nvPr/>
        </p:nvPicPr>
        <p:blipFill>
          <a:blip r:embed="rId3"/>
          <a:stretch>
            <a:fillRect/>
          </a:stretch>
        </p:blipFill>
        <p:spPr>
          <a:xfrm>
            <a:off x="1390296" y="1829655"/>
            <a:ext cx="6194073" cy="3706689"/>
          </a:xfrm>
          <a:prstGeom prst="rect">
            <a:avLst/>
          </a:prstGeom>
        </p:spPr>
      </p:pic>
      <p:sp>
        <p:nvSpPr>
          <p:cNvPr id="4" name="Slide Number Placeholder 3">
            <a:extLst>
              <a:ext uri="{FF2B5EF4-FFF2-40B4-BE49-F238E27FC236}">
                <a16:creationId xmlns:a16="http://schemas.microsoft.com/office/drawing/2014/main" id="{03660F6F-8C65-4F9F-A748-0188B822FB18}"/>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177797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E8CA2-68DF-2A48-B480-8220DBABE47B}"/>
              </a:ext>
            </a:extLst>
          </p:cNvPr>
          <p:cNvSpPr>
            <a:spLocks noGrp="1"/>
          </p:cNvSpPr>
          <p:nvPr>
            <p:ph type="title"/>
          </p:nvPr>
        </p:nvSpPr>
        <p:spPr/>
        <p:txBody>
          <a:bodyPr/>
          <a:lstStyle/>
          <a:p>
            <a:r>
              <a:rPr lang="en-US" dirty="0">
                <a:solidFill>
                  <a:srgbClr val="686868"/>
                </a:solidFill>
              </a:rPr>
              <a:t>All Means All!</a:t>
            </a:r>
          </a:p>
        </p:txBody>
      </p:sp>
      <p:sp>
        <p:nvSpPr>
          <p:cNvPr id="2" name="Content Placeholder 1">
            <a:extLst>
              <a:ext uri="{FF2B5EF4-FFF2-40B4-BE49-F238E27FC236}">
                <a16:creationId xmlns:a16="http://schemas.microsoft.com/office/drawing/2014/main" id="{6B3857AB-DC32-DA48-856E-0929917BD84A}"/>
              </a:ext>
            </a:extLst>
          </p:cNvPr>
          <p:cNvSpPr>
            <a:spLocks noGrp="1"/>
          </p:cNvSpPr>
          <p:nvPr>
            <p:ph idx="1"/>
          </p:nvPr>
        </p:nvSpPr>
        <p:spPr/>
        <p:txBody>
          <a:bodyPr/>
          <a:lstStyle/>
          <a:p>
            <a:pPr>
              <a:buClr>
                <a:srgbClr val="686868"/>
              </a:buClr>
            </a:pPr>
            <a:r>
              <a:rPr lang="en-US" b="1" i="1" dirty="0"/>
              <a:t>All</a:t>
            </a:r>
            <a:r>
              <a:rPr lang="en-US" dirty="0"/>
              <a:t> students need effective core instruction delivered in the </a:t>
            </a:r>
            <a:r>
              <a:rPr lang="en-US" b="1" dirty="0"/>
              <a:t>general education setting. </a:t>
            </a:r>
          </a:p>
          <a:p>
            <a:pPr>
              <a:buClr>
                <a:srgbClr val="686868"/>
              </a:buClr>
            </a:pPr>
            <a:r>
              <a:rPr lang="en-US" dirty="0"/>
              <a:t>This includes students with disabilities, learning differences, and language barriers.</a:t>
            </a:r>
          </a:p>
          <a:p>
            <a:pPr>
              <a:buClr>
                <a:srgbClr val="686868"/>
              </a:buClr>
            </a:pPr>
            <a:r>
              <a:rPr lang="en-US" dirty="0"/>
              <a:t>Core curriculum should be </a:t>
            </a:r>
            <a:r>
              <a:rPr lang="en-US" b="1" dirty="0"/>
              <a:t>research based</a:t>
            </a:r>
            <a:r>
              <a:rPr lang="en-US" dirty="0"/>
              <a:t> and aligned with state or district </a:t>
            </a:r>
            <a:r>
              <a:rPr lang="en-US" b="1" dirty="0"/>
              <a:t>standards.</a:t>
            </a:r>
          </a:p>
        </p:txBody>
      </p:sp>
      <p:sp>
        <p:nvSpPr>
          <p:cNvPr id="4" name="Slide Number Placeholder 3">
            <a:extLst>
              <a:ext uri="{FF2B5EF4-FFF2-40B4-BE49-F238E27FC236}">
                <a16:creationId xmlns:a16="http://schemas.microsoft.com/office/drawing/2014/main" id="{578A612B-A5B4-BF4C-9855-9DBED1B365A8}"/>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34714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2083D-9639-EE42-9DA8-F02EE607B17B}"/>
              </a:ext>
            </a:extLst>
          </p:cNvPr>
          <p:cNvSpPr>
            <a:spLocks noGrp="1"/>
          </p:cNvSpPr>
          <p:nvPr>
            <p:ph type="title"/>
          </p:nvPr>
        </p:nvSpPr>
        <p:spPr/>
        <p:txBody>
          <a:bodyPr/>
          <a:lstStyle/>
          <a:p>
            <a:r>
              <a:rPr lang="en-US" dirty="0">
                <a:solidFill>
                  <a:srgbClr val="686868"/>
                </a:solidFill>
              </a:rPr>
              <a:t>Equitable Access to Effective Instruction</a:t>
            </a:r>
          </a:p>
        </p:txBody>
      </p:sp>
      <p:pic>
        <p:nvPicPr>
          <p:cNvPr id="2" name="Picture 1" descr="This graphic compares an MTSS model featuring effective core instruction with an MTSS model featuring ineffective core instruction. In an effective MTSS model with strong core instruction, approximately 80% of students are able to have their needs met through core instruction alone. In an ineffective MTSS model with poor core instruction, many more students will need secondary and intensive intervention to meet their needs. This can lead to a flipped or inverted MTSS triangle in which approximately 80% or more of the student population needs Tier 3 intensive intervention to make progress." title="Comparison of effective and ineffective core instruction"/>
          <p:cNvPicPr>
            <a:picLocks noChangeAspect="1"/>
          </p:cNvPicPr>
          <p:nvPr/>
        </p:nvPicPr>
        <p:blipFill>
          <a:blip r:embed="rId3"/>
          <a:stretch>
            <a:fillRect/>
          </a:stretch>
        </p:blipFill>
        <p:spPr>
          <a:xfrm>
            <a:off x="1319495" y="1856073"/>
            <a:ext cx="6669602" cy="3657917"/>
          </a:xfrm>
          <a:prstGeom prst="rect">
            <a:avLst/>
          </a:prstGeom>
        </p:spPr>
      </p:pic>
      <p:sp>
        <p:nvSpPr>
          <p:cNvPr id="4" name="Slide Number Placeholder 3">
            <a:extLst>
              <a:ext uri="{FF2B5EF4-FFF2-40B4-BE49-F238E27FC236}">
                <a16:creationId xmlns:a16="http://schemas.microsoft.com/office/drawing/2014/main" id="{41FBAE6B-8306-524D-891A-24CA19603D25}"/>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75269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a:t>
            </a:r>
          </a:p>
        </p:txBody>
      </p:sp>
      <p:sp>
        <p:nvSpPr>
          <p:cNvPr id="2" name="Content Placeholder 1"/>
          <p:cNvSpPr>
            <a:spLocks noGrp="1"/>
          </p:cNvSpPr>
          <p:nvPr>
            <p:ph idx="1"/>
          </p:nvPr>
        </p:nvSpPr>
        <p:spPr/>
        <p:txBody>
          <a:bodyPr/>
          <a:lstStyle/>
          <a:p>
            <a:r>
              <a:rPr lang="en-US" dirty="0"/>
              <a:t>The mission of the Center on Great Teachers and Leaders (GTL Center) is to foster the capacity of vibrant networks of practitioners, researchers, innovators, and experts to build and sustain a seamless system of support for great teachers and leaders for every school in every state in the nation. </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8503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D405BF-DC82-7C40-8667-6162BEE1E55D}"/>
              </a:ext>
            </a:extLst>
          </p:cNvPr>
          <p:cNvSpPr>
            <a:spLocks noGrp="1"/>
          </p:cNvSpPr>
          <p:nvPr>
            <p:ph type="title"/>
          </p:nvPr>
        </p:nvSpPr>
        <p:spPr/>
        <p:txBody>
          <a:bodyPr>
            <a:normAutofit/>
          </a:bodyPr>
          <a:lstStyle/>
          <a:p>
            <a:r>
              <a:rPr lang="en-US" dirty="0">
                <a:solidFill>
                  <a:srgbClr val="686868"/>
                </a:solidFill>
              </a:rPr>
              <a:t>Effective Core Instruction Requires Shared Ownership</a:t>
            </a:r>
          </a:p>
        </p:txBody>
      </p:sp>
      <p:pic>
        <p:nvPicPr>
          <p:cNvPr id="2" name="Picture 1" descr="General Education Teacher Roles:&#10;Serve as content experts for core instruction&#10;Plan and deliver accessible, &#10;effective core instruction to all students&#10;Shared ownership for the success &#10;of all students&#10;Special Education Teacher Roles:&#10;Serve as strategy experts to increase access to core instruction&#10;Provide Tier II and III intervention to supplement, not supplant, core instruction"/>
          <p:cNvPicPr>
            <a:picLocks noChangeAspect="1"/>
          </p:cNvPicPr>
          <p:nvPr/>
        </p:nvPicPr>
        <p:blipFill>
          <a:blip r:embed="rId3"/>
          <a:stretch>
            <a:fillRect/>
          </a:stretch>
        </p:blipFill>
        <p:spPr>
          <a:xfrm>
            <a:off x="1374369" y="1761571"/>
            <a:ext cx="6431837" cy="3993226"/>
          </a:xfrm>
          <a:prstGeom prst="rect">
            <a:avLst/>
          </a:prstGeom>
        </p:spPr>
      </p:pic>
      <p:sp>
        <p:nvSpPr>
          <p:cNvPr id="4" name="Slide Number Placeholder 3">
            <a:extLst>
              <a:ext uri="{FF2B5EF4-FFF2-40B4-BE49-F238E27FC236}">
                <a16:creationId xmlns:a16="http://schemas.microsoft.com/office/drawing/2014/main" id="{85902316-8785-3945-BAC2-685953B3740F}"/>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193770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AAD25-802E-4FB9-AB6C-5D13B2FE544E}"/>
              </a:ext>
            </a:extLst>
          </p:cNvPr>
          <p:cNvSpPr>
            <a:spLocks noGrp="1"/>
          </p:cNvSpPr>
          <p:nvPr>
            <p:ph type="title"/>
          </p:nvPr>
        </p:nvSpPr>
        <p:spPr/>
        <p:txBody>
          <a:bodyPr/>
          <a:lstStyle/>
          <a:p>
            <a:r>
              <a:rPr lang="en-US" dirty="0">
                <a:solidFill>
                  <a:srgbClr val="686868"/>
                </a:solidFill>
              </a:rPr>
              <a:t>Team Discussion: Quality of Core Instruction</a:t>
            </a:r>
          </a:p>
        </p:txBody>
      </p:sp>
      <p:sp>
        <p:nvSpPr>
          <p:cNvPr id="7" name="Content Placeholder 6">
            <a:extLst>
              <a:ext uri="{FF2B5EF4-FFF2-40B4-BE49-F238E27FC236}">
                <a16:creationId xmlns:a16="http://schemas.microsoft.com/office/drawing/2014/main" id="{B8CEEA63-173A-4BD3-80C1-36FDDF9B8F3B}"/>
              </a:ext>
            </a:extLst>
          </p:cNvPr>
          <p:cNvSpPr>
            <a:spLocks noGrp="1"/>
          </p:cNvSpPr>
          <p:nvPr>
            <p:ph idx="1"/>
          </p:nvPr>
        </p:nvSpPr>
        <p:spPr/>
        <p:txBody>
          <a:bodyPr/>
          <a:lstStyle/>
          <a:p>
            <a:pPr>
              <a:buClr>
                <a:srgbClr val="686868"/>
              </a:buClr>
            </a:pPr>
            <a:r>
              <a:rPr lang="en-US" dirty="0"/>
              <a:t>What is the quality of core instruction in your school/district?</a:t>
            </a:r>
          </a:p>
          <a:p>
            <a:pPr>
              <a:buClr>
                <a:srgbClr val="686868"/>
              </a:buClr>
            </a:pPr>
            <a:r>
              <a:rPr lang="en-US" dirty="0"/>
              <a:t>How do teachers collaborate to ensure that all students are provided equitable access to core instruction?</a:t>
            </a:r>
          </a:p>
        </p:txBody>
      </p:sp>
      <p:sp>
        <p:nvSpPr>
          <p:cNvPr id="4" name="Slide Number Placeholder 3">
            <a:extLst>
              <a:ext uri="{FF2B5EF4-FFF2-40B4-BE49-F238E27FC236}">
                <a16:creationId xmlns:a16="http://schemas.microsoft.com/office/drawing/2014/main" id="{719E7192-92F5-44A5-89C2-812243916173}"/>
              </a:ext>
            </a:extLst>
          </p:cNvPr>
          <p:cNvSpPr>
            <a:spLocks noGrp="1"/>
          </p:cNvSpPr>
          <p:nvPr>
            <p:ph type="sldNum" sz="quarter" idx="10"/>
          </p:nvPr>
        </p:nvSpPr>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376285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C26829-1907-4C0A-BB5B-4EE6506CE2F2}"/>
              </a:ext>
            </a:extLst>
          </p:cNvPr>
          <p:cNvSpPr>
            <a:spLocks noGrp="1"/>
          </p:cNvSpPr>
          <p:nvPr>
            <p:ph type="title"/>
          </p:nvPr>
        </p:nvSpPr>
        <p:spPr/>
        <p:txBody>
          <a:bodyPr>
            <a:normAutofit fontScale="90000"/>
          </a:bodyPr>
          <a:lstStyle/>
          <a:p>
            <a:r>
              <a:rPr lang="en-US" dirty="0">
                <a:solidFill>
                  <a:srgbClr val="686868"/>
                </a:solidFill>
              </a:rPr>
              <a:t>How Do We Support Beginning Teachers to Become Effective Core Instructors?</a:t>
            </a:r>
          </a:p>
        </p:txBody>
      </p:sp>
      <p:pic>
        <p:nvPicPr>
          <p:cNvPr id="2" name="Picture 1" descr="This graphic shows that feedback and practice on a consistent set of instructional practices can help a beginning, learner-ready teacher become an expert teacher." title="Novice to Expert Teacher Graphic"/>
          <p:cNvPicPr>
            <a:picLocks noChangeAspect="1"/>
          </p:cNvPicPr>
          <p:nvPr/>
        </p:nvPicPr>
        <p:blipFill>
          <a:blip r:embed="rId3"/>
          <a:stretch>
            <a:fillRect/>
          </a:stretch>
        </p:blipFill>
        <p:spPr>
          <a:xfrm>
            <a:off x="902577" y="2267378"/>
            <a:ext cx="7358510" cy="3188484"/>
          </a:xfrm>
          <a:prstGeom prst="rect">
            <a:avLst/>
          </a:prstGeom>
        </p:spPr>
      </p:pic>
      <p:sp>
        <p:nvSpPr>
          <p:cNvPr id="4" name="Slide Number Placeholder 3">
            <a:extLst>
              <a:ext uri="{FF2B5EF4-FFF2-40B4-BE49-F238E27FC236}">
                <a16:creationId xmlns:a16="http://schemas.microsoft.com/office/drawing/2014/main" id="{02F7A4E4-34F3-44EC-A611-67A4267C79B2}"/>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423951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36DFF-0720-4B1F-8BF6-9088DD8930B3}"/>
              </a:ext>
            </a:extLst>
          </p:cNvPr>
          <p:cNvSpPr>
            <a:spLocks noGrp="1"/>
          </p:cNvSpPr>
          <p:nvPr>
            <p:ph type="title"/>
          </p:nvPr>
        </p:nvSpPr>
        <p:spPr/>
        <p:txBody>
          <a:bodyPr>
            <a:normAutofit/>
          </a:bodyPr>
          <a:lstStyle/>
          <a:p>
            <a:r>
              <a:rPr lang="en-US" dirty="0">
                <a:solidFill>
                  <a:srgbClr val="686868"/>
                </a:solidFill>
              </a:rPr>
              <a:t>Mentoring &amp; Induction is a Game-Changer</a:t>
            </a:r>
          </a:p>
        </p:txBody>
      </p:sp>
      <p:sp>
        <p:nvSpPr>
          <p:cNvPr id="2" name="Content Placeholder 1">
            <a:extLst>
              <a:ext uri="{FF2B5EF4-FFF2-40B4-BE49-F238E27FC236}">
                <a16:creationId xmlns:a16="http://schemas.microsoft.com/office/drawing/2014/main" id="{14210D10-5562-4988-AC25-CE10A45EC9AC}"/>
              </a:ext>
            </a:extLst>
          </p:cNvPr>
          <p:cNvSpPr>
            <a:spLocks noGrp="1"/>
          </p:cNvSpPr>
          <p:nvPr>
            <p:ph idx="1"/>
          </p:nvPr>
        </p:nvSpPr>
        <p:spPr/>
        <p:txBody>
          <a:bodyPr/>
          <a:lstStyle/>
          <a:p>
            <a:pPr>
              <a:buClr>
                <a:srgbClr val="686868"/>
              </a:buClr>
            </a:pPr>
            <a:r>
              <a:rPr lang="en-US" dirty="0"/>
              <a:t>No preparation program can prepare a beginning teacher with all the skills necessary to be an expert on day 1.</a:t>
            </a:r>
          </a:p>
          <a:p>
            <a:pPr>
              <a:buClr>
                <a:srgbClr val="686868"/>
              </a:buClr>
            </a:pPr>
            <a:r>
              <a:rPr lang="en-US" dirty="0"/>
              <a:t>A purposefully designed M&amp;I program can bridge the preservice-to-inservice transition by reinforcing instructional practices that strengthen core instruction for all students.</a:t>
            </a:r>
          </a:p>
          <a:p>
            <a:pPr>
              <a:buClr>
                <a:srgbClr val="686868"/>
              </a:buClr>
            </a:pPr>
            <a:r>
              <a:rPr lang="en-US" dirty="0"/>
              <a:t>High-quality core instruction means less likelihood of an “inverted triangle” that causes additional stress on school resources and teachers’ time. </a:t>
            </a:r>
          </a:p>
        </p:txBody>
      </p:sp>
      <p:sp>
        <p:nvSpPr>
          <p:cNvPr id="4" name="Slide Number Placeholder 3">
            <a:extLst>
              <a:ext uri="{FF2B5EF4-FFF2-40B4-BE49-F238E27FC236}">
                <a16:creationId xmlns:a16="http://schemas.microsoft.com/office/drawing/2014/main" id="{DD8600F5-5A59-421F-B8F4-637D0F7344A3}"/>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spTree>
    <p:extLst>
      <p:ext uri="{BB962C8B-B14F-4D97-AF65-F5344CB8AC3E}">
        <p14:creationId xmlns:p14="http://schemas.microsoft.com/office/powerpoint/2010/main" val="222954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6CC47-2F77-D24E-B793-2AFDA07C4299}"/>
              </a:ext>
            </a:extLst>
          </p:cNvPr>
          <p:cNvSpPr>
            <a:spLocks noGrp="1"/>
          </p:cNvSpPr>
          <p:nvPr>
            <p:ph type="title"/>
          </p:nvPr>
        </p:nvSpPr>
        <p:spPr/>
        <p:txBody>
          <a:bodyPr/>
          <a:lstStyle/>
          <a:p>
            <a:r>
              <a:rPr lang="en-US" dirty="0">
                <a:solidFill>
                  <a:srgbClr val="686868"/>
                </a:solidFill>
              </a:rPr>
              <a:t>Collaborative Partnerships</a:t>
            </a:r>
          </a:p>
        </p:txBody>
      </p:sp>
      <p:pic>
        <p:nvPicPr>
          <p:cNvPr id="5" name="Content Placeholder 4" descr="Strengthening preservice to inservice supports for new teachers requires collaboration across state education agencies, local education agencies, and educator preparation programs." title="Collaborative Partnerships"/>
          <p:cNvPicPr>
            <a:picLocks noGrp="1" noChangeAspect="1"/>
          </p:cNvPicPr>
          <p:nvPr>
            <p:ph idx="1"/>
          </p:nvPr>
        </p:nvPicPr>
        <p:blipFill>
          <a:blip r:embed="rId3"/>
          <a:stretch>
            <a:fillRect/>
          </a:stretch>
        </p:blipFill>
        <p:spPr>
          <a:xfrm>
            <a:off x="687388" y="1846433"/>
            <a:ext cx="3973512" cy="4046197"/>
          </a:xfrm>
          <a:prstGeom prst="rect">
            <a:avLst/>
          </a:prstGeom>
        </p:spPr>
      </p:pic>
      <p:sp>
        <p:nvSpPr>
          <p:cNvPr id="7" name="Content Placeholder 6"/>
          <p:cNvSpPr>
            <a:spLocks noGrp="1"/>
          </p:cNvSpPr>
          <p:nvPr>
            <p:ph idx="10"/>
          </p:nvPr>
        </p:nvSpPr>
        <p:spPr/>
        <p:txBody>
          <a:bodyPr/>
          <a:lstStyle/>
          <a:p>
            <a:pPr marL="0" indent="0">
              <a:buNone/>
            </a:pPr>
            <a:r>
              <a:rPr lang="en-US" dirty="0"/>
              <a:t>Mentoring and Induction Partnerships:</a:t>
            </a:r>
          </a:p>
          <a:p>
            <a:pPr>
              <a:buClr>
                <a:srgbClr val="686868"/>
              </a:buClr>
            </a:pPr>
            <a:r>
              <a:rPr lang="en-US" dirty="0"/>
              <a:t>Advance consistent expectations for core instructional practices from preservice to inservice.</a:t>
            </a:r>
          </a:p>
          <a:p>
            <a:pPr>
              <a:buClr>
                <a:srgbClr val="686868"/>
              </a:buClr>
            </a:pPr>
            <a:r>
              <a:rPr lang="en-US" dirty="0"/>
              <a:t>Reinforce fidelity of implementation by providing multiple practice-based opportunities.</a:t>
            </a:r>
          </a:p>
        </p:txBody>
      </p:sp>
      <p:sp>
        <p:nvSpPr>
          <p:cNvPr id="4" name="Slide Number Placeholder 3">
            <a:extLst>
              <a:ext uri="{FF2B5EF4-FFF2-40B4-BE49-F238E27FC236}">
                <a16:creationId xmlns:a16="http://schemas.microsoft.com/office/drawing/2014/main" id="{9030388E-230D-9347-A813-55266A84D7F1}"/>
              </a:ext>
            </a:extLst>
          </p:cNvPr>
          <p:cNvSpPr>
            <a:spLocks noGrp="1"/>
          </p:cNvSpPr>
          <p:nvPr>
            <p:ph type="sldNum" sz="quarter" idx="11"/>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3298634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70B282-7779-47C8-B40D-A649E616EF34}"/>
              </a:ext>
            </a:extLst>
          </p:cNvPr>
          <p:cNvSpPr>
            <a:spLocks noGrp="1"/>
          </p:cNvSpPr>
          <p:nvPr>
            <p:ph type="title"/>
          </p:nvPr>
        </p:nvSpPr>
        <p:spPr>
          <a:xfrm>
            <a:off x="687388" y="1678662"/>
            <a:ext cx="8229600" cy="2800767"/>
          </a:xfrm>
        </p:spPr>
        <p:txBody>
          <a:bodyPr/>
          <a:lstStyle/>
          <a:p>
            <a:r>
              <a:rPr lang="en-US" dirty="0"/>
              <a:t>Goal 1:</a:t>
            </a:r>
            <a:br>
              <a:rPr lang="en-US" dirty="0"/>
            </a:br>
            <a:r>
              <a:rPr lang="en-US" dirty="0"/>
              <a:t>Strengthen core instructional practices for all students, especially students with learning differences.</a:t>
            </a:r>
          </a:p>
        </p:txBody>
      </p:sp>
      <p:sp>
        <p:nvSpPr>
          <p:cNvPr id="4" name="Slide Number Placeholder 3">
            <a:extLst>
              <a:ext uri="{FF2B5EF4-FFF2-40B4-BE49-F238E27FC236}">
                <a16:creationId xmlns:a16="http://schemas.microsoft.com/office/drawing/2014/main" id="{C008A990-4F79-4735-B823-B54EB0829277}"/>
              </a:ext>
            </a:extLst>
          </p:cNvPr>
          <p:cNvSpPr>
            <a:spLocks noGrp="1"/>
          </p:cNvSpPr>
          <p:nvPr>
            <p:ph type="sldNum" sz="quarter" idx="12"/>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327509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1F68D6D-B419-46C1-96AB-098DB390C860}"/>
              </a:ext>
            </a:extLst>
          </p:cNvPr>
          <p:cNvSpPr>
            <a:spLocks noGrp="1"/>
          </p:cNvSpPr>
          <p:nvPr>
            <p:ph type="title"/>
          </p:nvPr>
        </p:nvSpPr>
        <p:spPr/>
        <p:txBody>
          <a:bodyPr/>
          <a:lstStyle/>
          <a:p>
            <a:r>
              <a:rPr lang="en-US" dirty="0">
                <a:solidFill>
                  <a:srgbClr val="686868"/>
                </a:solidFill>
              </a:rPr>
              <a:t>Improving Instructional Practice</a:t>
            </a:r>
          </a:p>
        </p:txBody>
      </p:sp>
      <p:sp>
        <p:nvSpPr>
          <p:cNvPr id="9" name="Content Placeholder 8"/>
          <p:cNvSpPr>
            <a:spLocks noGrp="1"/>
          </p:cNvSpPr>
          <p:nvPr>
            <p:ph idx="1"/>
          </p:nvPr>
        </p:nvSpPr>
        <p:spPr>
          <a:xfrm>
            <a:off x="827177" y="2396851"/>
            <a:ext cx="3972629" cy="2656898"/>
          </a:xfrm>
        </p:spPr>
        <p:txBody>
          <a:bodyPr/>
          <a:lstStyle/>
          <a:p>
            <a:pPr marL="0" indent="0">
              <a:buNone/>
            </a:pPr>
            <a:r>
              <a:rPr lang="en-US" sz="2800" dirty="0"/>
              <a:t>Requires a laser-like focus on the critical features of effective performance!</a:t>
            </a:r>
          </a:p>
        </p:txBody>
      </p:sp>
      <p:pic>
        <p:nvPicPr>
          <p:cNvPr id="11" name="Content Placeholder 10" descr="Picture of two laser beams crossing in the sky." title="Laser Focus">
            <a:extLst>
              <a:ext uri="{FF2B5EF4-FFF2-40B4-BE49-F238E27FC236}">
                <a16:creationId xmlns:a16="http://schemas.microsoft.com/office/drawing/2014/main" id="{88FFA275-7AFE-46AB-9087-B6DA28EC05AF}"/>
              </a:ext>
            </a:extLst>
          </p:cNvPr>
          <p:cNvPicPr>
            <a:picLocks noGrp="1" noChangeAspect="1"/>
          </p:cNvPicPr>
          <p:nvPr>
            <p:ph idx="10"/>
          </p:nvPr>
        </p:nvPicPr>
        <p:blipFill rotWithShape="1">
          <a:blip r:embed="rId3" cstate="screen">
            <a:extLst>
              <a:ext uri="{28A0092B-C50C-407E-A947-70E740481C1C}">
                <a14:useLocalDpi xmlns:a14="http://schemas.microsoft.com/office/drawing/2010/main"/>
              </a:ext>
            </a:extLst>
          </a:blip>
          <a:stretch/>
        </p:blipFill>
        <p:spPr>
          <a:xfrm>
            <a:off x="4799806" y="2173623"/>
            <a:ext cx="3127519" cy="2560542"/>
          </a:xfrm>
          <a:prstGeom prst="rect">
            <a:avLst/>
          </a:prstGeom>
        </p:spPr>
      </p:pic>
      <p:sp>
        <p:nvSpPr>
          <p:cNvPr id="4" name="Slide Number Placeholder 3">
            <a:extLst>
              <a:ext uri="{FF2B5EF4-FFF2-40B4-BE49-F238E27FC236}">
                <a16:creationId xmlns:a16="http://schemas.microsoft.com/office/drawing/2014/main" id="{6933E851-4CB4-4151-BF09-AEB22412C59A}"/>
              </a:ext>
            </a:extLst>
          </p:cNvPr>
          <p:cNvSpPr>
            <a:spLocks noGrp="1"/>
          </p:cNvSpPr>
          <p:nvPr>
            <p:ph type="sldNum" sz="quarter" idx="11"/>
          </p:nvPr>
        </p:nvSpPr>
        <p:spPr/>
        <p:txBody>
          <a:bodyPr/>
          <a:lstStyle/>
          <a:p>
            <a:pPr algn="r"/>
            <a:fld id="{F3477EC8-074D-41C4-94AE-E9EA7CEEA348}" type="slidenum">
              <a:rPr lang="en-US" smtClean="0"/>
              <a:pPr algn="r"/>
              <a:t>26</a:t>
            </a:fld>
            <a:endParaRPr lang="en-US" dirty="0"/>
          </a:p>
        </p:txBody>
      </p:sp>
    </p:spTree>
    <p:extLst>
      <p:ext uri="{BB962C8B-B14F-4D97-AF65-F5344CB8AC3E}">
        <p14:creationId xmlns:p14="http://schemas.microsoft.com/office/powerpoint/2010/main" val="328259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275F5-C324-E144-B7D6-F7CF30568F39}"/>
              </a:ext>
            </a:extLst>
          </p:cNvPr>
          <p:cNvSpPr>
            <a:spLocks noGrp="1"/>
          </p:cNvSpPr>
          <p:nvPr>
            <p:ph type="title"/>
          </p:nvPr>
        </p:nvSpPr>
        <p:spPr/>
        <p:txBody>
          <a:bodyPr/>
          <a:lstStyle/>
          <a:p>
            <a:r>
              <a:rPr lang="en-US" dirty="0">
                <a:solidFill>
                  <a:srgbClr val="686868"/>
                </a:solidFill>
              </a:rPr>
              <a:t>Turn and Talk</a:t>
            </a:r>
          </a:p>
        </p:txBody>
      </p:sp>
      <p:sp>
        <p:nvSpPr>
          <p:cNvPr id="2" name="Content Placeholder 1">
            <a:extLst>
              <a:ext uri="{FF2B5EF4-FFF2-40B4-BE49-F238E27FC236}">
                <a16:creationId xmlns:a16="http://schemas.microsoft.com/office/drawing/2014/main" id="{EA6D9777-5574-4F46-8DF4-0C0EFBAF5812}"/>
              </a:ext>
            </a:extLst>
          </p:cNvPr>
          <p:cNvSpPr>
            <a:spLocks noGrp="1"/>
          </p:cNvSpPr>
          <p:nvPr>
            <p:ph idx="1"/>
          </p:nvPr>
        </p:nvSpPr>
        <p:spPr/>
        <p:txBody>
          <a:bodyPr/>
          <a:lstStyle/>
          <a:p>
            <a:pPr>
              <a:buClr>
                <a:srgbClr val="686868"/>
              </a:buClr>
            </a:pPr>
            <a:r>
              <a:rPr lang="en-US" b="1" dirty="0"/>
              <a:t>DISCUSS: </a:t>
            </a:r>
            <a:r>
              <a:rPr lang="en-US" dirty="0"/>
              <a:t>What are the critical features of </a:t>
            </a:r>
            <a:r>
              <a:rPr lang="en-US" b="1" dirty="0"/>
              <a:t>effective core instruction </a:t>
            </a:r>
            <a:r>
              <a:rPr lang="en-US" dirty="0"/>
              <a:t>that enable all learners to access the general education curriculum?</a:t>
            </a:r>
          </a:p>
          <a:p>
            <a:pPr lvl="1">
              <a:buClr>
                <a:srgbClr val="686868"/>
              </a:buClr>
            </a:pPr>
            <a:r>
              <a:rPr lang="en-US" sz="2000" dirty="0"/>
              <a:t>Think about SWDs, English language learners, and at-risk student populations.</a:t>
            </a:r>
          </a:p>
          <a:p>
            <a:pPr>
              <a:buClr>
                <a:srgbClr val="686868"/>
              </a:buClr>
            </a:pPr>
            <a:r>
              <a:rPr lang="en-US" b="1" dirty="0"/>
              <a:t>REFLECT: </a:t>
            </a:r>
            <a:r>
              <a:rPr lang="en-US" dirty="0"/>
              <a:t>Does your school or district currently have a consistent, defined set of practices for core instruction?</a:t>
            </a:r>
          </a:p>
        </p:txBody>
      </p:sp>
      <p:sp>
        <p:nvSpPr>
          <p:cNvPr id="4" name="Slide Number Placeholder 3">
            <a:extLst>
              <a:ext uri="{FF2B5EF4-FFF2-40B4-BE49-F238E27FC236}">
                <a16:creationId xmlns:a16="http://schemas.microsoft.com/office/drawing/2014/main" id="{8DBA2AAF-A69C-2F42-87E6-7891A669E309}"/>
              </a:ext>
            </a:extLst>
          </p:cNvPr>
          <p:cNvSpPr>
            <a:spLocks noGrp="1"/>
          </p:cNvSpPr>
          <p:nvPr>
            <p:ph type="sldNum" sz="quarter" idx="10"/>
          </p:nvPr>
        </p:nvSpPr>
        <p:spPr/>
        <p:txBody>
          <a:bodyPr/>
          <a:lstStyle/>
          <a:p>
            <a:pPr algn="r"/>
            <a:fld id="{F3477EC8-074D-41C4-94AE-E9EA7CEEA348}" type="slidenum">
              <a:rPr lang="en-US" smtClean="0"/>
              <a:pPr algn="r"/>
              <a:t>27</a:t>
            </a:fld>
            <a:endParaRPr lang="en-US" dirty="0"/>
          </a:p>
        </p:txBody>
      </p:sp>
    </p:spTree>
    <p:extLst>
      <p:ext uri="{BB962C8B-B14F-4D97-AF65-F5344CB8AC3E}">
        <p14:creationId xmlns:p14="http://schemas.microsoft.com/office/powerpoint/2010/main" val="359956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E0F68-155E-4F6C-B11B-B266EE9C93FA}"/>
              </a:ext>
            </a:extLst>
          </p:cNvPr>
          <p:cNvSpPr>
            <a:spLocks noGrp="1"/>
          </p:cNvSpPr>
          <p:nvPr>
            <p:ph type="title"/>
          </p:nvPr>
        </p:nvSpPr>
        <p:spPr/>
        <p:txBody>
          <a:bodyPr/>
          <a:lstStyle/>
          <a:p>
            <a:r>
              <a:rPr lang="en-US" dirty="0">
                <a:solidFill>
                  <a:srgbClr val="686868"/>
                </a:solidFill>
              </a:rPr>
              <a:t>Frameworks That Promote Instructional Strategies</a:t>
            </a:r>
          </a:p>
        </p:txBody>
      </p:sp>
      <p:sp>
        <p:nvSpPr>
          <p:cNvPr id="2" name="Content Placeholder 1">
            <a:extLst>
              <a:ext uri="{FF2B5EF4-FFF2-40B4-BE49-F238E27FC236}">
                <a16:creationId xmlns:a16="http://schemas.microsoft.com/office/drawing/2014/main" id="{B831B8A7-4065-4AAF-840A-9BF74A571619}"/>
              </a:ext>
            </a:extLst>
          </p:cNvPr>
          <p:cNvSpPr>
            <a:spLocks noGrp="1"/>
          </p:cNvSpPr>
          <p:nvPr>
            <p:ph idx="1"/>
          </p:nvPr>
        </p:nvSpPr>
        <p:spPr/>
        <p:txBody>
          <a:bodyPr/>
          <a:lstStyle/>
          <a:p>
            <a:pPr marL="460375" indent="-460375">
              <a:buClr>
                <a:srgbClr val="686868"/>
              </a:buClr>
              <a:buFont typeface="Wingdings" panose="05000000000000000000" pitchFamily="2" charset="2"/>
              <a:buChar char="ü"/>
            </a:pPr>
            <a:r>
              <a:rPr lang="en-US" sz="2800" dirty="0"/>
              <a:t>Danielson’s Framework for Teaching</a:t>
            </a:r>
          </a:p>
          <a:p>
            <a:pPr marL="460375" indent="-460375">
              <a:buClr>
                <a:srgbClr val="686868"/>
              </a:buClr>
              <a:buFont typeface="Wingdings" panose="05000000000000000000" pitchFamily="2" charset="2"/>
              <a:buChar char="ü"/>
            </a:pPr>
            <a:r>
              <a:rPr lang="en-US" sz="2800" dirty="0"/>
              <a:t>Teaching and Learning Framework</a:t>
            </a:r>
          </a:p>
          <a:p>
            <a:pPr marL="460375" indent="-460375">
              <a:buClr>
                <a:srgbClr val="686868"/>
              </a:buClr>
              <a:buFont typeface="Wingdings" panose="05000000000000000000" pitchFamily="2" charset="2"/>
              <a:buChar char="ü"/>
            </a:pPr>
            <a:r>
              <a:rPr lang="en-US" sz="2800" dirty="0"/>
              <a:t>Marzano’s 9 Instructional Practices for Effective      Teaching and Learning  </a:t>
            </a:r>
          </a:p>
          <a:p>
            <a:pPr marL="460375" indent="-460375">
              <a:buClr>
                <a:srgbClr val="686868"/>
              </a:buClr>
              <a:buFont typeface="Wingdings" panose="05000000000000000000" pitchFamily="2" charset="2"/>
              <a:buChar char="ü"/>
            </a:pPr>
            <a:r>
              <a:rPr lang="en-US" sz="2800" dirty="0"/>
              <a:t>Teaching Works High-Leverage Practices</a:t>
            </a:r>
          </a:p>
          <a:p>
            <a:pPr marL="460375" indent="-460375">
              <a:buClr>
                <a:srgbClr val="686868"/>
              </a:buClr>
              <a:buFont typeface="Wingdings" panose="05000000000000000000" pitchFamily="2" charset="2"/>
              <a:buChar char="ü"/>
            </a:pPr>
            <a:r>
              <a:rPr lang="en-US" sz="2800" dirty="0"/>
              <a:t>In-</a:t>
            </a:r>
            <a:r>
              <a:rPr lang="en-US" sz="2800" dirty="0" err="1"/>
              <a:t>TASC</a:t>
            </a:r>
            <a:r>
              <a:rPr lang="en-US" sz="2800" dirty="0"/>
              <a:t> Standards</a:t>
            </a:r>
          </a:p>
          <a:p>
            <a:pPr marL="460375" indent="-460375">
              <a:buClr>
                <a:srgbClr val="686868"/>
              </a:buClr>
              <a:buFont typeface="Wingdings" panose="05000000000000000000" pitchFamily="2" charset="2"/>
              <a:buChar char="ü"/>
            </a:pPr>
            <a:r>
              <a:rPr lang="en-US" sz="2800" dirty="0"/>
              <a:t>Hattie’s 10 High-Impact Instructional Strategies</a:t>
            </a:r>
            <a:endParaRPr lang="en-US" dirty="0"/>
          </a:p>
        </p:txBody>
      </p:sp>
      <p:sp>
        <p:nvSpPr>
          <p:cNvPr id="4" name="Slide Number Placeholder 3">
            <a:extLst>
              <a:ext uri="{FF2B5EF4-FFF2-40B4-BE49-F238E27FC236}">
                <a16:creationId xmlns:a16="http://schemas.microsoft.com/office/drawing/2014/main" id="{51A0330F-1938-43E7-AD53-94AF28089005}"/>
              </a:ext>
            </a:extLst>
          </p:cNvPr>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425087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E2D0C-2392-4317-82A4-98E781782A45}"/>
              </a:ext>
            </a:extLst>
          </p:cNvPr>
          <p:cNvSpPr>
            <a:spLocks noGrp="1"/>
          </p:cNvSpPr>
          <p:nvPr>
            <p:ph type="title"/>
          </p:nvPr>
        </p:nvSpPr>
        <p:spPr/>
        <p:txBody>
          <a:bodyPr/>
          <a:lstStyle/>
          <a:p>
            <a:r>
              <a:rPr lang="en-US" dirty="0">
                <a:solidFill>
                  <a:srgbClr val="686868"/>
                </a:solidFill>
              </a:rPr>
              <a:t>Toolkit Connection—Alignment Activity</a:t>
            </a:r>
          </a:p>
        </p:txBody>
      </p:sp>
      <p:pic>
        <p:nvPicPr>
          <p:cNvPr id="8" name="Picture 7" descr="Screenshot of the Instructional Practice Expectations Alignment Activity handout which can be accessed at gtlcenter.org." title="Instructional Practice Expectations Alignment Activity">
            <a:extLst>
              <a:ext uri="{FF2B5EF4-FFF2-40B4-BE49-F238E27FC236}">
                <a16:creationId xmlns:a16="http://schemas.microsoft.com/office/drawing/2014/main" id="{1A8DB903-71B0-AC48-88C1-408A0111F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533" y="1807344"/>
            <a:ext cx="4826777" cy="3848802"/>
          </a:xfrm>
          <a:prstGeom prst="rect">
            <a:avLst/>
          </a:prstGeom>
        </p:spPr>
      </p:pic>
      <p:sp>
        <p:nvSpPr>
          <p:cNvPr id="4" name="Slide Number Placeholder 3">
            <a:extLst>
              <a:ext uri="{FF2B5EF4-FFF2-40B4-BE49-F238E27FC236}">
                <a16:creationId xmlns:a16="http://schemas.microsoft.com/office/drawing/2014/main" id="{4B5B69C1-30C1-42B9-9E62-C226581F0A83}"/>
              </a:ext>
            </a:extLst>
          </p:cNvPr>
          <p:cNvSpPr>
            <a:spLocks noGrp="1"/>
          </p:cNvSpPr>
          <p:nvPr>
            <p:ph type="sldNum" sz="quarter" idx="10"/>
          </p:nvPr>
        </p:nvSpPr>
        <p:spPr/>
        <p:txBody>
          <a:bodyPr/>
          <a:lstStyle/>
          <a:p>
            <a:pPr algn="r"/>
            <a:fld id="{F3477EC8-074D-41C4-94AE-E9EA7CEEA348}" type="slidenum">
              <a:rPr lang="en-US" smtClean="0"/>
              <a:pPr algn="r"/>
              <a:t>29</a:t>
            </a:fld>
            <a:endParaRPr lang="en-US" dirty="0"/>
          </a:p>
        </p:txBody>
      </p:sp>
    </p:spTree>
    <p:extLst>
      <p:ext uri="{BB962C8B-B14F-4D97-AF65-F5344CB8AC3E}">
        <p14:creationId xmlns:p14="http://schemas.microsoft.com/office/powerpoint/2010/main" val="64577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solidFill>
                  <a:srgbClr val="686868"/>
                </a:solidFill>
              </a:rPr>
              <a:t>Comprehensive Centers Program</a:t>
            </a:r>
            <a:endParaRPr lang="en-US" sz="3200" dirty="0">
              <a:solidFill>
                <a:srgbClr val="686868"/>
              </a:solidFill>
            </a:endParaRPr>
          </a:p>
        </p:txBody>
      </p:sp>
      <p:pic>
        <p:nvPicPr>
          <p:cNvPr id="16" name="Picture 3" descr="A map of the United States illustrates which states are included in each of the 15 regional centers (or RELs). The Appalachia REL includes West Virginia, Kentucky, Tennessee, and Virginia. The California REL includes California. The Central REL includes Colorado, Kansas, and Missouri. The Florida and Islands REL includes Florida, Puerto Rico, and the U.S. Virgin Islands. The Great Lakes REL includes Indiana, Michigan, and Ohio. The Mid-Atlantic REL includes Delaware, Maryland, New Jersey, Pennsylvania, and the District of Columbia. The Midwest REL includes Illinois, Iowa, Minnesota, and Wisconsin. The North Central REL includes Nebraska, North Dakota, South Dakota, and Wyoming. The Northeast REL includes Connecticut, Maine, Massachusetts, New Hampshire, New York, Rhode Island, and Vermont. The Northwest REL includes Alaska, Idaho, Montana, Oregon, and Washington. The Pacific REL includes American Samoa, Northern Mariana Islands, Guam, Hawaii, Palau, Marshall Islands, and the Federated States of Micronesia. The South Central REL includes Arkansas, Louisiana, New Mexico, and Oklahoma. The Southeast REL includes Alabama, Georgia, Mississippi, North Carolina, and South Carolina. The Texas REL includes Texas. Finally, the West REL includes Arizona, Nevada, Utah, and the Bureau of Indian Education. The map also lists the 7 national content centers, which include: Center on Enhancing Early Learning Outcomes, Center on Standards and Assessments Implementation, Center on Great Teachers and Leaders, Center on Innovations in Learning, Center on School Turnaround, Center on Building State Capacity and Productivity, and Center on College and Career Readiness and Success."/>
          <p:cNvPicPr>
            <a:picLocks noChangeAspect="1" noChangeArrowheads="1"/>
          </p:cNvPicPr>
          <p:nvPr/>
        </p:nvPicPr>
        <p:blipFill rotWithShape="1">
          <a:blip r:embed="rId3">
            <a:extLst>
              <a:ext uri="{28A0092B-C50C-407E-A947-70E740481C1C}">
                <a14:useLocalDpi xmlns:a14="http://schemas.microsoft.com/office/drawing/2010/main" val="0"/>
              </a:ext>
            </a:extLst>
          </a:blip>
          <a:srcRect l="4725" t="17190" r="4725" b="5243"/>
          <a:stretch/>
        </p:blipFill>
        <p:spPr bwMode="auto">
          <a:xfrm>
            <a:off x="1570648" y="1654020"/>
            <a:ext cx="6458316" cy="42801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169915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46262-EC05-483F-8249-9C73123BB1B3}"/>
              </a:ext>
            </a:extLst>
          </p:cNvPr>
          <p:cNvSpPr>
            <a:spLocks noGrp="1"/>
          </p:cNvSpPr>
          <p:nvPr>
            <p:ph type="title"/>
          </p:nvPr>
        </p:nvSpPr>
        <p:spPr/>
        <p:txBody>
          <a:bodyPr/>
          <a:lstStyle/>
          <a:p>
            <a:r>
              <a:rPr lang="en-US" dirty="0">
                <a:solidFill>
                  <a:srgbClr val="686868"/>
                </a:solidFill>
              </a:rPr>
              <a:t>What Are High-Leverage Practices (HLPs)?</a:t>
            </a:r>
          </a:p>
        </p:txBody>
      </p:sp>
      <p:grpSp>
        <p:nvGrpSpPr>
          <p:cNvPr id="6" name="Group 5" descr="This box contains the following quote: Groups of teachers who continually inquire into their practice, and, as a result, discover, create, and negotiate new meanings that improve their practice. (Skerrett, 2010)" title="Quote 1 about Beginning Teacher Learning Communities">
            <a:extLst>
              <a:ext uri="{FF2B5EF4-FFF2-40B4-BE49-F238E27FC236}">
                <a16:creationId xmlns:a16="http://schemas.microsoft.com/office/drawing/2014/main" id="{D10A2B1A-DBE4-4E2D-910A-A944691BDC24}"/>
              </a:ext>
            </a:extLst>
          </p:cNvPr>
          <p:cNvGrpSpPr/>
          <p:nvPr/>
        </p:nvGrpSpPr>
        <p:grpSpPr>
          <a:xfrm>
            <a:off x="1568065" y="1975736"/>
            <a:ext cx="6007869" cy="3369987"/>
            <a:chOff x="687388" y="1849127"/>
            <a:chExt cx="3713584" cy="3430265"/>
          </a:xfrm>
        </p:grpSpPr>
        <p:sp>
          <p:nvSpPr>
            <p:cNvPr id="7" name="Speech Bubble: Rectangle 6">
              <a:extLst>
                <a:ext uri="{FF2B5EF4-FFF2-40B4-BE49-F238E27FC236}">
                  <a16:creationId xmlns:a16="http://schemas.microsoft.com/office/drawing/2014/main" id="{59669069-6167-4FDA-8E33-949D7D3D6B38}"/>
                </a:ext>
              </a:extLst>
            </p:cNvPr>
            <p:cNvSpPr/>
            <p:nvPr/>
          </p:nvSpPr>
          <p:spPr>
            <a:xfrm>
              <a:off x="687388" y="1849127"/>
              <a:ext cx="3713584" cy="3430265"/>
            </a:xfrm>
            <a:prstGeom prst="wedgeRect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E8756DB-BCB1-4B2D-82CA-F2B3546A98D3}"/>
                </a:ext>
              </a:extLst>
            </p:cNvPr>
            <p:cNvSpPr txBox="1"/>
            <p:nvPr/>
          </p:nvSpPr>
          <p:spPr>
            <a:xfrm>
              <a:off x="846008" y="2163309"/>
              <a:ext cx="3396343" cy="3007504"/>
            </a:xfrm>
            <a:prstGeom prst="rect">
              <a:avLst/>
            </a:prstGeom>
            <a:noFill/>
          </p:spPr>
          <p:txBody>
            <a:bodyPr wrap="square" rtlCol="0">
              <a:spAutoFit/>
            </a:bodyPr>
            <a:lstStyle/>
            <a:p>
              <a:pPr marL="0" indent="0" algn="ctr">
                <a:buNone/>
              </a:pPr>
              <a:r>
                <a:rPr lang="en-US" altLang="en-US" sz="2600" dirty="0">
                  <a:solidFill>
                    <a:schemeClr val="bg1"/>
                  </a:solidFill>
                </a:rPr>
                <a:t>“A</a:t>
              </a:r>
              <a:r>
                <a:rPr lang="en-US" sz="2600" dirty="0">
                  <a:solidFill>
                    <a:schemeClr val="bg1"/>
                  </a:solidFill>
                </a:rPr>
                <a:t> set of practices that are fundamental to support K–12 student learning, and that can be taught, learned, and implemented by those entering the profession.” </a:t>
              </a:r>
            </a:p>
            <a:p>
              <a:pPr marL="0" indent="0" algn="ctr">
                <a:buNone/>
              </a:pPr>
              <a:endParaRPr lang="en-US" sz="1600" dirty="0">
                <a:solidFill>
                  <a:schemeClr val="bg1"/>
                </a:solidFill>
              </a:endParaRPr>
            </a:p>
            <a:p>
              <a:pPr marL="0" indent="0" algn="ctr">
                <a:buNone/>
              </a:pPr>
              <a:r>
                <a:rPr lang="en-US" sz="1600" dirty="0">
                  <a:solidFill>
                    <a:schemeClr val="bg1"/>
                  </a:solidFill>
                </a:rPr>
                <a:t>(Windschitl, Thompson, Braaten, &amp; Stroupe, 2012, p. 880)</a:t>
              </a:r>
            </a:p>
            <a:p>
              <a:endParaRPr lang="en-US" dirty="0"/>
            </a:p>
          </p:txBody>
        </p:sp>
      </p:grpSp>
      <p:sp>
        <p:nvSpPr>
          <p:cNvPr id="4" name="Slide Number Placeholder 3">
            <a:extLst>
              <a:ext uri="{FF2B5EF4-FFF2-40B4-BE49-F238E27FC236}">
                <a16:creationId xmlns:a16="http://schemas.microsoft.com/office/drawing/2014/main" id="{7F5E737D-2E46-4250-9651-D8EC8B9429F1}"/>
              </a:ext>
            </a:extLst>
          </p:cNvPr>
          <p:cNvSpPr>
            <a:spLocks noGrp="1"/>
          </p:cNvSpPr>
          <p:nvPr>
            <p:ph type="sldNum" sz="quarter" idx="10"/>
          </p:nvPr>
        </p:nvSpPr>
        <p:spPr/>
        <p:txBody>
          <a:bodyPr/>
          <a:lstStyle/>
          <a:p>
            <a:pPr algn="r"/>
            <a:fld id="{F3477EC8-074D-41C4-94AE-E9EA7CEEA348}" type="slidenum">
              <a:rPr lang="en-US" smtClean="0"/>
              <a:pPr algn="r"/>
              <a:t>30</a:t>
            </a:fld>
            <a:endParaRPr lang="en-US" dirty="0"/>
          </a:p>
        </p:txBody>
      </p:sp>
    </p:spTree>
    <p:extLst>
      <p:ext uri="{BB962C8B-B14F-4D97-AF65-F5344CB8AC3E}">
        <p14:creationId xmlns:p14="http://schemas.microsoft.com/office/powerpoint/2010/main" val="293544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3263-7D0F-4F9A-A8F1-D6433FD2AEF7}"/>
              </a:ext>
            </a:extLst>
          </p:cNvPr>
          <p:cNvSpPr>
            <a:spLocks noGrp="1"/>
          </p:cNvSpPr>
          <p:nvPr>
            <p:ph type="title"/>
          </p:nvPr>
        </p:nvSpPr>
        <p:spPr/>
        <p:txBody>
          <a:bodyPr>
            <a:normAutofit/>
          </a:bodyPr>
          <a:lstStyle/>
          <a:p>
            <a:r>
              <a:rPr lang="en-US" dirty="0">
                <a:solidFill>
                  <a:srgbClr val="686868"/>
                </a:solidFill>
              </a:rPr>
              <a:t>How Are HLPs Used?</a:t>
            </a:r>
          </a:p>
        </p:txBody>
      </p:sp>
      <p:sp>
        <p:nvSpPr>
          <p:cNvPr id="4" name="Content Placeholder 3"/>
          <p:cNvSpPr>
            <a:spLocks noGrp="1"/>
          </p:cNvSpPr>
          <p:nvPr>
            <p:ph idx="1"/>
          </p:nvPr>
        </p:nvSpPr>
        <p:spPr/>
        <p:txBody>
          <a:bodyPr/>
          <a:lstStyle/>
          <a:p>
            <a:pPr>
              <a:buClr>
                <a:srgbClr val="686868"/>
              </a:buClr>
            </a:pPr>
            <a:r>
              <a:rPr lang="en-US" dirty="0"/>
              <a:t>High-Leverage Practices (HLPs) are practices that can be woven into </a:t>
            </a:r>
            <a:r>
              <a:rPr lang="en-US" b="1" dirty="0"/>
              <a:t>core instruction </a:t>
            </a:r>
            <a:r>
              <a:rPr lang="en-US" dirty="0"/>
              <a:t>in the general education setting to </a:t>
            </a:r>
            <a:r>
              <a:rPr lang="en-US" b="1" dirty="0"/>
              <a:t>intentionally design, deliver, and assess</a:t>
            </a:r>
            <a:r>
              <a:rPr lang="en-US" dirty="0"/>
              <a:t> instruction that leads to equitable learning outcomes for </a:t>
            </a:r>
            <a:r>
              <a:rPr lang="en-US" b="1" i="1" dirty="0"/>
              <a:t>all</a:t>
            </a:r>
            <a:r>
              <a:rPr lang="en-US" dirty="0"/>
              <a:t> students, including students with diverse learning needs.</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1394602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36D45-9680-47C2-8C1C-274A6FCDB598}"/>
              </a:ext>
            </a:extLst>
          </p:cNvPr>
          <p:cNvSpPr>
            <a:spLocks noGrp="1"/>
          </p:cNvSpPr>
          <p:nvPr>
            <p:ph type="title"/>
          </p:nvPr>
        </p:nvSpPr>
        <p:spPr/>
        <p:txBody>
          <a:bodyPr/>
          <a:lstStyle/>
          <a:p>
            <a:r>
              <a:rPr lang="en-US" dirty="0">
                <a:solidFill>
                  <a:srgbClr val="686868"/>
                </a:solidFill>
              </a:rPr>
              <a:t>Features of HLPs</a:t>
            </a:r>
          </a:p>
        </p:txBody>
      </p:sp>
      <p:sp>
        <p:nvSpPr>
          <p:cNvPr id="2" name="Content Placeholder 1">
            <a:extLst>
              <a:ext uri="{FF2B5EF4-FFF2-40B4-BE49-F238E27FC236}">
                <a16:creationId xmlns:a16="http://schemas.microsoft.com/office/drawing/2014/main" id="{40F16A3B-0E7C-4AE1-B205-B35B088B5D89}"/>
              </a:ext>
            </a:extLst>
          </p:cNvPr>
          <p:cNvSpPr>
            <a:spLocks noGrp="1"/>
          </p:cNvSpPr>
          <p:nvPr>
            <p:ph idx="1"/>
          </p:nvPr>
        </p:nvSpPr>
        <p:spPr/>
        <p:txBody>
          <a:bodyPr/>
          <a:lstStyle/>
          <a:p>
            <a:pPr>
              <a:buClr>
                <a:srgbClr val="686868"/>
              </a:buClr>
            </a:pPr>
            <a:r>
              <a:rPr lang="en-US" dirty="0"/>
              <a:t>Focus directly on instructional practice</a:t>
            </a:r>
          </a:p>
          <a:p>
            <a:pPr>
              <a:buClr>
                <a:srgbClr val="686868"/>
              </a:buClr>
            </a:pPr>
            <a:r>
              <a:rPr lang="en-US" dirty="0"/>
              <a:t>Occur with high frequency in teaching</a:t>
            </a:r>
          </a:p>
          <a:p>
            <a:pPr>
              <a:buClr>
                <a:srgbClr val="686868"/>
              </a:buClr>
            </a:pPr>
            <a:r>
              <a:rPr lang="en-US" dirty="0"/>
              <a:t>Research based and known to foster student engagement and learning</a:t>
            </a:r>
          </a:p>
          <a:p>
            <a:pPr>
              <a:buClr>
                <a:srgbClr val="686868"/>
              </a:buClr>
            </a:pPr>
            <a:r>
              <a:rPr lang="en-US" dirty="0"/>
              <a:t>Broadly applicable and usable in any content area or approach to teaching</a:t>
            </a:r>
          </a:p>
          <a:p>
            <a:pPr>
              <a:buClr>
                <a:srgbClr val="686868"/>
              </a:buClr>
            </a:pPr>
            <a:r>
              <a:rPr lang="en-US" dirty="0"/>
              <a:t>Fundamental to effective teaching when skillfully executed</a:t>
            </a:r>
          </a:p>
        </p:txBody>
      </p:sp>
      <p:sp>
        <p:nvSpPr>
          <p:cNvPr id="5" name="TextBox 33">
            <a:extLst>
              <a:ext uri="{FF2B5EF4-FFF2-40B4-BE49-F238E27FC236}">
                <a16:creationId xmlns:a16="http://schemas.microsoft.com/office/drawing/2014/main" id="{B730F82F-2465-4C42-B57B-16391B69BE82}"/>
              </a:ext>
            </a:extLst>
          </p:cNvPr>
          <p:cNvSpPr txBox="1">
            <a:spLocks noChangeArrowheads="1"/>
          </p:cNvSpPr>
          <p:nvPr/>
        </p:nvSpPr>
        <p:spPr bwMode="auto">
          <a:xfrm>
            <a:off x="852407" y="5554611"/>
            <a:ext cx="7843271" cy="276999"/>
          </a:xfrm>
          <a:prstGeom prst="rect">
            <a:avLst/>
          </a:prstGeom>
          <a:noFill/>
          <a:ln w="9525">
            <a:noFill/>
            <a:miter lim="800000"/>
            <a:headEnd/>
            <a:tailEnd/>
          </a:ln>
        </p:spPr>
        <p:txBody>
          <a:bodyPr wrap="square" lIns="0" rIns="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Source: </a:t>
            </a:r>
            <a:r>
              <a:rPr kumimoji="0" lang="en-US" sz="1200" b="0"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Council for Exceptional Children</a:t>
            </a:r>
            <a:r>
              <a:rPr lang="en-US" sz="1200" dirty="0">
                <a:solidFill>
                  <a:srgbClr val="326295">
                    <a:lumMod val="75000"/>
                  </a:srgbClr>
                </a:solidFill>
                <a:latin typeface="Arial"/>
                <a:ea typeface="ITC Franklin Gothic Std Bk Cd"/>
                <a:cs typeface="ITC Franklin Gothic Std Bk Cd"/>
              </a:rPr>
              <a:t> and CEEDAR </a:t>
            </a:r>
            <a:r>
              <a:rPr kumimoji="0" lang="en-US" sz="1200" b="0" u="none" strike="noStrike" kern="1200" cap="none" spc="0" normalizeH="0" baseline="0" noProof="0" dirty="0">
                <a:ln>
                  <a:noFill/>
                </a:ln>
                <a:solidFill>
                  <a:srgbClr val="326295">
                    <a:lumMod val="75000"/>
                  </a:srgbClr>
                </a:solidFill>
                <a:effectLst/>
                <a:uLnTx/>
                <a:uFillTx/>
                <a:latin typeface="Arial"/>
                <a:ea typeface="ITC Franklin Gothic Std Bk Cd"/>
                <a:cs typeface="ITC Franklin Gothic Std Bk Cd"/>
              </a:rPr>
              <a:t>(2017)</a:t>
            </a:r>
          </a:p>
        </p:txBody>
      </p:sp>
      <p:sp>
        <p:nvSpPr>
          <p:cNvPr id="4" name="Slide Number Placeholder 3">
            <a:extLst>
              <a:ext uri="{FF2B5EF4-FFF2-40B4-BE49-F238E27FC236}">
                <a16:creationId xmlns:a16="http://schemas.microsoft.com/office/drawing/2014/main" id="{CA358687-E5FA-496A-BA26-0C9CD90F9BF1}"/>
              </a:ext>
            </a:extLst>
          </p:cNvPr>
          <p:cNvSpPr>
            <a:spLocks noGrp="1"/>
          </p:cNvSpPr>
          <p:nvPr>
            <p:ph type="sldNum" sz="quarter" idx="10"/>
          </p:nvPr>
        </p:nvSpPr>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576783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7A1112-C62C-42D8-8E16-DD04E128E3D6}"/>
              </a:ext>
            </a:extLst>
          </p:cNvPr>
          <p:cNvSpPr>
            <a:spLocks noGrp="1"/>
          </p:cNvSpPr>
          <p:nvPr>
            <p:ph type="title"/>
          </p:nvPr>
        </p:nvSpPr>
        <p:spPr/>
        <p:txBody>
          <a:bodyPr/>
          <a:lstStyle/>
          <a:p>
            <a:r>
              <a:rPr lang="en-US" dirty="0">
                <a:solidFill>
                  <a:srgbClr val="686868"/>
                </a:solidFill>
              </a:rPr>
              <a:t>HLP Frameworks</a:t>
            </a:r>
          </a:p>
        </p:txBody>
      </p:sp>
      <p:sp>
        <p:nvSpPr>
          <p:cNvPr id="5" name="Content Placeholder 4">
            <a:extLst>
              <a:ext uri="{FF2B5EF4-FFF2-40B4-BE49-F238E27FC236}">
                <a16:creationId xmlns:a16="http://schemas.microsoft.com/office/drawing/2014/main" id="{E4EE5F88-08C0-447F-AEFA-6EA232589E06}"/>
              </a:ext>
            </a:extLst>
          </p:cNvPr>
          <p:cNvSpPr>
            <a:spLocks noGrp="1"/>
          </p:cNvSpPr>
          <p:nvPr>
            <p:ph idx="1"/>
          </p:nvPr>
        </p:nvSpPr>
        <p:spPr/>
        <p:txBody>
          <a:bodyPr/>
          <a:lstStyle/>
          <a:p>
            <a:pPr marL="0" indent="0">
              <a:buNone/>
            </a:pPr>
            <a:r>
              <a:rPr lang="en-US" dirty="0"/>
              <a:t>HLPs in Special Education</a:t>
            </a:r>
          </a:p>
          <a:p>
            <a:pPr marL="0" lvl="0" indent="0" algn="ctr">
              <a:buClr>
                <a:srgbClr val="FFFFFF">
                  <a:lumMod val="65000"/>
                </a:srgbClr>
              </a:buClr>
              <a:buNone/>
            </a:pPr>
            <a:r>
              <a:rPr lang="en-US" sz="1400" i="1" dirty="0">
                <a:solidFill>
                  <a:srgbClr val="326295">
                    <a:lumMod val="75000"/>
                  </a:srgbClr>
                </a:solidFill>
              </a:rPr>
              <a:t>(examples)</a:t>
            </a:r>
          </a:p>
          <a:p>
            <a:pPr marL="182880" lvl="1" indent="-182880"/>
            <a:r>
              <a:rPr lang="en-US" sz="2000" dirty="0"/>
              <a:t>Explicit instruction</a:t>
            </a:r>
          </a:p>
          <a:p>
            <a:pPr marL="182880" lvl="1" indent="-182880"/>
            <a:r>
              <a:rPr lang="en-US" sz="2000" dirty="0"/>
              <a:t>Systematic instruction</a:t>
            </a:r>
          </a:p>
          <a:p>
            <a:pPr marL="182880" lvl="1" indent="-182880"/>
            <a:r>
              <a:rPr lang="en-US" sz="2000" dirty="0"/>
              <a:t>Flexible grouping</a:t>
            </a:r>
          </a:p>
          <a:p>
            <a:pPr marL="182880" lvl="1" indent="-182880"/>
            <a:r>
              <a:rPr lang="en-US" sz="2000" dirty="0"/>
              <a:t>Active student engagement</a:t>
            </a:r>
          </a:p>
          <a:p>
            <a:pPr marL="182880" lvl="1" indent="-182880"/>
            <a:r>
              <a:rPr lang="en-US" sz="2000" dirty="0"/>
              <a:t>Positive and constructive feedback</a:t>
            </a:r>
          </a:p>
          <a:p>
            <a:pPr marL="182880" lvl="1" indent="-182880"/>
            <a:r>
              <a:rPr lang="en-US" sz="2000" dirty="0"/>
              <a:t>Organized and respectful learning environments</a:t>
            </a:r>
            <a:endParaRPr lang="en-US" sz="2200" dirty="0"/>
          </a:p>
        </p:txBody>
      </p:sp>
      <p:sp>
        <p:nvSpPr>
          <p:cNvPr id="6" name="Content Placeholder 5">
            <a:extLst>
              <a:ext uri="{FF2B5EF4-FFF2-40B4-BE49-F238E27FC236}">
                <a16:creationId xmlns:a16="http://schemas.microsoft.com/office/drawing/2014/main" id="{5C4B0434-3BE8-42A7-93AF-7D29D7A9A7A4}"/>
              </a:ext>
            </a:extLst>
          </p:cNvPr>
          <p:cNvSpPr>
            <a:spLocks noGrp="1"/>
          </p:cNvSpPr>
          <p:nvPr>
            <p:ph idx="10"/>
          </p:nvPr>
        </p:nvSpPr>
        <p:spPr/>
        <p:txBody>
          <a:bodyPr/>
          <a:lstStyle/>
          <a:p>
            <a:pPr marL="0" indent="0">
              <a:buNone/>
            </a:pPr>
            <a:r>
              <a:rPr lang="en-US" dirty="0"/>
              <a:t>Teaching Works HLPs</a:t>
            </a:r>
          </a:p>
          <a:p>
            <a:pPr marL="0" indent="0" algn="ctr">
              <a:buNone/>
            </a:pPr>
            <a:r>
              <a:rPr lang="en-US" sz="1400" i="1" dirty="0"/>
              <a:t>(examples)</a:t>
            </a:r>
          </a:p>
          <a:p>
            <a:pPr marL="182880" lvl="1" indent="-182880"/>
            <a:r>
              <a:rPr lang="en-US" sz="2000" dirty="0"/>
              <a:t>Explaining and modeling content and practices</a:t>
            </a:r>
          </a:p>
          <a:p>
            <a:pPr marL="182880" lvl="1" indent="-182880"/>
            <a:r>
              <a:rPr lang="en-US" sz="2000" dirty="0"/>
              <a:t>Coordinating and adjusting a lesson during instruction</a:t>
            </a:r>
          </a:p>
          <a:p>
            <a:pPr marL="182880" lvl="1" indent="-182880"/>
            <a:r>
              <a:rPr lang="en-US" sz="2000" dirty="0"/>
              <a:t>Specifying and reinforcing productive student behavior</a:t>
            </a:r>
          </a:p>
          <a:p>
            <a:pPr marL="182880" lvl="1" indent="-182880"/>
            <a:r>
              <a:rPr lang="en-US" sz="2000" dirty="0"/>
              <a:t>Building respectful relationships with students</a:t>
            </a:r>
          </a:p>
        </p:txBody>
      </p:sp>
      <p:cxnSp>
        <p:nvCxnSpPr>
          <p:cNvPr id="8" name="Straight Connector 7" descr="Divider line">
            <a:extLst>
              <a:ext uri="{FF2B5EF4-FFF2-40B4-BE49-F238E27FC236}">
                <a16:creationId xmlns:a16="http://schemas.microsoft.com/office/drawing/2014/main" id="{DABB31A9-4CB0-4DDB-859E-2B5E99C02D62}"/>
              </a:ext>
            </a:extLst>
          </p:cNvPr>
          <p:cNvCxnSpPr>
            <a:cxnSpLocks/>
          </p:cNvCxnSpPr>
          <p:nvPr/>
        </p:nvCxnSpPr>
        <p:spPr>
          <a:xfrm>
            <a:off x="4660155" y="1831975"/>
            <a:ext cx="16329" cy="395601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A411617-23CD-4E55-8F9D-60A767CB9D35}"/>
              </a:ext>
            </a:extLst>
          </p:cNvPr>
          <p:cNvSpPr>
            <a:spLocks noGrp="1"/>
          </p:cNvSpPr>
          <p:nvPr>
            <p:ph type="sldNum" sz="quarter" idx="11"/>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550829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321CA-B778-44AB-9D12-93B74ADE31D2}"/>
              </a:ext>
            </a:extLst>
          </p:cNvPr>
          <p:cNvSpPr>
            <a:spLocks noGrp="1"/>
          </p:cNvSpPr>
          <p:nvPr>
            <p:ph type="title"/>
          </p:nvPr>
        </p:nvSpPr>
        <p:spPr/>
        <p:txBody>
          <a:bodyPr/>
          <a:lstStyle/>
          <a:p>
            <a:r>
              <a:rPr lang="en-US" dirty="0"/>
              <a:t>Engage and Interact</a:t>
            </a:r>
          </a:p>
        </p:txBody>
      </p:sp>
      <p:sp>
        <p:nvSpPr>
          <p:cNvPr id="2" name="Content Placeholder 1">
            <a:extLst>
              <a:ext uri="{FF2B5EF4-FFF2-40B4-BE49-F238E27FC236}">
                <a16:creationId xmlns:a16="http://schemas.microsoft.com/office/drawing/2014/main" id="{40B6E652-AF4C-4259-8EF1-1C0C011B361B}"/>
              </a:ext>
            </a:extLst>
          </p:cNvPr>
          <p:cNvSpPr>
            <a:spLocks noGrp="1"/>
          </p:cNvSpPr>
          <p:nvPr>
            <p:ph idx="1"/>
          </p:nvPr>
        </p:nvSpPr>
        <p:spPr/>
        <p:txBody>
          <a:bodyPr/>
          <a:lstStyle/>
          <a:p>
            <a:r>
              <a:rPr lang="en-US" b="1" dirty="0"/>
              <a:t>EXPLORE: </a:t>
            </a:r>
            <a:r>
              <a:rPr lang="en-US" dirty="0"/>
              <a:t>Review Handout 1: </a:t>
            </a:r>
            <a:r>
              <a:rPr lang="en-US" dirty="0">
                <a:hlinkClick r:id="rId3"/>
              </a:rPr>
              <a:t>High-Leverage Practices in Special Education</a:t>
            </a:r>
            <a:r>
              <a:rPr lang="en-US" dirty="0"/>
              <a:t>.</a:t>
            </a:r>
          </a:p>
          <a:p>
            <a:r>
              <a:rPr lang="en-US" b="1" dirty="0"/>
              <a:t>VIEW: </a:t>
            </a:r>
            <a:r>
              <a:rPr lang="en-US" dirty="0"/>
              <a:t>Video clip on </a:t>
            </a:r>
            <a:r>
              <a:rPr lang="en-US" dirty="0">
                <a:hlinkClick r:id="rId4"/>
              </a:rPr>
              <a:t>HLP #16: Explicit Instruction</a:t>
            </a:r>
            <a:r>
              <a:rPr lang="en-US" dirty="0"/>
              <a:t>.</a:t>
            </a:r>
          </a:p>
          <a:p>
            <a:r>
              <a:rPr lang="en-US" b="1" dirty="0"/>
              <a:t>DISCUSS: </a:t>
            </a:r>
            <a:r>
              <a:rPr lang="en-US" dirty="0"/>
              <a:t>What did you notice in the video? How can HLPs be reinforced during the preservice-to-inservice transition for new teachers? How can HLPs be utilized in high-need schools to achieve equitable outcomes for all students?</a:t>
            </a:r>
          </a:p>
        </p:txBody>
      </p:sp>
      <p:sp>
        <p:nvSpPr>
          <p:cNvPr id="4" name="Slide Number Placeholder 3">
            <a:extLst>
              <a:ext uri="{FF2B5EF4-FFF2-40B4-BE49-F238E27FC236}">
                <a16:creationId xmlns:a16="http://schemas.microsoft.com/office/drawing/2014/main" id="{FC3DD4E2-84B5-430C-9083-2878F66BC1AA}"/>
              </a:ext>
            </a:extLst>
          </p:cNvPr>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1251784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8FEA-7C52-4E8F-B084-F22095C08C37}"/>
              </a:ext>
            </a:extLst>
          </p:cNvPr>
          <p:cNvSpPr>
            <a:spLocks noGrp="1"/>
          </p:cNvSpPr>
          <p:nvPr>
            <p:ph type="title"/>
          </p:nvPr>
        </p:nvSpPr>
        <p:spPr/>
        <p:txBody>
          <a:bodyPr/>
          <a:lstStyle/>
          <a:p>
            <a:r>
              <a:rPr lang="en-US" dirty="0"/>
              <a:t>So, HLPs Are Just Good Teaching?</a:t>
            </a:r>
          </a:p>
        </p:txBody>
      </p:sp>
      <p:sp>
        <p:nvSpPr>
          <p:cNvPr id="4" name="Content Placeholder 3"/>
          <p:cNvSpPr>
            <a:spLocks noGrp="1"/>
          </p:cNvSpPr>
          <p:nvPr>
            <p:ph idx="1"/>
          </p:nvPr>
        </p:nvSpPr>
        <p:spPr/>
        <p:txBody>
          <a:bodyPr/>
          <a:lstStyle/>
          <a:p>
            <a:r>
              <a:rPr lang="en-US" sz="2800" dirty="0"/>
              <a:t>Yes … and no.</a:t>
            </a:r>
          </a:p>
          <a:p>
            <a:pPr lvl="1"/>
            <a:r>
              <a:rPr lang="en-US" sz="2400" dirty="0"/>
              <a:t>HLPs intentionally and systematically increase the intensity of core/Tier I instruction.</a:t>
            </a:r>
          </a:p>
          <a:p>
            <a:pPr lvl="1"/>
            <a:r>
              <a:rPr lang="en-US" sz="2400" dirty="0"/>
              <a:t>HLPs must be intentionally selected and employed with student needs in mind.</a:t>
            </a:r>
          </a:p>
          <a:p>
            <a:pPr lvl="1"/>
            <a:r>
              <a:rPr lang="en-US" sz="2400" dirty="0"/>
              <a:t>HLPs help bridge the gap between student needs and the learning task. </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3415348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78113D-00F3-40F8-B24B-3A38647A6328}"/>
              </a:ext>
            </a:extLst>
          </p:cNvPr>
          <p:cNvSpPr>
            <a:spLocks noGrp="1"/>
          </p:cNvSpPr>
          <p:nvPr>
            <p:ph type="title"/>
          </p:nvPr>
        </p:nvSpPr>
        <p:spPr/>
        <p:txBody>
          <a:bodyPr/>
          <a:lstStyle/>
          <a:p>
            <a:r>
              <a:rPr lang="en-US" dirty="0"/>
              <a:t>A Few Caveats</a:t>
            </a:r>
          </a:p>
        </p:txBody>
      </p:sp>
      <p:sp>
        <p:nvSpPr>
          <p:cNvPr id="2" name="Content Placeholder 1">
            <a:extLst>
              <a:ext uri="{FF2B5EF4-FFF2-40B4-BE49-F238E27FC236}">
                <a16:creationId xmlns:a16="http://schemas.microsoft.com/office/drawing/2014/main" id="{04415010-52DF-4BCE-970E-1136DEECC9D0}"/>
              </a:ext>
            </a:extLst>
          </p:cNvPr>
          <p:cNvSpPr>
            <a:spLocks noGrp="1"/>
          </p:cNvSpPr>
          <p:nvPr>
            <p:ph idx="1"/>
          </p:nvPr>
        </p:nvSpPr>
        <p:spPr/>
        <p:txBody>
          <a:bodyPr/>
          <a:lstStyle/>
          <a:p>
            <a:r>
              <a:rPr lang="en-US" dirty="0"/>
              <a:t>HLPs do not replace the need to teach content using evidence-based practices.</a:t>
            </a:r>
          </a:p>
          <a:p>
            <a:r>
              <a:rPr lang="en-US" dirty="0"/>
              <a:t>HLPs do not imply that learning to teach is simply a matter of mastering these HLPs.</a:t>
            </a:r>
          </a:p>
        </p:txBody>
      </p:sp>
      <p:sp>
        <p:nvSpPr>
          <p:cNvPr id="4" name="Slide Number Placeholder 3">
            <a:extLst>
              <a:ext uri="{FF2B5EF4-FFF2-40B4-BE49-F238E27FC236}">
                <a16:creationId xmlns:a16="http://schemas.microsoft.com/office/drawing/2014/main" id="{4311B874-3132-46F0-8CCF-1511B2E0A9D0}"/>
              </a:ext>
            </a:extLst>
          </p:cNvPr>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73375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2467-20F0-D647-A7BB-CDA5545D5A82}"/>
              </a:ext>
            </a:extLst>
          </p:cNvPr>
          <p:cNvSpPr>
            <a:spLocks noGrp="1"/>
          </p:cNvSpPr>
          <p:nvPr>
            <p:ph type="title"/>
          </p:nvPr>
        </p:nvSpPr>
        <p:spPr/>
        <p:txBody>
          <a:bodyPr>
            <a:normAutofit/>
          </a:bodyPr>
          <a:lstStyle/>
          <a:p>
            <a:r>
              <a:rPr lang="en-US" dirty="0"/>
              <a:t>Why Should We Focus on HLPs?</a:t>
            </a:r>
          </a:p>
        </p:txBody>
      </p:sp>
      <p:sp>
        <p:nvSpPr>
          <p:cNvPr id="3" name="Content Placeholder 2">
            <a:extLst>
              <a:ext uri="{FF2B5EF4-FFF2-40B4-BE49-F238E27FC236}">
                <a16:creationId xmlns:a16="http://schemas.microsoft.com/office/drawing/2014/main" id="{417BDA1B-8E93-C74B-B9A9-08AAFB6D15E3}"/>
              </a:ext>
            </a:extLst>
          </p:cNvPr>
          <p:cNvSpPr>
            <a:spLocks noGrp="1"/>
          </p:cNvSpPr>
          <p:nvPr>
            <p:ph idx="1"/>
          </p:nvPr>
        </p:nvSpPr>
        <p:spPr/>
        <p:txBody>
          <a:bodyPr/>
          <a:lstStyle/>
          <a:p>
            <a:r>
              <a:rPr lang="en-US" dirty="0"/>
              <a:t>We can define effective practice for teachers, assess it, and then improve it!</a:t>
            </a:r>
          </a:p>
          <a:p>
            <a:r>
              <a:rPr lang="en-US" dirty="0"/>
              <a:t>We can create a seamless system of support for teachers throughout their career.</a:t>
            </a:r>
          </a:p>
          <a:p>
            <a:r>
              <a:rPr lang="en-US" dirty="0"/>
              <a:t>HLPs are content agnostic and can be used across all grades.</a:t>
            </a:r>
          </a:p>
          <a:p>
            <a:r>
              <a:rPr lang="en-US" dirty="0"/>
              <a:t>HLPs have been identified as practices all novice teachers should know and be able to do.</a:t>
            </a:r>
          </a:p>
        </p:txBody>
      </p:sp>
      <p:sp>
        <p:nvSpPr>
          <p:cNvPr id="4" name="Slide Number Placeholder 3">
            <a:extLst>
              <a:ext uri="{FF2B5EF4-FFF2-40B4-BE49-F238E27FC236}">
                <a16:creationId xmlns:a16="http://schemas.microsoft.com/office/drawing/2014/main" id="{06D6AC0A-7F0D-294B-80D8-D86ECEBB9848}"/>
              </a:ext>
            </a:extLst>
          </p:cNvPr>
          <p:cNvSpPr>
            <a:spLocks noGrp="1"/>
          </p:cNvSpPr>
          <p:nvPr>
            <p:ph type="sldNum" sz="quarter" idx="10"/>
          </p:nvPr>
        </p:nvSpPr>
        <p:spPr/>
        <p:txBody>
          <a:bodyPr/>
          <a:lstStyle/>
          <a:p>
            <a:fld id="{2E1F5172-9DC6-4992-BA96-E03821AEDFC2}" type="slidenum">
              <a:rPr lang="en-US" smtClean="0"/>
              <a:t>37</a:t>
            </a:fld>
            <a:endParaRPr lang="en-US" dirty="0"/>
          </a:p>
        </p:txBody>
      </p:sp>
    </p:spTree>
    <p:extLst>
      <p:ext uri="{BB962C8B-B14F-4D97-AF65-F5344CB8AC3E}">
        <p14:creationId xmlns:p14="http://schemas.microsoft.com/office/powerpoint/2010/main" val="3226694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2A343-E9F7-4F05-BD7E-E3CACFBD6448}"/>
              </a:ext>
            </a:extLst>
          </p:cNvPr>
          <p:cNvSpPr>
            <a:spLocks noGrp="1"/>
          </p:cNvSpPr>
          <p:nvPr>
            <p:ph type="title"/>
          </p:nvPr>
        </p:nvSpPr>
        <p:spPr/>
        <p:txBody>
          <a:bodyPr/>
          <a:lstStyle/>
          <a:p>
            <a:r>
              <a:rPr lang="en-US" dirty="0"/>
              <a:t>True or False?</a:t>
            </a:r>
          </a:p>
        </p:txBody>
      </p:sp>
      <p:sp>
        <p:nvSpPr>
          <p:cNvPr id="2" name="Content Placeholder 1">
            <a:extLst>
              <a:ext uri="{FF2B5EF4-FFF2-40B4-BE49-F238E27FC236}">
                <a16:creationId xmlns:a16="http://schemas.microsoft.com/office/drawing/2014/main" id="{A9E56C68-3016-48B4-A4CD-A99F232E2F57}"/>
              </a:ext>
            </a:extLst>
          </p:cNvPr>
          <p:cNvSpPr>
            <a:spLocks noGrp="1"/>
          </p:cNvSpPr>
          <p:nvPr>
            <p:ph idx="1"/>
          </p:nvPr>
        </p:nvSpPr>
        <p:spPr/>
        <p:txBody>
          <a:bodyPr/>
          <a:lstStyle/>
          <a:p>
            <a:pPr marL="0" indent="0">
              <a:buNone/>
            </a:pPr>
            <a:r>
              <a:rPr lang="en-US" dirty="0"/>
              <a:t>1.) HLPs are just for special education teachers.</a:t>
            </a:r>
          </a:p>
          <a:p>
            <a:pPr lvl="1"/>
            <a:r>
              <a:rPr lang="en-US" sz="2400" dirty="0">
                <a:solidFill>
                  <a:srgbClr val="C00000"/>
                </a:solidFill>
              </a:rPr>
              <a:t>FALSE</a:t>
            </a:r>
            <a:r>
              <a:rPr lang="en-US" sz="2400" dirty="0">
                <a:solidFill>
                  <a:srgbClr val="C80000"/>
                </a:solidFill>
              </a:rPr>
              <a:t>. HLPs are for </a:t>
            </a:r>
            <a:r>
              <a:rPr lang="en-US" sz="2400" b="1" i="1" dirty="0">
                <a:solidFill>
                  <a:srgbClr val="C80000"/>
                </a:solidFill>
              </a:rPr>
              <a:t>all</a:t>
            </a:r>
            <a:r>
              <a:rPr lang="en-US" sz="2400" dirty="0">
                <a:solidFill>
                  <a:srgbClr val="C80000"/>
                </a:solidFill>
              </a:rPr>
              <a:t> teachers!</a:t>
            </a:r>
          </a:p>
          <a:p>
            <a:pPr marL="0" indent="0">
              <a:buNone/>
            </a:pPr>
            <a:r>
              <a:rPr lang="en-US" dirty="0"/>
              <a:t>2.) When used effectively, HLPs can help promote equitable outcomes for SWDs and others with special learning needs.</a:t>
            </a:r>
          </a:p>
          <a:p>
            <a:pPr lvl="1"/>
            <a:r>
              <a:rPr lang="en-US" sz="2400" dirty="0">
                <a:solidFill>
                  <a:srgbClr val="007E39"/>
                </a:solidFill>
              </a:rPr>
              <a:t>TRUE! HLPs can lead to improved student learning outcomes for all students in core instruction.</a:t>
            </a:r>
          </a:p>
          <a:p>
            <a:pPr marL="0" indent="0">
              <a:buNone/>
            </a:pPr>
            <a:r>
              <a:rPr lang="en-US" dirty="0"/>
              <a:t>3.) HLPs are the same as evidence-based practices.</a:t>
            </a:r>
          </a:p>
          <a:p>
            <a:pPr lvl="1"/>
            <a:r>
              <a:rPr lang="en-US" sz="2400" dirty="0">
                <a:solidFill>
                  <a:srgbClr val="C00000"/>
                </a:solidFill>
              </a:rPr>
              <a:t>FALSE. HLPs can be used in conjunction with evidence-based practices to teach important concepts and skills.</a:t>
            </a:r>
          </a:p>
        </p:txBody>
      </p:sp>
      <p:sp>
        <p:nvSpPr>
          <p:cNvPr id="4" name="Slide Number Placeholder 3">
            <a:extLst>
              <a:ext uri="{FF2B5EF4-FFF2-40B4-BE49-F238E27FC236}">
                <a16:creationId xmlns:a16="http://schemas.microsoft.com/office/drawing/2014/main" id="{0C6AF9E1-316B-43C5-B747-B8C818230A42}"/>
              </a:ext>
            </a:extLst>
          </p:cNvPr>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2297290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A94F00-0AF6-4296-9319-34A0D757B891}"/>
              </a:ext>
            </a:extLst>
          </p:cNvPr>
          <p:cNvSpPr>
            <a:spLocks noGrp="1"/>
          </p:cNvSpPr>
          <p:nvPr>
            <p:ph type="title"/>
          </p:nvPr>
        </p:nvSpPr>
        <p:spPr/>
        <p:txBody>
          <a:bodyPr>
            <a:normAutofit/>
          </a:bodyPr>
          <a:lstStyle/>
          <a:p>
            <a:r>
              <a:rPr lang="en-US" dirty="0"/>
              <a:t>High-Leverage Practices: The Foundation of Mentoring &amp; Induction</a:t>
            </a:r>
          </a:p>
        </p:txBody>
      </p:sp>
      <p:pic>
        <p:nvPicPr>
          <p:cNvPr id="5" name="Content Placeholder 4" descr="Picture of a sturdy foundation of a building.">
            <a:extLst>
              <a:ext uri="{FF2B5EF4-FFF2-40B4-BE49-F238E27FC236}">
                <a16:creationId xmlns:a16="http://schemas.microsoft.com/office/drawing/2014/main" id="{88EC2A55-7DA6-45A5-B25B-427074128FA2}"/>
              </a:ext>
            </a:extLst>
          </p:cNvPr>
          <p:cNvPicPr>
            <a:picLocks noGrp="1" noChangeAspect="1"/>
          </p:cNvPicPr>
          <p:nvPr>
            <p:ph idx="1"/>
          </p:nvPr>
        </p:nvPicPr>
        <p:blipFill>
          <a:blip r:embed="rId3"/>
          <a:stretch>
            <a:fillRect/>
          </a:stretch>
        </p:blipFill>
        <p:spPr>
          <a:xfrm>
            <a:off x="1371600" y="1858447"/>
            <a:ext cx="6400800" cy="3874770"/>
          </a:xfrm>
          <a:prstGeom prst="rect">
            <a:avLst/>
          </a:prstGeom>
        </p:spPr>
      </p:pic>
      <p:sp>
        <p:nvSpPr>
          <p:cNvPr id="4" name="Slide Number Placeholder 3">
            <a:extLst>
              <a:ext uri="{FF2B5EF4-FFF2-40B4-BE49-F238E27FC236}">
                <a16:creationId xmlns:a16="http://schemas.microsoft.com/office/drawing/2014/main" id="{1DE5FE71-F026-4CBF-9326-18518F8A90B7}"/>
              </a:ext>
            </a:extLst>
          </p:cNvPr>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36641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solidFill>
                  <a:srgbClr val="686868"/>
                </a:solidFill>
              </a:rPr>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pPr>
              <a:buClr>
                <a:srgbClr val="686868"/>
              </a:buClr>
            </a:pPr>
            <a:r>
              <a:rPr lang="en-US" dirty="0"/>
              <a:t>The purpose of the GTL Center’s Mentoring and Induction Toolkit is to give regional comprehensive centers (RCCs) and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90696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183F2-FBAD-4558-A95A-0F91CAF36871}"/>
              </a:ext>
            </a:extLst>
          </p:cNvPr>
          <p:cNvSpPr>
            <a:spLocks noGrp="1"/>
          </p:cNvSpPr>
          <p:nvPr>
            <p:ph type="title"/>
          </p:nvPr>
        </p:nvSpPr>
        <p:spPr/>
        <p:txBody>
          <a:bodyPr>
            <a:noAutofit/>
          </a:bodyPr>
          <a:lstStyle/>
          <a:p>
            <a:r>
              <a:rPr lang="en-US" sz="4200" dirty="0"/>
              <a:t>A Common Language for Core Instruction</a:t>
            </a:r>
          </a:p>
        </p:txBody>
      </p:sp>
      <p:pic>
        <p:nvPicPr>
          <p:cNvPr id="12" name="Picture 11" descr="Figure illustrating how high-leverage practices provide a common language for core instructional practices within induction.">
            <a:extLst>
              <a:ext uri="{FF2B5EF4-FFF2-40B4-BE49-F238E27FC236}">
                <a16:creationId xmlns:a16="http://schemas.microsoft.com/office/drawing/2014/main" id="{C1D313BF-AD9C-4541-A14E-BA4D4AE3C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33" y="1705201"/>
            <a:ext cx="8082534" cy="4167275"/>
          </a:xfrm>
          <a:prstGeom prst="rect">
            <a:avLst/>
          </a:prstGeom>
        </p:spPr>
      </p:pic>
      <p:sp>
        <p:nvSpPr>
          <p:cNvPr id="6" name="TextBox 33">
            <a:extLst>
              <a:ext uri="{FF2B5EF4-FFF2-40B4-BE49-F238E27FC236}">
                <a16:creationId xmlns:a16="http://schemas.microsoft.com/office/drawing/2014/main" id="{7047B4BA-7A36-4EC0-8025-3E68F857B809}"/>
              </a:ext>
            </a:extLst>
          </p:cNvPr>
          <p:cNvSpPr txBox="1">
            <a:spLocks noChangeArrowheads="1"/>
          </p:cNvSpPr>
          <p:nvPr/>
        </p:nvSpPr>
        <p:spPr bwMode="auto">
          <a:xfrm>
            <a:off x="6985416" y="5249318"/>
            <a:ext cx="1848262" cy="461665"/>
          </a:xfrm>
          <a:prstGeom prst="rect">
            <a:avLst/>
          </a:prstGeom>
          <a:noFill/>
          <a:ln w="9525">
            <a:noFill/>
            <a:miter lim="800000"/>
            <a:headEnd/>
            <a:tailEnd/>
          </a:ln>
        </p:spPr>
        <p:txBody>
          <a:bodyPr wrap="square" lIns="0" rIns="0">
            <a:spAutoFit/>
          </a:bodyPr>
          <a:lstStyle/>
          <a:p>
            <a:pPr algn="r" defTabSz="457189" eaLnBrk="0" hangingPunct="0"/>
            <a:r>
              <a:rPr lang="en-US" sz="1200" dirty="0">
                <a:solidFill>
                  <a:srgbClr val="000000">
                    <a:lumMod val="65000"/>
                    <a:lumOff val="35000"/>
                  </a:srgbClr>
                </a:solidFill>
                <a:ea typeface="MS PGothic" panose="020B0600070205080204" pitchFamily="34" charset="-128"/>
              </a:rPr>
              <a:t>Source: Billingsley, Bettini, &amp; Jones (in press).</a:t>
            </a:r>
          </a:p>
        </p:txBody>
      </p:sp>
      <p:sp>
        <p:nvSpPr>
          <p:cNvPr id="4" name="Slide Number Placeholder 3">
            <a:extLst>
              <a:ext uri="{FF2B5EF4-FFF2-40B4-BE49-F238E27FC236}">
                <a16:creationId xmlns:a16="http://schemas.microsoft.com/office/drawing/2014/main" id="{F355F6D1-814F-43F1-BBA4-8054D1468167}"/>
              </a:ext>
            </a:extLst>
          </p:cNvPr>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3243252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AE516-4D44-4EA4-9997-D0F99F02192B}"/>
              </a:ext>
            </a:extLst>
          </p:cNvPr>
          <p:cNvSpPr>
            <a:spLocks noGrp="1"/>
          </p:cNvSpPr>
          <p:nvPr>
            <p:ph type="title"/>
          </p:nvPr>
        </p:nvSpPr>
        <p:spPr/>
        <p:txBody>
          <a:bodyPr/>
          <a:lstStyle/>
          <a:p>
            <a:r>
              <a:rPr lang="en-US" dirty="0"/>
              <a:t>Toolkit Connection—HLPs</a:t>
            </a:r>
          </a:p>
        </p:txBody>
      </p:sp>
      <p:sp>
        <p:nvSpPr>
          <p:cNvPr id="2" name="Content Placeholder 1">
            <a:extLst>
              <a:ext uri="{FF2B5EF4-FFF2-40B4-BE49-F238E27FC236}">
                <a16:creationId xmlns:a16="http://schemas.microsoft.com/office/drawing/2014/main" id="{A828B4A5-1E4A-4890-A126-9CBECB38A9A9}"/>
              </a:ext>
            </a:extLst>
          </p:cNvPr>
          <p:cNvSpPr>
            <a:spLocks noGrp="1"/>
          </p:cNvSpPr>
          <p:nvPr>
            <p:ph idx="1"/>
          </p:nvPr>
        </p:nvSpPr>
        <p:spPr/>
        <p:txBody>
          <a:bodyPr/>
          <a:lstStyle/>
          <a:p>
            <a:pPr marL="0" indent="0">
              <a:buNone/>
            </a:pPr>
            <a:r>
              <a:rPr lang="en-US" dirty="0"/>
              <a:t>Does your team need help assessing the extent to which your district induction program incorporates HLPs? Try this toolkit resource!</a:t>
            </a:r>
          </a:p>
          <a:p>
            <a:r>
              <a:rPr lang="en-US" b="1" dirty="0"/>
              <a:t>Induction for Beginning Teachers of Students with Disabilities Needs Assessment—High-Leverage Practices Supplement</a:t>
            </a:r>
            <a:endParaRPr lang="en-US" dirty="0"/>
          </a:p>
        </p:txBody>
      </p:sp>
      <p:sp>
        <p:nvSpPr>
          <p:cNvPr id="4" name="Slide Number Placeholder 3">
            <a:extLst>
              <a:ext uri="{FF2B5EF4-FFF2-40B4-BE49-F238E27FC236}">
                <a16:creationId xmlns:a16="http://schemas.microsoft.com/office/drawing/2014/main" id="{CBA45384-3669-41FE-BB72-D059BCBE79CC}"/>
              </a:ext>
            </a:extLst>
          </p:cNvPr>
          <p:cNvSpPr>
            <a:spLocks noGrp="1"/>
          </p:cNvSpPr>
          <p:nvPr>
            <p:ph type="sldNum" sz="quarter" idx="10"/>
          </p:nvPr>
        </p:nvSpPr>
        <p:spPr/>
        <p:txBody>
          <a:bodyPr/>
          <a:lstStyle/>
          <a:p>
            <a:pPr algn="r"/>
            <a:fld id="{F3477EC8-074D-41C4-94AE-E9EA7CEEA348}" type="slidenum">
              <a:rPr lang="en-US" smtClean="0"/>
              <a:pPr algn="r"/>
              <a:t>41</a:t>
            </a:fld>
            <a:endParaRPr lang="en-US" dirty="0"/>
          </a:p>
        </p:txBody>
      </p:sp>
    </p:spTree>
    <p:extLst>
      <p:ext uri="{BB962C8B-B14F-4D97-AF65-F5344CB8AC3E}">
        <p14:creationId xmlns:p14="http://schemas.microsoft.com/office/powerpoint/2010/main" val="3568929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70B282-7779-47C8-B40D-A649E616EF34}"/>
              </a:ext>
            </a:extLst>
          </p:cNvPr>
          <p:cNvSpPr>
            <a:spLocks noGrp="1"/>
          </p:cNvSpPr>
          <p:nvPr>
            <p:ph type="title"/>
          </p:nvPr>
        </p:nvSpPr>
        <p:spPr>
          <a:xfrm>
            <a:off x="687388" y="2355771"/>
            <a:ext cx="8229600" cy="2123658"/>
          </a:xfrm>
        </p:spPr>
        <p:txBody>
          <a:bodyPr/>
          <a:lstStyle/>
          <a:p>
            <a:r>
              <a:rPr lang="en-US" dirty="0"/>
              <a:t>Goal 2:</a:t>
            </a:r>
            <a:br>
              <a:rPr lang="en-US" dirty="0"/>
            </a:br>
            <a:r>
              <a:rPr lang="en-US" dirty="0"/>
              <a:t>Increase coaching and feedback opportunities through M&amp;I.</a:t>
            </a:r>
          </a:p>
        </p:txBody>
      </p:sp>
      <p:sp>
        <p:nvSpPr>
          <p:cNvPr id="4" name="Slide Number Placeholder 3">
            <a:extLst>
              <a:ext uri="{FF2B5EF4-FFF2-40B4-BE49-F238E27FC236}">
                <a16:creationId xmlns:a16="http://schemas.microsoft.com/office/drawing/2014/main" id="{C008A990-4F79-4735-B823-B54EB08292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369835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0D7B1-C815-466C-8959-8C42C7E66F0B}"/>
              </a:ext>
            </a:extLst>
          </p:cNvPr>
          <p:cNvSpPr>
            <a:spLocks noGrp="1"/>
          </p:cNvSpPr>
          <p:nvPr>
            <p:ph type="title"/>
          </p:nvPr>
        </p:nvSpPr>
        <p:spPr/>
        <p:txBody>
          <a:bodyPr/>
          <a:lstStyle/>
          <a:p>
            <a:r>
              <a:rPr lang="en-US" dirty="0"/>
              <a:t>Practice-Based Opportunities</a:t>
            </a:r>
          </a:p>
        </p:txBody>
      </p:sp>
      <p:sp>
        <p:nvSpPr>
          <p:cNvPr id="5" name="Content Placeholder 4">
            <a:extLst>
              <a:ext uri="{FF2B5EF4-FFF2-40B4-BE49-F238E27FC236}">
                <a16:creationId xmlns:a16="http://schemas.microsoft.com/office/drawing/2014/main" id="{37506D26-2DC7-4C27-A39D-9BEE129CE377}"/>
              </a:ext>
            </a:extLst>
          </p:cNvPr>
          <p:cNvSpPr>
            <a:spLocks noGrp="1"/>
          </p:cNvSpPr>
          <p:nvPr>
            <p:ph idx="1"/>
          </p:nvPr>
        </p:nvSpPr>
        <p:spPr/>
        <p:txBody>
          <a:bodyPr/>
          <a:lstStyle/>
          <a:p>
            <a:pPr>
              <a:spcAft>
                <a:spcPts val="2000"/>
              </a:spcAft>
            </a:pPr>
            <a:r>
              <a:rPr lang="en-US" sz="2600" b="1" dirty="0"/>
              <a:t>What are practice-based opportunities?</a:t>
            </a:r>
          </a:p>
          <a:p>
            <a:pPr marL="230187" lvl="1" indent="0">
              <a:spcBef>
                <a:spcPts val="0"/>
              </a:spcBef>
              <a:buNone/>
            </a:pPr>
            <a:r>
              <a:rPr lang="en-US" sz="2200" dirty="0"/>
              <a:t>Opportunities to integrate both content and pedagogy acquired through coursework or professional learning into instruction </a:t>
            </a:r>
            <a:r>
              <a:rPr lang="en-US" sz="1600" dirty="0"/>
              <a:t>(Ericsson, 2014). </a:t>
            </a:r>
          </a:p>
        </p:txBody>
      </p:sp>
      <p:sp>
        <p:nvSpPr>
          <p:cNvPr id="6" name="Content Placeholder 5">
            <a:extLst>
              <a:ext uri="{FF2B5EF4-FFF2-40B4-BE49-F238E27FC236}">
                <a16:creationId xmlns:a16="http://schemas.microsoft.com/office/drawing/2014/main" id="{B9711624-2572-4CF3-9A0A-BAFF24E9DA6B}"/>
              </a:ext>
            </a:extLst>
          </p:cNvPr>
          <p:cNvSpPr>
            <a:spLocks noGrp="1"/>
          </p:cNvSpPr>
          <p:nvPr>
            <p:ph idx="10"/>
          </p:nvPr>
        </p:nvSpPr>
        <p:spPr/>
        <p:txBody>
          <a:bodyPr/>
          <a:lstStyle/>
          <a:p>
            <a:pPr>
              <a:spcAft>
                <a:spcPts val="2000"/>
              </a:spcAft>
            </a:pPr>
            <a:r>
              <a:rPr lang="en-US" sz="2600" b="1" dirty="0"/>
              <a:t>Why are practice-based opportunities important?</a:t>
            </a:r>
          </a:p>
          <a:p>
            <a:pPr marL="230187" lvl="1" indent="0">
              <a:spcBef>
                <a:spcPts val="0"/>
              </a:spcBef>
              <a:buNone/>
            </a:pPr>
            <a:r>
              <a:rPr lang="en-US" sz="2200" dirty="0"/>
              <a:t>Teacher candidates are more likely to be effective and to stay in the profession when their preparation experiences are connected to classroom practice </a:t>
            </a:r>
            <a:r>
              <a:rPr lang="en-US" sz="1600" dirty="0"/>
              <a:t>(Boyd, Lankford, Loeb, &amp; Wyckoff, 2009; Ronfeldt &amp; Reininger, 2012).</a:t>
            </a:r>
          </a:p>
        </p:txBody>
      </p:sp>
      <p:sp>
        <p:nvSpPr>
          <p:cNvPr id="4" name="Slide Number Placeholder 3">
            <a:extLst>
              <a:ext uri="{FF2B5EF4-FFF2-40B4-BE49-F238E27FC236}">
                <a16:creationId xmlns:a16="http://schemas.microsoft.com/office/drawing/2014/main" id="{54D84851-5833-44BA-BC8A-7B9EE5DB9D27}"/>
              </a:ext>
            </a:extLst>
          </p:cNvPr>
          <p:cNvSpPr>
            <a:spLocks noGrp="1"/>
          </p:cNvSpPr>
          <p:nvPr>
            <p:ph type="sldNum" sz="quarter" idx="11"/>
          </p:nvPr>
        </p:nvSpPr>
        <p:spPr/>
        <p:txBody>
          <a:bodyPr/>
          <a:lstStyle/>
          <a:p>
            <a:fld id="{F3477EC8-074D-41C4-94AE-E9EA7CEEA348}" type="slidenum">
              <a:rPr lang="en-US" smtClean="0"/>
              <a:pPr/>
              <a:t>43</a:t>
            </a:fld>
            <a:endParaRPr lang="en-US" dirty="0"/>
          </a:p>
        </p:txBody>
      </p:sp>
    </p:spTree>
    <p:extLst>
      <p:ext uri="{BB962C8B-B14F-4D97-AF65-F5344CB8AC3E}">
        <p14:creationId xmlns:p14="http://schemas.microsoft.com/office/powerpoint/2010/main" val="3055650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Three Key Ideas</a:t>
            </a:r>
          </a:p>
        </p:txBody>
      </p:sp>
      <p:sp>
        <p:nvSpPr>
          <p:cNvPr id="7" name="Content Placeholder 6"/>
          <p:cNvSpPr>
            <a:spLocks noGrp="1"/>
          </p:cNvSpPr>
          <p:nvPr>
            <p:ph idx="1"/>
          </p:nvPr>
        </p:nvSpPr>
        <p:spPr/>
        <p:txBody>
          <a:bodyPr/>
          <a:lstStyle/>
          <a:p>
            <a:pPr marL="342900" indent="-342900">
              <a:buFont typeface="Wingdings" panose="05000000000000000000" pitchFamily="2" charset="2"/>
              <a:buChar char="§"/>
            </a:pPr>
            <a:r>
              <a:rPr lang="en-US" b="1" dirty="0"/>
              <a:t>Focus</a:t>
            </a:r>
            <a:r>
              <a:rPr lang="en-US" dirty="0"/>
              <a:t> is the degree to which opportunities to practice are targeted on specific skills.</a:t>
            </a:r>
          </a:p>
          <a:p>
            <a:pPr marL="342900" indent="-342900">
              <a:buFont typeface="Wingdings" panose="05000000000000000000" pitchFamily="2" charset="2"/>
              <a:buChar char="§"/>
            </a:pPr>
            <a:r>
              <a:rPr lang="en-US" b="1" dirty="0"/>
              <a:t>Duration</a:t>
            </a:r>
            <a:r>
              <a:rPr lang="en-US" dirty="0"/>
              <a:t> is the length of time that candidates or novice teachers are offered to extend learning and develop mastery.</a:t>
            </a:r>
          </a:p>
          <a:p>
            <a:pPr marL="342900" indent="-342900">
              <a:buFont typeface="Wingdings" panose="05000000000000000000" pitchFamily="2" charset="2"/>
              <a:buChar char="§"/>
            </a:pPr>
            <a:r>
              <a:rPr lang="en-US" b="1" dirty="0"/>
              <a:t>Coherence</a:t>
            </a:r>
            <a:r>
              <a:rPr lang="en-US" dirty="0"/>
              <a:t> is the extent to which common practices are reinforced and advanced across the career continuum. </a:t>
            </a:r>
          </a:p>
        </p:txBody>
      </p:sp>
      <p:sp>
        <p:nvSpPr>
          <p:cNvPr id="4" name="Slide Number Placeholder 3"/>
          <p:cNvSpPr>
            <a:spLocks noGrp="1"/>
          </p:cNvSpPr>
          <p:nvPr>
            <p:ph type="sldNum" sz="quarter" idx="10"/>
          </p:nvPr>
        </p:nvSpPr>
        <p:spPr/>
        <p:txBody>
          <a:bodyPr/>
          <a:lstStyle/>
          <a:p>
            <a:fld id="{FBC8D669-979D-0B49-B29F-9ADB534A76C0}" type="slidenum">
              <a:rPr lang="en-US" smtClean="0"/>
              <a:pPr/>
              <a:t>44</a:t>
            </a:fld>
            <a:endParaRPr lang="en-US" dirty="0"/>
          </a:p>
        </p:txBody>
      </p:sp>
    </p:spTree>
    <p:extLst>
      <p:ext uri="{BB962C8B-B14F-4D97-AF65-F5344CB8AC3E}">
        <p14:creationId xmlns:p14="http://schemas.microsoft.com/office/powerpoint/2010/main" val="2893098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112D0-0E52-477F-8204-AE246D3CD1E1}"/>
              </a:ext>
            </a:extLst>
          </p:cNvPr>
          <p:cNvSpPr>
            <a:spLocks noGrp="1"/>
          </p:cNvSpPr>
          <p:nvPr>
            <p:ph type="title"/>
          </p:nvPr>
        </p:nvSpPr>
        <p:spPr/>
        <p:txBody>
          <a:bodyPr/>
          <a:lstStyle/>
          <a:p>
            <a:r>
              <a:rPr lang="en-US" dirty="0"/>
              <a:t>Features Within M&amp;I Programs</a:t>
            </a:r>
          </a:p>
        </p:txBody>
      </p:sp>
      <p:sp>
        <p:nvSpPr>
          <p:cNvPr id="2" name="Content Placeholder 1"/>
          <p:cNvSpPr>
            <a:spLocks noGrp="1"/>
          </p:cNvSpPr>
          <p:nvPr>
            <p:ph idx="1"/>
          </p:nvPr>
        </p:nvSpPr>
        <p:spPr/>
        <p:txBody>
          <a:bodyPr/>
          <a:lstStyle/>
          <a:p>
            <a:pPr marL="0" indent="0">
              <a:buNone/>
            </a:pPr>
            <a:r>
              <a:rPr lang="en-US" dirty="0"/>
              <a:t>M&amp;I programs can be designed to:</a:t>
            </a:r>
          </a:p>
          <a:p>
            <a:pPr lvl="1">
              <a:buFont typeface="Wingdings" panose="05000000000000000000" pitchFamily="2" charset="2"/>
              <a:buChar char="§"/>
            </a:pPr>
            <a:r>
              <a:rPr lang="en-US" sz="2400" dirty="0"/>
              <a:t>Include frequent opportunities for </a:t>
            </a:r>
            <a:r>
              <a:rPr lang="en-US" sz="2400" b="1" dirty="0"/>
              <a:t>modeling</a:t>
            </a:r>
            <a:r>
              <a:rPr lang="en-US" sz="2400" dirty="0"/>
              <a:t> and </a:t>
            </a:r>
            <a:r>
              <a:rPr lang="en-US" sz="2400" b="1" dirty="0"/>
              <a:t>observation</a:t>
            </a:r>
          </a:p>
          <a:p>
            <a:pPr lvl="1">
              <a:buFont typeface="Wingdings" panose="05000000000000000000" pitchFamily="2" charset="2"/>
              <a:buChar char="§"/>
            </a:pPr>
            <a:r>
              <a:rPr lang="en-US" sz="2400" dirty="0"/>
              <a:t>Bridge preservice to inservice expectations with experiences that are </a:t>
            </a:r>
            <a:r>
              <a:rPr lang="en-US" sz="2400" b="1" dirty="0"/>
              <a:t>spaced</a:t>
            </a:r>
            <a:r>
              <a:rPr lang="en-US" sz="2400" dirty="0"/>
              <a:t>, </a:t>
            </a:r>
            <a:r>
              <a:rPr lang="en-US" sz="2400" b="1" dirty="0"/>
              <a:t>varied</a:t>
            </a:r>
            <a:r>
              <a:rPr lang="en-US" sz="2400" dirty="0"/>
              <a:t>, and </a:t>
            </a:r>
            <a:r>
              <a:rPr lang="en-US" sz="2400" b="1" dirty="0"/>
              <a:t>scaffolded</a:t>
            </a:r>
          </a:p>
          <a:p>
            <a:pPr lvl="1">
              <a:buFont typeface="Wingdings" panose="05000000000000000000" pitchFamily="2" charset="2"/>
              <a:buChar char="§"/>
            </a:pPr>
            <a:r>
              <a:rPr lang="en-US" sz="2400" dirty="0"/>
              <a:t>Provide a consistent model of </a:t>
            </a:r>
            <a:r>
              <a:rPr lang="en-US" sz="2400" b="1" dirty="0"/>
              <a:t>coaching </a:t>
            </a:r>
            <a:r>
              <a:rPr lang="en-US" sz="2400" dirty="0"/>
              <a:t>and</a:t>
            </a:r>
            <a:r>
              <a:rPr lang="en-US" sz="2400" b="1" dirty="0"/>
              <a:t> feedback</a:t>
            </a:r>
          </a:p>
          <a:p>
            <a:pPr lvl="1">
              <a:buFont typeface="Wingdings" panose="05000000000000000000" pitchFamily="2" charset="2"/>
              <a:buChar char="§"/>
            </a:pPr>
            <a:r>
              <a:rPr lang="en-US" sz="2400" dirty="0"/>
              <a:t>Feature opportunities for </a:t>
            </a:r>
            <a:r>
              <a:rPr lang="en-US" sz="2400" b="1" dirty="0"/>
              <a:t>analysis</a:t>
            </a:r>
            <a:r>
              <a:rPr lang="en-US" sz="2400" dirty="0"/>
              <a:t> and </a:t>
            </a:r>
            <a:r>
              <a:rPr lang="en-US" sz="2400" b="1" dirty="0"/>
              <a:t>reflection</a:t>
            </a:r>
            <a:endParaRPr lang="en-US" dirty="0"/>
          </a:p>
        </p:txBody>
      </p:sp>
      <p:sp>
        <p:nvSpPr>
          <p:cNvPr id="4" name="Slide Number Placeholder 3">
            <a:extLst>
              <a:ext uri="{FF2B5EF4-FFF2-40B4-BE49-F238E27FC236}">
                <a16:creationId xmlns:a16="http://schemas.microsoft.com/office/drawing/2014/main" id="{FD02F333-4769-4EE0-8CC4-352B3F8AAE40}"/>
              </a:ext>
            </a:extLst>
          </p:cNvPr>
          <p:cNvSpPr>
            <a:spLocks noGrp="1"/>
          </p:cNvSpPr>
          <p:nvPr>
            <p:ph type="sldNum" sz="quarter" idx="10"/>
          </p:nvPr>
        </p:nvSpPr>
        <p:spPr/>
        <p:txBody>
          <a:bodyPr/>
          <a:lstStyle/>
          <a:p>
            <a:fld id="{F3477EC8-074D-41C4-94AE-E9EA7CEEA348}" type="slidenum">
              <a:rPr lang="en-US" smtClean="0"/>
              <a:pPr/>
              <a:t>45</a:t>
            </a:fld>
            <a:endParaRPr lang="en-US" dirty="0"/>
          </a:p>
        </p:txBody>
      </p:sp>
    </p:spTree>
    <p:extLst>
      <p:ext uri="{BB962C8B-B14F-4D97-AF65-F5344CB8AC3E}">
        <p14:creationId xmlns:p14="http://schemas.microsoft.com/office/powerpoint/2010/main" val="407065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70B282-7779-47C8-B40D-A649E616EF34}"/>
              </a:ext>
            </a:extLst>
          </p:cNvPr>
          <p:cNvSpPr>
            <a:spLocks noGrp="1"/>
          </p:cNvSpPr>
          <p:nvPr>
            <p:ph type="title"/>
          </p:nvPr>
        </p:nvSpPr>
        <p:spPr>
          <a:xfrm>
            <a:off x="687388" y="2355771"/>
            <a:ext cx="8229600" cy="2123658"/>
          </a:xfrm>
        </p:spPr>
        <p:txBody>
          <a:bodyPr/>
          <a:lstStyle/>
          <a:p>
            <a:r>
              <a:rPr lang="en-US" dirty="0"/>
              <a:t>Goal 3:</a:t>
            </a:r>
            <a:br>
              <a:rPr lang="en-US" dirty="0"/>
            </a:br>
            <a:r>
              <a:rPr lang="en-US" dirty="0"/>
              <a:t>Strengthen partnerships and specify roles.</a:t>
            </a:r>
          </a:p>
        </p:txBody>
      </p:sp>
      <p:sp>
        <p:nvSpPr>
          <p:cNvPr id="4" name="Slide Number Placeholder 3">
            <a:extLst>
              <a:ext uri="{FF2B5EF4-FFF2-40B4-BE49-F238E27FC236}">
                <a16:creationId xmlns:a16="http://schemas.microsoft.com/office/drawing/2014/main" id="{C008A990-4F79-4735-B823-B54EB08292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2328515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5B86A-1C83-4AA3-9C60-7C7379BD7E81}"/>
              </a:ext>
            </a:extLst>
          </p:cNvPr>
          <p:cNvSpPr>
            <a:spLocks noGrp="1"/>
          </p:cNvSpPr>
          <p:nvPr>
            <p:ph type="title"/>
          </p:nvPr>
        </p:nvSpPr>
        <p:spPr/>
        <p:txBody>
          <a:bodyPr>
            <a:normAutofit/>
          </a:bodyPr>
          <a:lstStyle/>
          <a:p>
            <a:r>
              <a:rPr lang="en-US" dirty="0"/>
              <a:t>Partnerships Are Key</a:t>
            </a:r>
          </a:p>
        </p:txBody>
      </p:sp>
      <p:pic>
        <p:nvPicPr>
          <p:cNvPr id="2" name="Picture 1" descr="Educator preparation programs and local education agencies must collaborate to create consistent expectations for core instructional practices from preservice to inservice." title="Partnerships for Mentoring and Induction"/>
          <p:cNvPicPr>
            <a:picLocks noChangeAspect="1"/>
          </p:cNvPicPr>
          <p:nvPr/>
        </p:nvPicPr>
        <p:blipFill>
          <a:blip r:embed="rId3"/>
          <a:stretch>
            <a:fillRect/>
          </a:stretch>
        </p:blipFill>
        <p:spPr>
          <a:xfrm>
            <a:off x="1587749" y="1523808"/>
            <a:ext cx="5968501" cy="4413887"/>
          </a:xfrm>
          <a:prstGeom prst="rect">
            <a:avLst/>
          </a:prstGeom>
        </p:spPr>
      </p:pic>
      <p:sp>
        <p:nvSpPr>
          <p:cNvPr id="4" name="Slide Number Placeholder 3">
            <a:extLst>
              <a:ext uri="{FF2B5EF4-FFF2-40B4-BE49-F238E27FC236}">
                <a16:creationId xmlns:a16="http://schemas.microsoft.com/office/drawing/2014/main" id="{1F1E7D88-78EE-43F1-A19E-F7852C71436B}"/>
              </a:ext>
            </a:extLst>
          </p:cNvPr>
          <p:cNvSpPr>
            <a:spLocks noGrp="1"/>
          </p:cNvSpPr>
          <p:nvPr>
            <p:ph type="sldNum" sz="quarter" idx="10"/>
          </p:nvPr>
        </p:nvSpPr>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355520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dirty="0"/>
              <a:t>Consistency in Instructional Expectations</a:t>
            </a:r>
          </a:p>
        </p:txBody>
      </p:sp>
      <p:pic>
        <p:nvPicPr>
          <p:cNvPr id="6" name="Picture 5" descr="Graphic showing how state-level policies create a foundation to support consistent expectations of instructional practice across the preservice to inservice continuum." title="Consistent Expectations of Evidence-Based, High-Leverage Instructional Practices"/>
          <p:cNvPicPr>
            <a:picLocks noChangeAspect="1"/>
          </p:cNvPicPr>
          <p:nvPr/>
        </p:nvPicPr>
        <p:blipFill>
          <a:blip r:embed="rId3"/>
          <a:stretch>
            <a:fillRect/>
          </a:stretch>
        </p:blipFill>
        <p:spPr>
          <a:xfrm>
            <a:off x="587914" y="1618292"/>
            <a:ext cx="8077900" cy="4517528"/>
          </a:xfrm>
          <a:prstGeom prst="rect">
            <a:avLst/>
          </a:prstGeom>
        </p:spPr>
      </p:pic>
      <p:sp>
        <p:nvSpPr>
          <p:cNvPr id="5" name="Slide Number Placeholder 4"/>
          <p:cNvSpPr>
            <a:spLocks noGrp="1"/>
          </p:cNvSpPr>
          <p:nvPr>
            <p:ph type="sldNum" sz="quarter" idx="10"/>
          </p:nvPr>
        </p:nvSpPr>
        <p:spPr>
          <a:xfrm>
            <a:off x="8755131" y="6507316"/>
            <a:ext cx="141064" cy="153888"/>
          </a:xfrm>
        </p:spPr>
        <p:txBody>
          <a:bodyPr/>
          <a:lstStyle/>
          <a:p>
            <a:fld id="{F3477EC8-074D-41C4-94AE-E9EA7CEEA348}" type="slidenum">
              <a:rPr/>
              <a:pPr/>
              <a:t>48</a:t>
            </a:fld>
            <a:endParaRPr dirty="0"/>
          </a:p>
        </p:txBody>
      </p:sp>
    </p:spTree>
    <p:extLst>
      <p:ext uri="{BB962C8B-B14F-4D97-AF65-F5344CB8AC3E}">
        <p14:creationId xmlns:p14="http://schemas.microsoft.com/office/powerpoint/2010/main" val="1471145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E85826-7D3B-48C2-8216-B39655654E0E}"/>
              </a:ext>
            </a:extLst>
          </p:cNvPr>
          <p:cNvSpPr>
            <a:spLocks noGrp="1"/>
          </p:cNvSpPr>
          <p:nvPr>
            <p:ph type="title"/>
          </p:nvPr>
        </p:nvSpPr>
        <p:spPr/>
        <p:txBody>
          <a:bodyPr/>
          <a:lstStyle/>
          <a:p>
            <a:r>
              <a:rPr lang="en-US" dirty="0"/>
              <a:t>Coalescing on Shared Goals</a:t>
            </a:r>
          </a:p>
        </p:txBody>
      </p:sp>
      <p:sp>
        <p:nvSpPr>
          <p:cNvPr id="6" name="Content Placeholder 5">
            <a:extLst>
              <a:ext uri="{FF2B5EF4-FFF2-40B4-BE49-F238E27FC236}">
                <a16:creationId xmlns:a16="http://schemas.microsoft.com/office/drawing/2014/main" id="{A190B4D2-BE2F-4681-AEFC-1BCF509219A5}"/>
              </a:ext>
            </a:extLst>
          </p:cNvPr>
          <p:cNvSpPr>
            <a:spLocks noGrp="1"/>
          </p:cNvSpPr>
          <p:nvPr>
            <p:ph idx="1"/>
          </p:nvPr>
        </p:nvSpPr>
        <p:spPr/>
        <p:txBody>
          <a:bodyPr/>
          <a:lstStyle/>
          <a:p>
            <a:r>
              <a:rPr lang="en-US" dirty="0"/>
              <a:t>Form a team of representatives from the SEA, LEA, and EPP or utilize an existing team</a:t>
            </a:r>
          </a:p>
          <a:p>
            <a:r>
              <a:rPr lang="en-US" dirty="0"/>
              <a:t>Establish a shared vision of M&amp;I for novice teachers</a:t>
            </a:r>
          </a:p>
          <a:p>
            <a:r>
              <a:rPr lang="en-US" dirty="0"/>
              <a:t>Utilize the GTL Center M&amp;I toolkit to make design decisions for M&amp;I programs</a:t>
            </a:r>
          </a:p>
          <a:p>
            <a:r>
              <a:rPr lang="en-US" dirty="0"/>
              <a:t>Designate roles for each partner or identify how existing efforts can be leveraged to support the M&amp;I program</a:t>
            </a:r>
          </a:p>
          <a:p>
            <a:r>
              <a:rPr lang="en-US" dirty="0"/>
              <a:t>Create an action plan </a:t>
            </a:r>
          </a:p>
        </p:txBody>
      </p:sp>
      <p:sp>
        <p:nvSpPr>
          <p:cNvPr id="4" name="Slide Number Placeholder 3">
            <a:extLst>
              <a:ext uri="{FF2B5EF4-FFF2-40B4-BE49-F238E27FC236}">
                <a16:creationId xmlns:a16="http://schemas.microsoft.com/office/drawing/2014/main" id="{9842AE79-CEFD-4D7D-A345-099FAEF2AF5B}"/>
              </a:ext>
            </a:extLst>
          </p:cNvPr>
          <p:cNvSpPr>
            <a:spLocks noGrp="1"/>
          </p:cNvSpPr>
          <p:nvPr>
            <p:ph type="sldNum" sz="quarter" idx="10"/>
          </p:nvPr>
        </p:nvSpPr>
        <p:spPr/>
        <p:txBody>
          <a:bodyPr/>
          <a:lstStyle/>
          <a:p>
            <a:fld id="{FBC8D669-979D-0B49-B29F-9ADB534A76C0}" type="slidenum">
              <a:rPr lang="en-US" smtClean="0"/>
              <a:pPr/>
              <a:t>49</a:t>
            </a:fld>
            <a:endParaRPr lang="en-US" dirty="0"/>
          </a:p>
        </p:txBody>
      </p:sp>
    </p:spTree>
    <p:extLst>
      <p:ext uri="{BB962C8B-B14F-4D97-AF65-F5344CB8AC3E}">
        <p14:creationId xmlns:p14="http://schemas.microsoft.com/office/powerpoint/2010/main" val="59071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solidFill>
                  <a:srgbClr val="686868"/>
                </a:solidFill>
              </a:rPr>
              <a:t>Overview of the Toolkit </a:t>
            </a:r>
          </a:p>
        </p:txBody>
      </p:sp>
      <p:sp>
        <p:nvSpPr>
          <p:cNvPr id="9" name="Content Placeholder 2"/>
          <p:cNvSpPr>
            <a:spLocks noGrp="1"/>
          </p:cNvSpPr>
          <p:nvPr>
            <p:ph idx="1"/>
          </p:nvPr>
        </p:nvSpPr>
        <p:spPr/>
        <p:txBody>
          <a:bodyPr/>
          <a:lstStyle/>
          <a:p>
            <a:pPr>
              <a:buClr>
                <a:srgbClr val="686868"/>
              </a:buClr>
            </a:pPr>
            <a:r>
              <a:rPr lang="en-US" sz="2100" dirty="0"/>
              <a:t>Module 1: Introduction to the GTL Mentoring and Induction Toolkit</a:t>
            </a:r>
          </a:p>
          <a:p>
            <a:pPr>
              <a:buClr>
                <a:srgbClr val="686868"/>
              </a:buClr>
            </a:pPr>
            <a:r>
              <a:rPr lang="en-US" sz="2100" dirty="0"/>
              <a:t>Module 2: Mentor Recruitment, Selection, and Assignment</a:t>
            </a:r>
          </a:p>
          <a:p>
            <a:pPr>
              <a:buClr>
                <a:srgbClr val="686868"/>
              </a:buClr>
            </a:pPr>
            <a:r>
              <a:rPr lang="en-US" sz="2100" dirty="0"/>
              <a:t>Module 3: Mentor Professional Learning, Development, and Assessment</a:t>
            </a:r>
          </a:p>
          <a:p>
            <a:pPr>
              <a:buClr>
                <a:srgbClr val="686868"/>
              </a:buClr>
            </a:pPr>
            <a:r>
              <a:rPr lang="en-US" sz="2100" dirty="0"/>
              <a:t>Module 4: Beginning Teacher Professional Learning and Development</a:t>
            </a:r>
          </a:p>
          <a:p>
            <a:pPr>
              <a:buClr>
                <a:srgbClr val="686868"/>
              </a:buClr>
            </a:pPr>
            <a:r>
              <a:rPr lang="en-US" sz="2100" dirty="0"/>
              <a:t>Module 5: The Role of the Principal in Mentoring and Induction</a:t>
            </a:r>
          </a:p>
          <a:p>
            <a:pPr>
              <a:buClr>
                <a:srgbClr val="686868"/>
              </a:buClr>
            </a:pPr>
            <a:r>
              <a:rPr lang="en-US" sz="2100" b="1" dirty="0"/>
              <a:t>Module 6: Mentoring and Induction for Educators of Students with Disabilities</a:t>
            </a:r>
          </a:p>
          <a:p>
            <a:pPr>
              <a:buClr>
                <a:srgbClr val="686868"/>
              </a:buClr>
            </a:pPr>
            <a:r>
              <a:rPr lang="en-US" sz="2100" dirty="0"/>
              <a:t>Module 7: Collecting Evidence of Induction Program Success</a:t>
            </a:r>
          </a:p>
        </p:txBody>
      </p:sp>
      <p:sp>
        <p:nvSpPr>
          <p:cNvPr id="3" name="Slide Number Placeholder 2"/>
          <p:cNvSpPr>
            <a:spLocks noGrp="1"/>
          </p:cNvSpPr>
          <p:nvPr>
            <p:ph type="sldNum" sz="quarter" idx="10"/>
          </p:nvPr>
        </p:nvSpPr>
        <p:spPr>
          <a:xfrm>
            <a:off x="8841693" y="6507316"/>
            <a:ext cx="70532"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628883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328C7-721B-472C-B9E8-FBBCEEC5F326}"/>
              </a:ext>
            </a:extLst>
          </p:cNvPr>
          <p:cNvSpPr>
            <a:spLocks noGrp="1"/>
          </p:cNvSpPr>
          <p:nvPr>
            <p:ph type="title"/>
          </p:nvPr>
        </p:nvSpPr>
        <p:spPr/>
        <p:txBody>
          <a:bodyPr/>
          <a:lstStyle/>
          <a:p>
            <a:r>
              <a:rPr lang="en-US" dirty="0"/>
              <a:t>State Education Agencies</a:t>
            </a:r>
          </a:p>
        </p:txBody>
      </p:sp>
      <p:sp>
        <p:nvSpPr>
          <p:cNvPr id="2" name="Content Placeholder 1">
            <a:extLst>
              <a:ext uri="{FF2B5EF4-FFF2-40B4-BE49-F238E27FC236}">
                <a16:creationId xmlns:a16="http://schemas.microsoft.com/office/drawing/2014/main" id="{DF2FC1D7-B43D-441F-89A1-D072F4BB762C}"/>
              </a:ext>
            </a:extLst>
          </p:cNvPr>
          <p:cNvSpPr>
            <a:spLocks noGrp="1"/>
          </p:cNvSpPr>
          <p:nvPr>
            <p:ph idx="1"/>
          </p:nvPr>
        </p:nvSpPr>
        <p:spPr/>
        <p:txBody>
          <a:bodyPr/>
          <a:lstStyle/>
          <a:p>
            <a:r>
              <a:rPr lang="en-US" dirty="0"/>
              <a:t>Potential Roles</a:t>
            </a:r>
          </a:p>
        </p:txBody>
      </p:sp>
      <p:sp>
        <p:nvSpPr>
          <p:cNvPr id="4" name="Slide Number Placeholder 3">
            <a:extLst>
              <a:ext uri="{FF2B5EF4-FFF2-40B4-BE49-F238E27FC236}">
                <a16:creationId xmlns:a16="http://schemas.microsoft.com/office/drawing/2014/main" id="{23388B99-91FA-41EB-8AF0-E1A517D9A67C}"/>
              </a:ext>
            </a:extLst>
          </p:cNvPr>
          <p:cNvSpPr>
            <a:spLocks noGrp="1"/>
          </p:cNvSpPr>
          <p:nvPr>
            <p:ph type="sldNum" sz="quarter" idx="12"/>
          </p:nvPr>
        </p:nvSpPr>
        <p:spPr/>
        <p:txBody>
          <a:bodyPr/>
          <a:lstStyle/>
          <a:p>
            <a:pPr algn="r"/>
            <a:fld id="{F3477EC8-074D-41C4-94AE-E9EA7CEEA348}" type="slidenum">
              <a:rPr lang="en-US" smtClean="0"/>
              <a:pPr algn="r"/>
              <a:t>50</a:t>
            </a:fld>
            <a:endParaRPr lang="en-US" dirty="0"/>
          </a:p>
        </p:txBody>
      </p:sp>
    </p:spTree>
    <p:extLst>
      <p:ext uri="{BB962C8B-B14F-4D97-AF65-F5344CB8AC3E}">
        <p14:creationId xmlns:p14="http://schemas.microsoft.com/office/powerpoint/2010/main" val="112107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2DCD7F-C442-4A8D-B931-FF8BE800BBE7}"/>
              </a:ext>
            </a:extLst>
          </p:cNvPr>
          <p:cNvSpPr>
            <a:spLocks noGrp="1"/>
          </p:cNvSpPr>
          <p:nvPr>
            <p:ph type="title"/>
          </p:nvPr>
        </p:nvSpPr>
        <p:spPr/>
        <p:txBody>
          <a:bodyPr/>
          <a:lstStyle/>
          <a:p>
            <a:r>
              <a:rPr lang="en-US" dirty="0"/>
              <a:t>Supporting M&amp;I Through State Policy</a:t>
            </a:r>
          </a:p>
        </p:txBody>
      </p:sp>
      <p:sp>
        <p:nvSpPr>
          <p:cNvPr id="6" name="Content Placeholder 5">
            <a:extLst>
              <a:ext uri="{FF2B5EF4-FFF2-40B4-BE49-F238E27FC236}">
                <a16:creationId xmlns:a16="http://schemas.microsoft.com/office/drawing/2014/main" id="{10534348-6472-4A8C-B3C0-9E8E5DEF8440}"/>
              </a:ext>
            </a:extLst>
          </p:cNvPr>
          <p:cNvSpPr>
            <a:spLocks noGrp="1"/>
          </p:cNvSpPr>
          <p:nvPr>
            <p:ph idx="1"/>
          </p:nvPr>
        </p:nvSpPr>
        <p:spPr/>
        <p:txBody>
          <a:bodyPr/>
          <a:lstStyle/>
          <a:p>
            <a:r>
              <a:rPr lang="en-US" sz="2200" b="1" dirty="0"/>
              <a:t>Require</a:t>
            </a:r>
            <a:r>
              <a:rPr lang="en-US" sz="2200" dirty="0"/>
              <a:t> M&amp;I for new teachers that advances partnerships between LEAs and EPPs.</a:t>
            </a:r>
          </a:p>
          <a:p>
            <a:r>
              <a:rPr lang="en-US" sz="2200" b="1" dirty="0"/>
              <a:t>Provide </a:t>
            </a:r>
            <a:r>
              <a:rPr lang="en-US" sz="2200" dirty="0"/>
              <a:t>support to implement M&amp;I programs that focus on HLPs within the comprehensive and targeted systems of support for low-performing schools required by ESSA.</a:t>
            </a:r>
          </a:p>
          <a:p>
            <a:r>
              <a:rPr lang="en-US" sz="2200" b="1" dirty="0"/>
              <a:t>Create</a:t>
            </a:r>
            <a:r>
              <a:rPr lang="en-US" sz="2200" dirty="0"/>
              <a:t> teacher and leader standards that integrate skills concerning the HLPs, instructional coaching, and collaboration among special and general educators.</a:t>
            </a:r>
          </a:p>
          <a:p>
            <a:r>
              <a:rPr lang="en-US" sz="2200" b="1" dirty="0"/>
              <a:t>Establish</a:t>
            </a:r>
            <a:r>
              <a:rPr lang="en-US" sz="2200" dirty="0"/>
              <a:t> program approval and school improvement policies that stimulate partnerships and encourage shared ownership and accountability for M&amp;I programs.</a:t>
            </a:r>
            <a:endParaRPr lang="en-US" sz="2000" dirty="0"/>
          </a:p>
        </p:txBody>
      </p:sp>
      <p:sp>
        <p:nvSpPr>
          <p:cNvPr id="4" name="Slide Number Placeholder 3">
            <a:extLst>
              <a:ext uri="{FF2B5EF4-FFF2-40B4-BE49-F238E27FC236}">
                <a16:creationId xmlns:a16="http://schemas.microsoft.com/office/drawing/2014/main" id="{506B7863-1F56-4686-B195-9B7E72B68437}"/>
              </a:ext>
            </a:extLst>
          </p:cNvPr>
          <p:cNvSpPr>
            <a:spLocks noGrp="1"/>
          </p:cNvSpPr>
          <p:nvPr>
            <p:ph type="sldNum" sz="quarter" idx="10"/>
          </p:nvPr>
        </p:nvSpPr>
        <p:spPr/>
        <p:txBody>
          <a:bodyPr/>
          <a:lstStyle/>
          <a:p>
            <a:fld id="{A1A8B8B9-B651-4439-A868-E8F04EF81465}" type="slidenum">
              <a:rPr lang="en-US" smtClean="0"/>
              <a:pPr/>
              <a:t>51</a:t>
            </a:fld>
            <a:endParaRPr lang="en-US" dirty="0"/>
          </a:p>
        </p:txBody>
      </p:sp>
    </p:spTree>
    <p:extLst>
      <p:ext uri="{BB962C8B-B14F-4D97-AF65-F5344CB8AC3E}">
        <p14:creationId xmlns:p14="http://schemas.microsoft.com/office/powerpoint/2010/main" val="1421172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927F48-EE2B-4830-A2B4-E5D8F54358F1}"/>
              </a:ext>
            </a:extLst>
          </p:cNvPr>
          <p:cNvSpPr>
            <a:spLocks noGrp="1"/>
          </p:cNvSpPr>
          <p:nvPr>
            <p:ph type="title"/>
          </p:nvPr>
        </p:nvSpPr>
        <p:spPr/>
        <p:txBody>
          <a:bodyPr/>
          <a:lstStyle/>
          <a:p>
            <a:r>
              <a:rPr lang="en-US" dirty="0"/>
              <a:t>Secure Funding</a:t>
            </a:r>
          </a:p>
        </p:txBody>
      </p:sp>
      <p:sp>
        <p:nvSpPr>
          <p:cNvPr id="2" name="Content Placeholder 1">
            <a:extLst>
              <a:ext uri="{FF2B5EF4-FFF2-40B4-BE49-F238E27FC236}">
                <a16:creationId xmlns:a16="http://schemas.microsoft.com/office/drawing/2014/main" id="{5136AEEA-7C93-40B6-9DD0-A7237E6C5936}"/>
              </a:ext>
            </a:extLst>
          </p:cNvPr>
          <p:cNvSpPr>
            <a:spLocks noGrp="1"/>
          </p:cNvSpPr>
          <p:nvPr>
            <p:ph idx="1"/>
          </p:nvPr>
        </p:nvSpPr>
        <p:spPr/>
        <p:txBody>
          <a:bodyPr/>
          <a:lstStyle/>
          <a:p>
            <a:r>
              <a:rPr lang="en-US" sz="2200" dirty="0"/>
              <a:t>Title II, Part A funds can be used to support initiatives to assist in recruiting, hiring, and retaining effective teachers. </a:t>
            </a:r>
          </a:p>
          <a:p>
            <a:r>
              <a:rPr lang="en-US" sz="2200" dirty="0"/>
              <a:t>ESSA preserves the Rural Education Achievement Program (REAP), which provides resources to rural school districts to develop and retain teachers.</a:t>
            </a:r>
          </a:p>
          <a:p>
            <a:r>
              <a:rPr lang="en-US" sz="2200" dirty="0"/>
              <a:t>Individuals with Disabilities Education Act (IDEA) funds can be used to provide professional learning and support to all teachers (both general and special educators) as long as it is of benefit to SWDs.</a:t>
            </a:r>
          </a:p>
        </p:txBody>
      </p:sp>
      <p:sp>
        <p:nvSpPr>
          <p:cNvPr id="4" name="Slide Number Placeholder 3">
            <a:extLst>
              <a:ext uri="{FF2B5EF4-FFF2-40B4-BE49-F238E27FC236}">
                <a16:creationId xmlns:a16="http://schemas.microsoft.com/office/drawing/2014/main" id="{DBC2BB25-D501-4514-8D87-8B0C43D00E06}"/>
              </a:ext>
            </a:extLst>
          </p:cNvPr>
          <p:cNvSpPr>
            <a:spLocks noGrp="1"/>
          </p:cNvSpPr>
          <p:nvPr>
            <p:ph type="sldNum" sz="quarter" idx="10"/>
          </p:nvPr>
        </p:nvSpPr>
        <p:spPr/>
        <p:txBody>
          <a:bodyPr/>
          <a:lstStyle/>
          <a:p>
            <a:pPr algn="r"/>
            <a:fld id="{F3477EC8-074D-41C4-94AE-E9EA7CEEA348}" type="slidenum">
              <a:rPr lang="en-US" smtClean="0"/>
              <a:pPr algn="r"/>
              <a:t>52</a:t>
            </a:fld>
            <a:endParaRPr lang="en-US" dirty="0"/>
          </a:p>
        </p:txBody>
      </p:sp>
    </p:spTree>
    <p:extLst>
      <p:ext uri="{BB962C8B-B14F-4D97-AF65-F5344CB8AC3E}">
        <p14:creationId xmlns:p14="http://schemas.microsoft.com/office/powerpoint/2010/main" val="1848380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328C7-721B-472C-B9E8-FBBCEEC5F326}"/>
              </a:ext>
            </a:extLst>
          </p:cNvPr>
          <p:cNvSpPr>
            <a:spLocks noGrp="1"/>
          </p:cNvSpPr>
          <p:nvPr>
            <p:ph type="title"/>
          </p:nvPr>
        </p:nvSpPr>
        <p:spPr>
          <a:xfrm>
            <a:off x="687388" y="3032879"/>
            <a:ext cx="8229600" cy="1446550"/>
          </a:xfrm>
        </p:spPr>
        <p:txBody>
          <a:bodyPr/>
          <a:lstStyle/>
          <a:p>
            <a:r>
              <a:rPr lang="en-US" dirty="0"/>
              <a:t>Local Education Agencies and Schools</a:t>
            </a:r>
          </a:p>
        </p:txBody>
      </p:sp>
      <p:sp>
        <p:nvSpPr>
          <p:cNvPr id="2" name="Content Placeholder 1">
            <a:extLst>
              <a:ext uri="{FF2B5EF4-FFF2-40B4-BE49-F238E27FC236}">
                <a16:creationId xmlns:a16="http://schemas.microsoft.com/office/drawing/2014/main" id="{DF2FC1D7-B43D-441F-89A1-D072F4BB762C}"/>
              </a:ext>
            </a:extLst>
          </p:cNvPr>
          <p:cNvSpPr>
            <a:spLocks noGrp="1"/>
          </p:cNvSpPr>
          <p:nvPr>
            <p:ph idx="1"/>
          </p:nvPr>
        </p:nvSpPr>
        <p:spPr/>
        <p:txBody>
          <a:bodyPr/>
          <a:lstStyle/>
          <a:p>
            <a:r>
              <a:rPr lang="en-US" dirty="0"/>
              <a:t>Potential Roles</a:t>
            </a:r>
          </a:p>
        </p:txBody>
      </p:sp>
      <p:sp>
        <p:nvSpPr>
          <p:cNvPr id="4" name="Slide Number Placeholder 3">
            <a:extLst>
              <a:ext uri="{FF2B5EF4-FFF2-40B4-BE49-F238E27FC236}">
                <a16:creationId xmlns:a16="http://schemas.microsoft.com/office/drawing/2014/main" id="{23388B99-91FA-41EB-8AF0-E1A517D9A67C}"/>
              </a:ext>
            </a:extLst>
          </p:cNvPr>
          <p:cNvSpPr>
            <a:spLocks noGrp="1"/>
          </p:cNvSpPr>
          <p:nvPr>
            <p:ph type="sldNum" sz="quarter" idx="12"/>
          </p:nvPr>
        </p:nvSpPr>
        <p:spPr/>
        <p:txBody>
          <a:body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1450806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C425-D6F8-479C-A984-A30A696567F5}"/>
              </a:ext>
            </a:extLst>
          </p:cNvPr>
          <p:cNvSpPr>
            <a:spLocks noGrp="1"/>
          </p:cNvSpPr>
          <p:nvPr>
            <p:ph type="title"/>
          </p:nvPr>
        </p:nvSpPr>
        <p:spPr/>
        <p:txBody>
          <a:bodyPr/>
          <a:lstStyle/>
          <a:p>
            <a:r>
              <a:rPr lang="en-US" dirty="0"/>
              <a:t>Supports for Mentors and Instructional Coaches</a:t>
            </a:r>
          </a:p>
        </p:txBody>
      </p:sp>
      <p:sp>
        <p:nvSpPr>
          <p:cNvPr id="2" name="Content Placeholder 1">
            <a:extLst>
              <a:ext uri="{FF2B5EF4-FFF2-40B4-BE49-F238E27FC236}">
                <a16:creationId xmlns:a16="http://schemas.microsoft.com/office/drawing/2014/main" id="{F2CB1A0E-1FAF-4537-BECD-0F087F245412}"/>
              </a:ext>
            </a:extLst>
          </p:cNvPr>
          <p:cNvSpPr>
            <a:spLocks noGrp="1"/>
          </p:cNvSpPr>
          <p:nvPr>
            <p:ph idx="1"/>
          </p:nvPr>
        </p:nvSpPr>
        <p:spPr/>
        <p:txBody>
          <a:bodyPr/>
          <a:lstStyle/>
          <a:p>
            <a:r>
              <a:rPr lang="en-US" b="1" dirty="0"/>
              <a:t>Recruit and select</a:t>
            </a:r>
            <a:r>
              <a:rPr lang="en-US" dirty="0"/>
              <a:t> teacher-leaders with demonstrated skill teaching diverse learners. </a:t>
            </a:r>
          </a:p>
          <a:p>
            <a:r>
              <a:rPr lang="en-US" b="1" dirty="0"/>
              <a:t>Require</a:t>
            </a:r>
            <a:r>
              <a:rPr lang="en-US" dirty="0"/>
              <a:t> ongoing professional development for teacher-leaders with an emphasis on HLPs and the essential features of practice-based opportunities.</a:t>
            </a:r>
          </a:p>
          <a:p>
            <a:r>
              <a:rPr lang="en-US" b="1" dirty="0"/>
              <a:t>Train</a:t>
            </a:r>
            <a:r>
              <a:rPr lang="en-US" dirty="0"/>
              <a:t> teacher-leaders to provide instructional coaching and feedback to beginning teachers on HLPs.</a:t>
            </a:r>
          </a:p>
        </p:txBody>
      </p:sp>
      <p:sp>
        <p:nvSpPr>
          <p:cNvPr id="4" name="Slide Number Placeholder 3">
            <a:extLst>
              <a:ext uri="{FF2B5EF4-FFF2-40B4-BE49-F238E27FC236}">
                <a16:creationId xmlns:a16="http://schemas.microsoft.com/office/drawing/2014/main" id="{F966221F-F3F1-4ACA-9470-867511731C91}"/>
              </a:ext>
            </a:extLst>
          </p:cNvPr>
          <p:cNvSpPr>
            <a:spLocks noGrp="1"/>
          </p:cNvSpPr>
          <p:nvPr>
            <p:ph type="sldNum" sz="quarter" idx="10"/>
          </p:nvPr>
        </p:nvSpPr>
        <p:spPr/>
        <p:txBody>
          <a:bodyPr/>
          <a:lstStyle/>
          <a:p>
            <a:pPr lvl="0"/>
            <a:fld id="{F3477EC8-074D-41C4-94AE-E9EA7CEEA348}" type="slidenum">
              <a:rPr lang="en-US" noProof="0" smtClean="0"/>
              <a:pPr lvl="0"/>
              <a:t>54</a:t>
            </a:fld>
            <a:endParaRPr lang="en-US" noProof="0" dirty="0"/>
          </a:p>
        </p:txBody>
      </p:sp>
    </p:spTree>
    <p:extLst>
      <p:ext uri="{BB962C8B-B14F-4D97-AF65-F5344CB8AC3E}">
        <p14:creationId xmlns:p14="http://schemas.microsoft.com/office/powerpoint/2010/main" val="2682574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C425-D6F8-479C-A984-A30A696567F5}"/>
              </a:ext>
            </a:extLst>
          </p:cNvPr>
          <p:cNvSpPr>
            <a:spLocks noGrp="1"/>
          </p:cNvSpPr>
          <p:nvPr>
            <p:ph type="title"/>
          </p:nvPr>
        </p:nvSpPr>
        <p:spPr/>
        <p:txBody>
          <a:bodyPr/>
          <a:lstStyle/>
          <a:p>
            <a:r>
              <a:rPr lang="en-US" dirty="0"/>
              <a:t>Principal Roles and Responsibilities</a:t>
            </a:r>
          </a:p>
        </p:txBody>
      </p:sp>
      <p:sp>
        <p:nvSpPr>
          <p:cNvPr id="2" name="Content Placeholder 1">
            <a:extLst>
              <a:ext uri="{FF2B5EF4-FFF2-40B4-BE49-F238E27FC236}">
                <a16:creationId xmlns:a16="http://schemas.microsoft.com/office/drawing/2014/main" id="{F2CB1A0E-1FAF-4537-BECD-0F087F245412}"/>
              </a:ext>
            </a:extLst>
          </p:cNvPr>
          <p:cNvSpPr>
            <a:spLocks noGrp="1"/>
          </p:cNvSpPr>
          <p:nvPr>
            <p:ph idx="1"/>
          </p:nvPr>
        </p:nvSpPr>
        <p:spPr/>
        <p:txBody>
          <a:bodyPr/>
          <a:lstStyle/>
          <a:p>
            <a:r>
              <a:rPr lang="en-US" b="1" dirty="0"/>
              <a:t>Establish </a:t>
            </a:r>
            <a:r>
              <a:rPr lang="en-US" dirty="0"/>
              <a:t>an inclusive environment by promoting co-mentoring by general and special educators.</a:t>
            </a:r>
          </a:p>
          <a:p>
            <a:r>
              <a:rPr lang="en-US" b="1" dirty="0"/>
              <a:t>Create</a:t>
            </a:r>
            <a:r>
              <a:rPr lang="en-US" dirty="0"/>
              <a:t> an infrastructure that supports time for collaboration, time for mentors to observe novice teachers in classrooms, time for mentors to provide feedback, and time for novice teachers to reflect upon their practice.</a:t>
            </a:r>
          </a:p>
          <a:p>
            <a:r>
              <a:rPr lang="en-US" b="1" dirty="0"/>
              <a:t>Ensure</a:t>
            </a:r>
            <a:r>
              <a:rPr lang="en-US" dirty="0"/>
              <a:t> that mentors have protected time to perform their duties and are provided professional learning and support.</a:t>
            </a:r>
          </a:p>
        </p:txBody>
      </p:sp>
      <p:sp>
        <p:nvSpPr>
          <p:cNvPr id="4" name="Slide Number Placeholder 3">
            <a:extLst>
              <a:ext uri="{FF2B5EF4-FFF2-40B4-BE49-F238E27FC236}">
                <a16:creationId xmlns:a16="http://schemas.microsoft.com/office/drawing/2014/main" id="{F966221F-F3F1-4ACA-9470-867511731C91}"/>
              </a:ext>
            </a:extLst>
          </p:cNvPr>
          <p:cNvSpPr>
            <a:spLocks noGrp="1"/>
          </p:cNvSpPr>
          <p:nvPr>
            <p:ph type="sldNum" sz="quarter" idx="10"/>
          </p:nvPr>
        </p:nvSpPr>
        <p:spPr/>
        <p:txBody>
          <a:bodyPr/>
          <a:lstStyle/>
          <a:p>
            <a:pPr lvl="0"/>
            <a:fld id="{F3477EC8-074D-41C4-94AE-E9EA7CEEA348}" type="slidenum">
              <a:rPr lang="en-US" noProof="0" smtClean="0"/>
              <a:pPr lvl="0"/>
              <a:t>55</a:t>
            </a:fld>
            <a:endParaRPr lang="en-US" noProof="0" dirty="0"/>
          </a:p>
        </p:txBody>
      </p:sp>
    </p:spTree>
    <p:extLst>
      <p:ext uri="{BB962C8B-B14F-4D97-AF65-F5344CB8AC3E}">
        <p14:creationId xmlns:p14="http://schemas.microsoft.com/office/powerpoint/2010/main" val="554533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D9B97-389F-4CFD-8A63-61F1B7A86D5C}"/>
              </a:ext>
            </a:extLst>
          </p:cNvPr>
          <p:cNvSpPr>
            <a:spLocks noGrp="1"/>
          </p:cNvSpPr>
          <p:nvPr>
            <p:ph type="title"/>
          </p:nvPr>
        </p:nvSpPr>
        <p:spPr/>
        <p:txBody>
          <a:bodyPr/>
          <a:lstStyle/>
          <a:p>
            <a:r>
              <a:rPr lang="en-US" dirty="0"/>
              <a:t>Professional Development Guide for School Leaders</a:t>
            </a:r>
          </a:p>
        </p:txBody>
      </p:sp>
      <p:pic>
        <p:nvPicPr>
          <p:cNvPr id="5" name="Content Placeholder 4" descr="A screenshot of a resource for school leaders titled &quot;Introducing high-leverage practices in special education: A professional development guide for school leaders.&quot;">
            <a:extLst>
              <a:ext uri="{FF2B5EF4-FFF2-40B4-BE49-F238E27FC236}">
                <a16:creationId xmlns:a16="http://schemas.microsoft.com/office/drawing/2014/main" id="{7D7B0712-49C9-48DB-A5EA-3235FD7982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3684" y="2115091"/>
            <a:ext cx="3973512" cy="2627815"/>
          </a:xfrm>
        </p:spPr>
      </p:pic>
      <p:sp>
        <p:nvSpPr>
          <p:cNvPr id="7" name="TextBox 6">
            <a:extLst>
              <a:ext uri="{FF2B5EF4-FFF2-40B4-BE49-F238E27FC236}">
                <a16:creationId xmlns:a16="http://schemas.microsoft.com/office/drawing/2014/main" id="{84685008-EA8B-40D0-AFCF-30B37A55B382}"/>
              </a:ext>
            </a:extLst>
          </p:cNvPr>
          <p:cNvSpPr txBox="1"/>
          <p:nvPr/>
        </p:nvSpPr>
        <p:spPr>
          <a:xfrm>
            <a:off x="996476" y="4910763"/>
            <a:ext cx="3207929" cy="338554"/>
          </a:xfrm>
          <a:prstGeom prst="rect">
            <a:avLst/>
          </a:prstGeom>
          <a:noFill/>
        </p:spPr>
        <p:txBody>
          <a:bodyPr wrap="none" rtlCol="0">
            <a:spAutoFit/>
          </a:bodyPr>
          <a:lstStyle/>
          <a:p>
            <a:r>
              <a:rPr lang="en-US" sz="1600" dirty="0">
                <a:solidFill>
                  <a:schemeClr val="accent1">
                    <a:lumMod val="75000"/>
                  </a:schemeClr>
                </a:solidFill>
                <a:hlinkClick r:id="rId4"/>
              </a:rPr>
              <a:t>https://highleveragepractices.org/</a:t>
            </a:r>
            <a:endParaRPr lang="en-US" sz="1600" dirty="0">
              <a:solidFill>
                <a:schemeClr val="accent1">
                  <a:lumMod val="75000"/>
                </a:schemeClr>
              </a:solidFill>
            </a:endParaRPr>
          </a:p>
        </p:txBody>
      </p:sp>
      <p:sp>
        <p:nvSpPr>
          <p:cNvPr id="2" name="Content Placeholder 1"/>
          <p:cNvSpPr>
            <a:spLocks noGrp="1"/>
          </p:cNvSpPr>
          <p:nvPr>
            <p:ph idx="10"/>
          </p:nvPr>
        </p:nvSpPr>
        <p:spPr>
          <a:xfrm>
            <a:off x="4939596" y="2115091"/>
            <a:ext cx="3972629" cy="2821777"/>
          </a:xfrm>
        </p:spPr>
        <p:txBody>
          <a:bodyPr/>
          <a:lstStyle/>
          <a:p>
            <a:r>
              <a:rPr lang="en-US" b="1" dirty="0"/>
              <a:t>Getting to Know HLPs</a:t>
            </a:r>
          </a:p>
          <a:p>
            <a:r>
              <a:rPr lang="en-US" b="1" dirty="0"/>
              <a:t>Sharing HLPs</a:t>
            </a:r>
          </a:p>
          <a:p>
            <a:r>
              <a:rPr lang="en-US" b="1" dirty="0"/>
              <a:t>Reflecting on HLPs</a:t>
            </a:r>
          </a:p>
          <a:p>
            <a:pPr marL="0" lvl="0" indent="0">
              <a:spcBef>
                <a:spcPts val="3600"/>
              </a:spcBef>
              <a:buClr>
                <a:srgbClr val="FFFFFF">
                  <a:lumMod val="65000"/>
                </a:srgbClr>
              </a:buClr>
              <a:buNone/>
              <a:defRPr/>
            </a:pPr>
            <a:r>
              <a:rPr lang="en-US" b="1" dirty="0">
                <a:solidFill>
                  <a:srgbClr val="326295">
                    <a:lumMod val="75000"/>
                  </a:srgbClr>
                </a:solidFill>
              </a:rPr>
              <a:t>Additional Resources:</a:t>
            </a:r>
          </a:p>
          <a:p>
            <a:pPr lvl="0">
              <a:defRPr/>
            </a:pPr>
            <a:r>
              <a:rPr lang="en-US" sz="2000" dirty="0">
                <a:solidFill>
                  <a:srgbClr val="326295">
                    <a:lumMod val="75000"/>
                  </a:srgbClr>
                </a:solidFill>
                <a:hlinkClick r:id="rId4"/>
              </a:rPr>
              <a:t>HLP Website</a:t>
            </a:r>
            <a:endParaRPr lang="en-US" sz="2000" dirty="0">
              <a:solidFill>
                <a:srgbClr val="326295">
                  <a:lumMod val="75000"/>
                </a:srgbClr>
              </a:solidFill>
            </a:endParaRPr>
          </a:p>
          <a:p>
            <a:pPr lvl="0">
              <a:defRPr/>
            </a:pPr>
            <a:r>
              <a:rPr lang="en-US" sz="2000" dirty="0">
                <a:solidFill>
                  <a:srgbClr val="326295">
                    <a:lumMod val="75000"/>
                  </a:srgbClr>
                </a:solidFill>
                <a:hlinkClick r:id="rId5"/>
              </a:rPr>
              <a:t>HLP Videos</a:t>
            </a:r>
            <a:endParaRPr lang="en-US" sz="1600" dirty="0">
              <a:solidFill>
                <a:srgbClr val="326295">
                  <a:lumMod val="75000"/>
                </a:srgbClr>
              </a:solidFill>
            </a:endParaRPr>
          </a:p>
        </p:txBody>
      </p:sp>
      <p:sp>
        <p:nvSpPr>
          <p:cNvPr id="4" name="Slide Number Placeholder 3">
            <a:extLst>
              <a:ext uri="{FF2B5EF4-FFF2-40B4-BE49-F238E27FC236}">
                <a16:creationId xmlns:a16="http://schemas.microsoft.com/office/drawing/2014/main" id="{4602A867-0001-4CAA-8755-41702CD3BD84}"/>
              </a:ext>
            </a:extLst>
          </p:cNvPr>
          <p:cNvSpPr>
            <a:spLocks noGrp="1"/>
          </p:cNvSpPr>
          <p:nvPr>
            <p:ph type="sldNum" sz="quarter" idx="11"/>
          </p:nvPr>
        </p:nvSpPr>
        <p:spPr/>
        <p:txBody>
          <a:bodyPr/>
          <a:lstStyle/>
          <a:p>
            <a:fld id="{F3477EC8-074D-41C4-94AE-E9EA7CEEA348}" type="slidenum">
              <a:rPr lang="en-US" smtClean="0"/>
              <a:pPr/>
              <a:t>56</a:t>
            </a:fld>
            <a:endParaRPr lang="en-US" dirty="0"/>
          </a:p>
        </p:txBody>
      </p:sp>
    </p:spTree>
    <p:extLst>
      <p:ext uri="{BB962C8B-B14F-4D97-AF65-F5344CB8AC3E}">
        <p14:creationId xmlns:p14="http://schemas.microsoft.com/office/powerpoint/2010/main" val="806239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C425-D6F8-479C-A984-A30A696567F5}"/>
              </a:ext>
            </a:extLst>
          </p:cNvPr>
          <p:cNvSpPr>
            <a:spLocks noGrp="1"/>
          </p:cNvSpPr>
          <p:nvPr>
            <p:ph type="title"/>
          </p:nvPr>
        </p:nvSpPr>
        <p:spPr/>
        <p:txBody>
          <a:bodyPr/>
          <a:lstStyle/>
          <a:p>
            <a:r>
              <a:rPr lang="en-US" dirty="0"/>
              <a:t>Alignment Example: Teacher Evaluation</a:t>
            </a:r>
          </a:p>
        </p:txBody>
      </p:sp>
      <p:sp>
        <p:nvSpPr>
          <p:cNvPr id="2" name="Content Placeholder 1">
            <a:extLst>
              <a:ext uri="{FF2B5EF4-FFF2-40B4-BE49-F238E27FC236}">
                <a16:creationId xmlns:a16="http://schemas.microsoft.com/office/drawing/2014/main" id="{F2CB1A0E-1FAF-4537-BECD-0F087F245412}"/>
              </a:ext>
            </a:extLst>
          </p:cNvPr>
          <p:cNvSpPr>
            <a:spLocks noGrp="1"/>
          </p:cNvSpPr>
          <p:nvPr>
            <p:ph idx="1"/>
          </p:nvPr>
        </p:nvSpPr>
        <p:spPr/>
        <p:txBody>
          <a:bodyPr/>
          <a:lstStyle/>
          <a:p>
            <a:r>
              <a:rPr lang="en-US" b="1" dirty="0"/>
              <a:t>Reinforce</a:t>
            </a:r>
            <a:r>
              <a:rPr lang="en-US" dirty="0"/>
              <a:t> HLPs through educator effectiveness feedback.</a:t>
            </a:r>
          </a:p>
          <a:p>
            <a:r>
              <a:rPr lang="en-US" b="1" dirty="0"/>
              <a:t>Connect</a:t>
            </a:r>
            <a:r>
              <a:rPr lang="en-US" dirty="0"/>
              <a:t> educator effectiveness feedback with professional learning opportunities that strengthen use of HLPs.</a:t>
            </a:r>
          </a:p>
          <a:p>
            <a:pPr marL="0" lvl="0" indent="0">
              <a:spcBef>
                <a:spcPts val="3000"/>
              </a:spcBef>
              <a:buClr>
                <a:srgbClr val="FFFFFF">
                  <a:lumMod val="65000"/>
                </a:srgbClr>
              </a:buClr>
              <a:buNone/>
              <a:defRPr/>
            </a:pPr>
            <a:r>
              <a:rPr lang="en-US" b="1" dirty="0">
                <a:solidFill>
                  <a:srgbClr val="326295">
                    <a:lumMod val="75000"/>
                  </a:srgbClr>
                </a:solidFill>
              </a:rPr>
              <a:t>Tools and Resources:</a:t>
            </a:r>
          </a:p>
          <a:p>
            <a:r>
              <a:rPr lang="en-US" sz="1800" dirty="0">
                <a:hlinkClick r:id="rId3"/>
              </a:rPr>
              <a:t>Inclusive Design: Building Evaluation Systems That Support SWDs</a:t>
            </a:r>
            <a:endParaRPr lang="en-US" sz="1800" dirty="0"/>
          </a:p>
          <a:p>
            <a:r>
              <a:rPr lang="en-US" sz="1800" dirty="0">
                <a:hlinkClick r:id="rId4"/>
              </a:rPr>
              <a:t>A Framework for Coherence: College and Career Readiness Standards, Multi-Tiered Systems of Support, and Educator Effectiveness</a:t>
            </a:r>
            <a:endParaRPr lang="en-US" dirty="0"/>
          </a:p>
        </p:txBody>
      </p:sp>
      <p:sp>
        <p:nvSpPr>
          <p:cNvPr id="4" name="Slide Number Placeholder 3">
            <a:extLst>
              <a:ext uri="{FF2B5EF4-FFF2-40B4-BE49-F238E27FC236}">
                <a16:creationId xmlns:a16="http://schemas.microsoft.com/office/drawing/2014/main" id="{F966221F-F3F1-4ACA-9470-867511731C91}"/>
              </a:ext>
            </a:extLst>
          </p:cNvPr>
          <p:cNvSpPr>
            <a:spLocks noGrp="1"/>
          </p:cNvSpPr>
          <p:nvPr>
            <p:ph type="sldNum" sz="quarter" idx="10"/>
          </p:nvPr>
        </p:nvSpPr>
        <p:spPr/>
        <p:txBody>
          <a:bodyPr/>
          <a:lstStyle/>
          <a:p>
            <a:pPr lvl="0"/>
            <a:fld id="{F3477EC8-074D-41C4-94AE-E9EA7CEEA348}" type="slidenum">
              <a:rPr lang="en-US" noProof="0" smtClean="0"/>
              <a:pPr lvl="0"/>
              <a:t>57</a:t>
            </a:fld>
            <a:endParaRPr lang="en-US" noProof="0" dirty="0"/>
          </a:p>
        </p:txBody>
      </p:sp>
    </p:spTree>
    <p:extLst>
      <p:ext uri="{BB962C8B-B14F-4D97-AF65-F5344CB8AC3E}">
        <p14:creationId xmlns:p14="http://schemas.microsoft.com/office/powerpoint/2010/main" val="2659254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C425-D6F8-479C-A984-A30A696567F5}"/>
              </a:ext>
            </a:extLst>
          </p:cNvPr>
          <p:cNvSpPr>
            <a:spLocks noGrp="1"/>
          </p:cNvSpPr>
          <p:nvPr>
            <p:ph type="title"/>
          </p:nvPr>
        </p:nvSpPr>
        <p:spPr/>
        <p:txBody>
          <a:bodyPr/>
          <a:lstStyle/>
          <a:p>
            <a:r>
              <a:rPr lang="en-US" dirty="0"/>
              <a:t>Alignment Example: Instructional Conditions</a:t>
            </a:r>
          </a:p>
        </p:txBody>
      </p:sp>
      <p:sp>
        <p:nvSpPr>
          <p:cNvPr id="2" name="Content Placeholder 1">
            <a:extLst>
              <a:ext uri="{FF2B5EF4-FFF2-40B4-BE49-F238E27FC236}">
                <a16:creationId xmlns:a16="http://schemas.microsoft.com/office/drawing/2014/main" id="{F2CB1A0E-1FAF-4537-BECD-0F087F245412}"/>
              </a:ext>
            </a:extLst>
          </p:cNvPr>
          <p:cNvSpPr>
            <a:spLocks noGrp="1"/>
          </p:cNvSpPr>
          <p:nvPr>
            <p:ph idx="1"/>
          </p:nvPr>
        </p:nvSpPr>
        <p:spPr/>
        <p:txBody>
          <a:bodyPr/>
          <a:lstStyle/>
          <a:p>
            <a:r>
              <a:rPr lang="en-US" b="1" dirty="0"/>
              <a:t>Promote</a:t>
            </a:r>
            <a:r>
              <a:rPr lang="en-US" dirty="0"/>
              <a:t> collaboration between general and special education teachers.</a:t>
            </a:r>
          </a:p>
          <a:p>
            <a:r>
              <a:rPr lang="en-US" b="1" dirty="0"/>
              <a:t>Build</a:t>
            </a:r>
            <a:r>
              <a:rPr lang="en-US" dirty="0"/>
              <a:t> a school culture around instructional improvement. </a:t>
            </a:r>
          </a:p>
          <a:p>
            <a:r>
              <a:rPr lang="en-US" b="1" dirty="0"/>
              <a:t>Provide </a:t>
            </a:r>
            <a:r>
              <a:rPr lang="en-US" dirty="0"/>
              <a:t>teachers with dedicated time to plan for HLP-driven core instruction.</a:t>
            </a:r>
          </a:p>
          <a:p>
            <a:pPr marL="0" lvl="0" indent="0">
              <a:spcBef>
                <a:spcPts val="3600"/>
              </a:spcBef>
              <a:buClr>
                <a:srgbClr val="FFFFFF">
                  <a:lumMod val="65000"/>
                </a:srgbClr>
              </a:buClr>
              <a:buNone/>
              <a:defRPr/>
            </a:pPr>
            <a:r>
              <a:rPr lang="en-US" b="1" dirty="0">
                <a:solidFill>
                  <a:srgbClr val="326295">
                    <a:lumMod val="75000"/>
                  </a:srgbClr>
                </a:solidFill>
              </a:rPr>
              <a:t>Tools and Resources:</a:t>
            </a:r>
          </a:p>
          <a:p>
            <a:pPr lvl="0">
              <a:defRPr/>
            </a:pPr>
            <a:r>
              <a:rPr lang="en-US" sz="2000" dirty="0">
                <a:solidFill>
                  <a:srgbClr val="326295">
                    <a:lumMod val="75000"/>
                  </a:srgbClr>
                </a:solidFill>
                <a:hlinkClick r:id="rId3"/>
              </a:rPr>
              <a:t>Understanding Teaching Conditions Professional Learning Module</a:t>
            </a:r>
            <a:endParaRPr lang="en-US" sz="2000" dirty="0">
              <a:solidFill>
                <a:srgbClr val="326295">
                  <a:lumMod val="75000"/>
                </a:srgbClr>
              </a:solidFill>
            </a:endParaRPr>
          </a:p>
          <a:p>
            <a:pPr lvl="1">
              <a:defRPr/>
            </a:pPr>
            <a:r>
              <a:rPr lang="en-US" sz="1600" dirty="0">
                <a:solidFill>
                  <a:srgbClr val="326295">
                    <a:lumMod val="75000"/>
                  </a:srgbClr>
                </a:solidFill>
              </a:rPr>
              <a:t>Explores issue of working conditions and why the quality of conditions matters. </a:t>
            </a:r>
            <a:endParaRPr lang="en-US" dirty="0"/>
          </a:p>
        </p:txBody>
      </p:sp>
      <p:sp>
        <p:nvSpPr>
          <p:cNvPr id="4" name="Slide Number Placeholder 3">
            <a:extLst>
              <a:ext uri="{FF2B5EF4-FFF2-40B4-BE49-F238E27FC236}">
                <a16:creationId xmlns:a16="http://schemas.microsoft.com/office/drawing/2014/main" id="{F966221F-F3F1-4ACA-9470-867511731C91}"/>
              </a:ext>
            </a:extLst>
          </p:cNvPr>
          <p:cNvSpPr>
            <a:spLocks noGrp="1"/>
          </p:cNvSpPr>
          <p:nvPr>
            <p:ph type="sldNum" sz="quarter" idx="10"/>
          </p:nvPr>
        </p:nvSpPr>
        <p:spPr/>
        <p:txBody>
          <a:bodyPr/>
          <a:lstStyle/>
          <a:p>
            <a:pPr lvl="0"/>
            <a:fld id="{F3477EC8-074D-41C4-94AE-E9EA7CEEA348}" type="slidenum">
              <a:rPr lang="en-US" noProof="0" smtClean="0"/>
              <a:pPr lvl="0"/>
              <a:t>58</a:t>
            </a:fld>
            <a:endParaRPr lang="en-US" noProof="0" dirty="0"/>
          </a:p>
        </p:txBody>
      </p:sp>
    </p:spTree>
    <p:extLst>
      <p:ext uri="{BB962C8B-B14F-4D97-AF65-F5344CB8AC3E}">
        <p14:creationId xmlns:p14="http://schemas.microsoft.com/office/powerpoint/2010/main" val="1304006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4A8476-CDE8-4EF6-A372-3A2AA8E5A41C}"/>
              </a:ext>
            </a:extLst>
          </p:cNvPr>
          <p:cNvSpPr>
            <a:spLocks noGrp="1"/>
          </p:cNvSpPr>
          <p:nvPr>
            <p:ph type="title"/>
          </p:nvPr>
        </p:nvSpPr>
        <p:spPr/>
        <p:txBody>
          <a:bodyPr/>
          <a:lstStyle/>
          <a:p>
            <a:r>
              <a:rPr lang="en-US" dirty="0"/>
              <a:t>New Teacher Center Resources</a:t>
            </a:r>
          </a:p>
        </p:txBody>
      </p:sp>
      <p:sp>
        <p:nvSpPr>
          <p:cNvPr id="2" name="Content Placeholder 1">
            <a:extLst>
              <a:ext uri="{FF2B5EF4-FFF2-40B4-BE49-F238E27FC236}">
                <a16:creationId xmlns:a16="http://schemas.microsoft.com/office/drawing/2014/main" id="{F3AD1720-6428-45EF-BB89-7CDE3D67A83B}"/>
              </a:ext>
            </a:extLst>
          </p:cNvPr>
          <p:cNvSpPr>
            <a:spLocks noGrp="1"/>
          </p:cNvSpPr>
          <p:nvPr>
            <p:ph idx="1"/>
          </p:nvPr>
        </p:nvSpPr>
        <p:spPr/>
        <p:txBody>
          <a:bodyPr/>
          <a:lstStyle/>
          <a:p>
            <a:r>
              <a:rPr lang="en-US" dirty="0">
                <a:hlinkClick r:id="rId3"/>
              </a:rPr>
              <a:t>2018 Teacher Induction Program Standards</a:t>
            </a:r>
            <a:endParaRPr lang="en-US" dirty="0"/>
          </a:p>
          <a:p>
            <a:pPr lvl="1"/>
            <a:r>
              <a:rPr lang="en-US" dirty="0"/>
              <a:t>Provide school leaders with a framework for supporting new teachers during their first 2–3 years in the classroom.</a:t>
            </a:r>
          </a:p>
          <a:p>
            <a:r>
              <a:rPr lang="en-US" dirty="0">
                <a:hlinkClick r:id="rId4"/>
              </a:rPr>
              <a:t>Supporting Effective Educator Development (SEED) Grant Model</a:t>
            </a:r>
            <a:endParaRPr lang="en-US" dirty="0"/>
          </a:p>
          <a:p>
            <a:pPr lvl="1"/>
            <a:r>
              <a:rPr lang="en-US" dirty="0"/>
              <a:t>Grants help high-needs districts hire, develop, and retain highly effective teachers.</a:t>
            </a:r>
          </a:p>
          <a:p>
            <a:pPr lvl="1"/>
            <a:r>
              <a:rPr lang="en-US" dirty="0"/>
              <a:t>Support starts during a teacher’s preservice experience and continues throughout their first 2 years of teaching.</a:t>
            </a:r>
          </a:p>
        </p:txBody>
      </p:sp>
      <p:sp>
        <p:nvSpPr>
          <p:cNvPr id="4" name="Slide Number Placeholder 3">
            <a:extLst>
              <a:ext uri="{FF2B5EF4-FFF2-40B4-BE49-F238E27FC236}">
                <a16:creationId xmlns:a16="http://schemas.microsoft.com/office/drawing/2014/main" id="{A83E02B2-5D22-4491-8E03-583C7B7F52F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93415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687527" y="1831975"/>
            <a:ext cx="7884974" cy="4075844"/>
          </a:xfrm>
        </p:spPr>
        <p:txBody>
          <a:bodyPr/>
          <a:lstStyle/>
          <a:p>
            <a:pPr>
              <a:buClr>
                <a:srgbClr val="686868"/>
              </a:buClr>
            </a:pPr>
            <a:r>
              <a:rPr lang="en-US" b="1" dirty="0"/>
              <a:t>Anchor Presentation: </a:t>
            </a:r>
            <a:r>
              <a:rPr lang="en-US" dirty="0"/>
              <a:t>Summarizes research and best practices related to the topic.</a:t>
            </a:r>
          </a:p>
          <a:p>
            <a:pPr>
              <a:buClr>
                <a:srgbClr val="686868"/>
              </a:buClr>
            </a:pPr>
            <a:r>
              <a:rPr lang="en-US" b="1" dirty="0"/>
              <a:t>Handouts: </a:t>
            </a:r>
            <a:r>
              <a:rPr lang="en-US" dirty="0"/>
              <a:t>Provide information to supplement the anchor presentation.</a:t>
            </a:r>
          </a:p>
          <a:p>
            <a:pPr>
              <a:buClr>
                <a:srgbClr val="686868"/>
              </a:buClr>
            </a:pPr>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94584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328C7-721B-472C-B9E8-FBBCEEC5F326}"/>
              </a:ext>
            </a:extLst>
          </p:cNvPr>
          <p:cNvSpPr>
            <a:spLocks noGrp="1"/>
          </p:cNvSpPr>
          <p:nvPr>
            <p:ph type="title"/>
          </p:nvPr>
        </p:nvSpPr>
        <p:spPr/>
        <p:txBody>
          <a:bodyPr/>
          <a:lstStyle/>
          <a:p>
            <a:r>
              <a:rPr lang="en-US" dirty="0"/>
              <a:t>Educator Preparation Programs</a:t>
            </a:r>
          </a:p>
        </p:txBody>
      </p:sp>
      <p:sp>
        <p:nvSpPr>
          <p:cNvPr id="2" name="Content Placeholder 1">
            <a:extLst>
              <a:ext uri="{FF2B5EF4-FFF2-40B4-BE49-F238E27FC236}">
                <a16:creationId xmlns:a16="http://schemas.microsoft.com/office/drawing/2014/main" id="{DF2FC1D7-B43D-441F-89A1-D072F4BB762C}"/>
              </a:ext>
            </a:extLst>
          </p:cNvPr>
          <p:cNvSpPr>
            <a:spLocks noGrp="1"/>
          </p:cNvSpPr>
          <p:nvPr>
            <p:ph idx="1"/>
          </p:nvPr>
        </p:nvSpPr>
        <p:spPr/>
        <p:txBody>
          <a:bodyPr/>
          <a:lstStyle/>
          <a:p>
            <a:r>
              <a:rPr lang="en-US" dirty="0"/>
              <a:t>Potential Roles</a:t>
            </a:r>
          </a:p>
        </p:txBody>
      </p:sp>
      <p:sp>
        <p:nvSpPr>
          <p:cNvPr id="4" name="Slide Number Placeholder 3">
            <a:extLst>
              <a:ext uri="{FF2B5EF4-FFF2-40B4-BE49-F238E27FC236}">
                <a16:creationId xmlns:a16="http://schemas.microsoft.com/office/drawing/2014/main" id="{23388B99-91FA-41EB-8AF0-E1A517D9A6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589633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AC425-D6F8-479C-A984-A30A696567F5}"/>
              </a:ext>
            </a:extLst>
          </p:cNvPr>
          <p:cNvSpPr>
            <a:spLocks noGrp="1"/>
          </p:cNvSpPr>
          <p:nvPr>
            <p:ph type="title"/>
          </p:nvPr>
        </p:nvSpPr>
        <p:spPr/>
        <p:txBody>
          <a:bodyPr/>
          <a:lstStyle/>
          <a:p>
            <a:r>
              <a:rPr lang="en-US" dirty="0"/>
              <a:t>Alignment Example: Preparation</a:t>
            </a:r>
          </a:p>
        </p:txBody>
      </p:sp>
      <p:sp>
        <p:nvSpPr>
          <p:cNvPr id="2" name="Content Placeholder 1">
            <a:extLst>
              <a:ext uri="{FF2B5EF4-FFF2-40B4-BE49-F238E27FC236}">
                <a16:creationId xmlns:a16="http://schemas.microsoft.com/office/drawing/2014/main" id="{F2CB1A0E-1FAF-4537-BECD-0F087F245412}"/>
              </a:ext>
            </a:extLst>
          </p:cNvPr>
          <p:cNvSpPr>
            <a:spLocks noGrp="1"/>
          </p:cNvSpPr>
          <p:nvPr>
            <p:ph idx="1"/>
          </p:nvPr>
        </p:nvSpPr>
        <p:spPr/>
        <p:txBody>
          <a:bodyPr/>
          <a:lstStyle/>
          <a:p>
            <a:r>
              <a:rPr lang="en-US" b="1" dirty="0"/>
              <a:t>Integrate</a:t>
            </a:r>
            <a:r>
              <a:rPr lang="en-US" dirty="0"/>
              <a:t> HLPs into preservice coursework.</a:t>
            </a:r>
          </a:p>
          <a:p>
            <a:r>
              <a:rPr lang="en-US" b="1" dirty="0"/>
              <a:t>Strengthen</a:t>
            </a:r>
            <a:r>
              <a:rPr lang="en-US" dirty="0"/>
              <a:t> field experiences for all teachers to include practice-based experiences with SWDs and other students with learning differences.</a:t>
            </a:r>
          </a:p>
          <a:p>
            <a:r>
              <a:rPr lang="en-US" b="1" dirty="0"/>
              <a:t>Train</a:t>
            </a:r>
            <a:r>
              <a:rPr lang="en-US" dirty="0"/>
              <a:t> cooperating teachers to observe and provide feedback on HLPs.</a:t>
            </a:r>
          </a:p>
          <a:p>
            <a:pPr marL="0" lvl="0" indent="0">
              <a:spcBef>
                <a:spcPts val="3600"/>
              </a:spcBef>
              <a:buClr>
                <a:srgbClr val="FFFFFF">
                  <a:lumMod val="65000"/>
                </a:srgbClr>
              </a:buClr>
              <a:buNone/>
              <a:defRPr/>
            </a:pPr>
            <a:r>
              <a:rPr lang="en-US" b="1" dirty="0">
                <a:solidFill>
                  <a:srgbClr val="326295">
                    <a:lumMod val="75000"/>
                  </a:srgbClr>
                </a:solidFill>
              </a:rPr>
              <a:t>Tools and Resources:</a:t>
            </a:r>
          </a:p>
          <a:p>
            <a:pPr lvl="0">
              <a:defRPr/>
            </a:pPr>
            <a:r>
              <a:rPr lang="en-US" sz="2000" dirty="0">
                <a:solidFill>
                  <a:srgbClr val="326295">
                    <a:lumMod val="75000"/>
                  </a:srgbClr>
                </a:solidFill>
                <a:hlinkClick r:id="rId3"/>
              </a:rPr>
              <a:t>Learning to Teach: Practice-Based Preparation in Teacher Education</a:t>
            </a:r>
            <a:endParaRPr lang="en-US" sz="2000" dirty="0"/>
          </a:p>
        </p:txBody>
      </p:sp>
      <p:sp>
        <p:nvSpPr>
          <p:cNvPr id="4" name="Slide Number Placeholder 3">
            <a:extLst>
              <a:ext uri="{FF2B5EF4-FFF2-40B4-BE49-F238E27FC236}">
                <a16:creationId xmlns:a16="http://schemas.microsoft.com/office/drawing/2014/main" id="{F966221F-F3F1-4ACA-9470-867511731C91}"/>
              </a:ext>
            </a:extLst>
          </p:cNvPr>
          <p:cNvSpPr>
            <a:spLocks noGrp="1"/>
          </p:cNvSpPr>
          <p:nvPr>
            <p:ph type="sldNum" sz="quarter" idx="10"/>
          </p:nvPr>
        </p:nvSpPr>
        <p:spPr/>
        <p:txBody>
          <a:bodyPr/>
          <a:lstStyle/>
          <a:p>
            <a:pPr lvl="0"/>
            <a:fld id="{F3477EC8-074D-41C4-94AE-E9EA7CEEA348}" type="slidenum">
              <a:rPr lang="en-US" noProof="0" smtClean="0"/>
              <a:pPr lvl="0"/>
              <a:t>61</a:t>
            </a:fld>
            <a:endParaRPr lang="en-US" noProof="0" dirty="0"/>
          </a:p>
        </p:txBody>
      </p:sp>
    </p:spTree>
    <p:extLst>
      <p:ext uri="{BB962C8B-B14F-4D97-AF65-F5344CB8AC3E}">
        <p14:creationId xmlns:p14="http://schemas.microsoft.com/office/powerpoint/2010/main" val="1522213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30A8B-9735-4E8C-A675-CB12974A6456}"/>
              </a:ext>
            </a:extLst>
          </p:cNvPr>
          <p:cNvSpPr>
            <a:spLocks noGrp="1"/>
          </p:cNvSpPr>
          <p:nvPr>
            <p:ph type="title"/>
          </p:nvPr>
        </p:nvSpPr>
        <p:spPr/>
        <p:txBody>
          <a:bodyPr/>
          <a:lstStyle/>
          <a:p>
            <a:r>
              <a:rPr lang="en-US" dirty="0"/>
              <a:t>Features of Educator Preparation Program-District Partnerships</a:t>
            </a:r>
          </a:p>
        </p:txBody>
      </p:sp>
      <p:sp>
        <p:nvSpPr>
          <p:cNvPr id="2" name="Content Placeholder 1">
            <a:extLst>
              <a:ext uri="{FF2B5EF4-FFF2-40B4-BE49-F238E27FC236}">
                <a16:creationId xmlns:a16="http://schemas.microsoft.com/office/drawing/2014/main" id="{2E09226A-D9E2-4658-9927-3A30A44FD76D}"/>
              </a:ext>
            </a:extLst>
          </p:cNvPr>
          <p:cNvSpPr>
            <a:spLocks noGrp="1"/>
          </p:cNvSpPr>
          <p:nvPr>
            <p:ph idx="1"/>
          </p:nvPr>
        </p:nvSpPr>
        <p:spPr/>
        <p:txBody>
          <a:bodyPr/>
          <a:lstStyle/>
          <a:p>
            <a:r>
              <a:rPr lang="en-US" dirty="0"/>
              <a:t>School-based, practice-based preparation experiences for </a:t>
            </a:r>
            <a:r>
              <a:rPr lang="en-US" b="1" dirty="0"/>
              <a:t>preservice</a:t>
            </a:r>
            <a:r>
              <a:rPr lang="en-US" dirty="0"/>
              <a:t> teachers</a:t>
            </a:r>
          </a:p>
          <a:p>
            <a:pPr lvl="1"/>
            <a:r>
              <a:rPr lang="en-US" dirty="0"/>
              <a:t>May occur through professional development schools or alternative certification routes</a:t>
            </a:r>
          </a:p>
          <a:p>
            <a:r>
              <a:rPr lang="en-US" dirty="0"/>
              <a:t>Faculty directly involved in the design and delivery of beginning teacher </a:t>
            </a:r>
            <a:r>
              <a:rPr lang="en-US" b="1" dirty="0"/>
              <a:t>inservice</a:t>
            </a:r>
            <a:r>
              <a:rPr lang="en-US" dirty="0"/>
              <a:t> supports</a:t>
            </a:r>
          </a:p>
          <a:p>
            <a:pPr lvl="1"/>
            <a:r>
              <a:rPr lang="en-US" dirty="0"/>
              <a:t>Onsite mentoring for inservice teachers/program graduates</a:t>
            </a:r>
          </a:p>
          <a:p>
            <a:pPr lvl="1"/>
            <a:r>
              <a:rPr lang="en-US" dirty="0"/>
              <a:t>Beginning teacher development curriculum</a:t>
            </a:r>
          </a:p>
          <a:p>
            <a:pPr lvl="1"/>
            <a:r>
              <a:rPr lang="en-US" dirty="0"/>
              <a:t>Training for cooperating teachers, mentors, and instructional coaches</a:t>
            </a:r>
          </a:p>
        </p:txBody>
      </p:sp>
      <p:sp>
        <p:nvSpPr>
          <p:cNvPr id="4" name="Slide Number Placeholder 3">
            <a:extLst>
              <a:ext uri="{FF2B5EF4-FFF2-40B4-BE49-F238E27FC236}">
                <a16:creationId xmlns:a16="http://schemas.microsoft.com/office/drawing/2014/main" id="{3F059802-1F6E-4168-B708-0212F9CDD9AA}"/>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270127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E66B1-9A44-4444-A9EC-730C2002696F}"/>
              </a:ext>
            </a:extLst>
          </p:cNvPr>
          <p:cNvSpPr>
            <a:spLocks noGrp="1"/>
          </p:cNvSpPr>
          <p:nvPr>
            <p:ph type="title"/>
          </p:nvPr>
        </p:nvSpPr>
        <p:spPr/>
        <p:txBody>
          <a:bodyPr>
            <a:normAutofit/>
          </a:bodyPr>
          <a:lstStyle/>
          <a:p>
            <a:r>
              <a:rPr lang="en-US" dirty="0"/>
              <a:t>Example Educator Preparation Program–District M&amp;I Partnerships</a:t>
            </a:r>
          </a:p>
        </p:txBody>
      </p:sp>
      <p:sp>
        <p:nvSpPr>
          <p:cNvPr id="2" name="Content Placeholder 1">
            <a:extLst>
              <a:ext uri="{FF2B5EF4-FFF2-40B4-BE49-F238E27FC236}">
                <a16:creationId xmlns:a16="http://schemas.microsoft.com/office/drawing/2014/main" id="{21FAE798-467D-437D-85D6-DF938204C053}"/>
              </a:ext>
            </a:extLst>
          </p:cNvPr>
          <p:cNvSpPr>
            <a:spLocks noGrp="1"/>
          </p:cNvSpPr>
          <p:nvPr>
            <p:ph idx="1"/>
          </p:nvPr>
        </p:nvSpPr>
        <p:spPr/>
        <p:txBody>
          <a:bodyPr/>
          <a:lstStyle/>
          <a:p>
            <a:pPr lvl="0"/>
            <a:r>
              <a:rPr lang="en-US" dirty="0">
                <a:hlinkClick r:id="rId3"/>
              </a:rPr>
              <a:t>Louisiana Mentor Teachers</a:t>
            </a:r>
            <a:endParaRPr lang="en-US" dirty="0"/>
          </a:p>
          <a:p>
            <a:pPr lvl="1"/>
            <a:r>
              <a:rPr lang="en-US" dirty="0"/>
              <a:t>All teacher preparation programs include a year-long classroom residency alongside an experienced mentor teacher.</a:t>
            </a:r>
          </a:p>
          <a:p>
            <a:pPr lvl="0"/>
            <a:r>
              <a:rPr lang="en-US" dirty="0">
                <a:hlinkClick r:id="rId4"/>
              </a:rPr>
              <a:t>University of Wyoming College of Education and Albany County School District #1</a:t>
            </a:r>
            <a:endParaRPr lang="en-US" dirty="0"/>
          </a:p>
          <a:p>
            <a:pPr lvl="1"/>
            <a:r>
              <a:rPr lang="en-US" dirty="0"/>
              <a:t>Sends preservice teachers into existing K–12 classrooms and brings K–12 teachers and students into College of Education classrooms.</a:t>
            </a:r>
          </a:p>
          <a:p>
            <a:pPr lvl="0"/>
            <a:r>
              <a:rPr lang="en-US" dirty="0">
                <a:hlinkClick r:id="rId5"/>
              </a:rPr>
              <a:t>Tennessee Educator Preparation Policy 5.504</a:t>
            </a:r>
            <a:endParaRPr lang="en-US" dirty="0"/>
          </a:p>
          <a:p>
            <a:pPr lvl="1"/>
            <a:r>
              <a:rPr lang="en-US" dirty="0"/>
              <a:t>EPPs are required to have at least one primary partnership with a Tennessee LEA.</a:t>
            </a:r>
          </a:p>
        </p:txBody>
      </p:sp>
      <p:sp>
        <p:nvSpPr>
          <p:cNvPr id="4" name="Slide Number Placeholder 3">
            <a:extLst>
              <a:ext uri="{FF2B5EF4-FFF2-40B4-BE49-F238E27FC236}">
                <a16:creationId xmlns:a16="http://schemas.microsoft.com/office/drawing/2014/main" id="{D5F22082-F086-462D-8BA8-9513DE001198}"/>
              </a:ext>
            </a:extLst>
          </p:cNvPr>
          <p:cNvSpPr>
            <a:spLocks noGrp="1"/>
          </p:cNvSpPr>
          <p:nvPr>
            <p:ph type="sldNum" sz="quarter" idx="10"/>
          </p:nvPr>
        </p:nvSpPr>
        <p:spPr/>
        <p:txBody>
          <a:bodyPr/>
          <a:lstStyle/>
          <a:p>
            <a:pPr algn="r"/>
            <a:fld id="{F3477EC8-074D-41C4-94AE-E9EA7CEEA348}" type="slidenum">
              <a:rPr lang="en-US" smtClean="0"/>
              <a:pPr algn="r"/>
              <a:t>63</a:t>
            </a:fld>
            <a:endParaRPr lang="en-US" dirty="0"/>
          </a:p>
        </p:txBody>
      </p:sp>
    </p:spTree>
    <p:extLst>
      <p:ext uri="{BB962C8B-B14F-4D97-AF65-F5344CB8AC3E}">
        <p14:creationId xmlns:p14="http://schemas.microsoft.com/office/powerpoint/2010/main" val="554326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513FE-F19F-6649-BD62-83F6019AF7F7}"/>
              </a:ext>
            </a:extLst>
          </p:cNvPr>
          <p:cNvSpPr>
            <a:spLocks noGrp="1"/>
          </p:cNvSpPr>
          <p:nvPr>
            <p:ph type="title"/>
          </p:nvPr>
        </p:nvSpPr>
        <p:spPr/>
        <p:txBody>
          <a:bodyPr/>
          <a:lstStyle/>
          <a:p>
            <a:r>
              <a:rPr lang="en-US" dirty="0"/>
              <a:t>Example: Georgia</a:t>
            </a:r>
          </a:p>
        </p:txBody>
      </p:sp>
      <p:sp>
        <p:nvSpPr>
          <p:cNvPr id="2" name="Content Placeholder 1">
            <a:extLst>
              <a:ext uri="{FF2B5EF4-FFF2-40B4-BE49-F238E27FC236}">
                <a16:creationId xmlns:a16="http://schemas.microsoft.com/office/drawing/2014/main" id="{B4E60BC7-1519-FF4E-917D-538707A90EA7}"/>
              </a:ext>
            </a:extLst>
          </p:cNvPr>
          <p:cNvSpPr>
            <a:spLocks noGrp="1"/>
          </p:cNvSpPr>
          <p:nvPr>
            <p:ph idx="1"/>
          </p:nvPr>
        </p:nvSpPr>
        <p:spPr/>
        <p:txBody>
          <a:bodyPr/>
          <a:lstStyle/>
          <a:p>
            <a:r>
              <a:rPr lang="en-US" dirty="0"/>
              <a:t>The Georgia Department of Education, the University System of Georgia, the Georgia Professional Standards Commission, and the </a:t>
            </a:r>
            <a:r>
              <a:rPr lang="en-US" dirty="0">
                <a:hlinkClick r:id="rId3"/>
              </a:rPr>
              <a:t>CEEDAR Center</a:t>
            </a:r>
            <a:r>
              <a:rPr lang="en-US" dirty="0"/>
              <a:t> have partnered to provide a year-long professional development series for all universities statewide on using HLPs in coursework and fieldwork.</a:t>
            </a:r>
          </a:p>
          <a:p>
            <a:pPr marL="0" indent="0">
              <a:spcBef>
                <a:spcPts val="3600"/>
              </a:spcBef>
              <a:buNone/>
            </a:pPr>
            <a:r>
              <a:rPr lang="en-US" b="1" dirty="0"/>
              <a:t>Tools and Resources:</a:t>
            </a:r>
          </a:p>
          <a:p>
            <a:r>
              <a:rPr lang="en-US" sz="2000" dirty="0">
                <a:hlinkClick r:id="rId4"/>
              </a:rPr>
              <a:t>Georgia HLP/MTSS Summit</a:t>
            </a:r>
            <a:endParaRPr lang="en-US" sz="2000" dirty="0"/>
          </a:p>
          <a:p>
            <a:r>
              <a:rPr lang="en-US" sz="2000" dirty="0">
                <a:hlinkClick r:id="rId5"/>
              </a:rPr>
              <a:t>Georgia HLP Webinar Series </a:t>
            </a:r>
            <a:endParaRPr lang="en-US" b="1" dirty="0"/>
          </a:p>
        </p:txBody>
      </p:sp>
      <p:sp>
        <p:nvSpPr>
          <p:cNvPr id="4" name="Slide Number Placeholder 3">
            <a:extLst>
              <a:ext uri="{FF2B5EF4-FFF2-40B4-BE49-F238E27FC236}">
                <a16:creationId xmlns:a16="http://schemas.microsoft.com/office/drawing/2014/main" id="{FD3174F1-1CA1-1845-9F29-70ED45DC6953}"/>
              </a:ext>
            </a:extLst>
          </p:cNvPr>
          <p:cNvSpPr>
            <a:spLocks noGrp="1"/>
          </p:cNvSpPr>
          <p:nvPr>
            <p:ph type="sldNum" sz="quarter" idx="10"/>
          </p:nvPr>
        </p:nvSpPr>
        <p:spPr/>
        <p:txBody>
          <a:bodyPr/>
          <a:lstStyle/>
          <a:p>
            <a:pPr algn="r"/>
            <a:fld id="{F3477EC8-074D-41C4-94AE-E9EA7CEEA348}" type="slidenum">
              <a:rPr lang="en-US" smtClean="0"/>
              <a:pPr algn="r"/>
              <a:t>64</a:t>
            </a:fld>
            <a:endParaRPr lang="en-US" dirty="0"/>
          </a:p>
        </p:txBody>
      </p:sp>
    </p:spTree>
    <p:extLst>
      <p:ext uri="{BB962C8B-B14F-4D97-AF65-F5344CB8AC3E}">
        <p14:creationId xmlns:p14="http://schemas.microsoft.com/office/powerpoint/2010/main" val="651095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E9CDA-299A-614C-BE69-7A3F4569D9FD}"/>
              </a:ext>
            </a:extLst>
          </p:cNvPr>
          <p:cNvSpPr>
            <a:spLocks noGrp="1"/>
          </p:cNvSpPr>
          <p:nvPr>
            <p:ph type="title"/>
          </p:nvPr>
        </p:nvSpPr>
        <p:spPr/>
        <p:txBody>
          <a:bodyPr/>
          <a:lstStyle/>
          <a:p>
            <a:r>
              <a:rPr lang="en-US" dirty="0"/>
              <a:t>Further HLP Resources</a:t>
            </a:r>
          </a:p>
        </p:txBody>
      </p:sp>
      <p:sp>
        <p:nvSpPr>
          <p:cNvPr id="5" name="Content Placeholder 1">
            <a:extLst>
              <a:ext uri="{FF2B5EF4-FFF2-40B4-BE49-F238E27FC236}">
                <a16:creationId xmlns:a16="http://schemas.microsoft.com/office/drawing/2014/main" id="{C1B28A6B-9CC5-474D-9514-11435008E77D}"/>
              </a:ext>
            </a:extLst>
          </p:cNvPr>
          <p:cNvSpPr txBox="1">
            <a:spLocks noGrp="1"/>
          </p:cNvSpPr>
          <p:nvPr>
            <p:ph idx="1"/>
          </p:nvPr>
        </p:nvSpPr>
        <p:spPr bwMode="gray">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600"/>
              </a:spcBef>
              <a:spcAft>
                <a:spcPts val="0"/>
              </a:spcAft>
              <a:buClr>
                <a:srgbClr val="686868"/>
              </a:buClr>
              <a:buSzTx/>
              <a:buFont typeface="Wingdings" pitchFamily="2" charset="2"/>
              <a:buChar char="§"/>
              <a:tabLst/>
              <a:defRPr/>
            </a:pPr>
            <a:r>
              <a:rPr kumimoji="0" lang="en-US" b="0" i="0" u="none" strike="noStrike" kern="1200" cap="none" spc="0" normalizeH="0" baseline="0" noProof="0" dirty="0">
                <a:ln>
                  <a:noFill/>
                </a:ln>
                <a:solidFill>
                  <a:srgbClr val="326295">
                    <a:lumMod val="75000"/>
                  </a:srgbClr>
                </a:solidFill>
                <a:effectLst/>
                <a:uLnTx/>
                <a:uFillTx/>
                <a:hlinkClick r:id="rId3"/>
              </a:rPr>
              <a:t>HLPs in Special Education </a:t>
            </a:r>
            <a:r>
              <a:rPr kumimoji="0" lang="en-US" b="0" i="0" u="none" strike="noStrike" kern="1200" cap="none" spc="0" normalizeH="0" baseline="0" noProof="0" dirty="0">
                <a:ln>
                  <a:noFill/>
                </a:ln>
                <a:solidFill>
                  <a:srgbClr val="326295">
                    <a:lumMod val="75000"/>
                  </a:srgbClr>
                </a:solidFill>
                <a:effectLst/>
                <a:uLnTx/>
                <a:uFillTx/>
              </a:rPr>
              <a:t>(full report)</a:t>
            </a:r>
          </a:p>
          <a:p>
            <a:pPr marL="233363" marR="0" lvl="0" indent="-233363" algn="l" defTabSz="914400" rtl="0" eaLnBrk="0" fontAlgn="base" latinLnBrk="0" hangingPunct="0">
              <a:lnSpc>
                <a:spcPct val="100000"/>
              </a:lnSpc>
              <a:spcBef>
                <a:spcPts val="600"/>
              </a:spcBef>
              <a:spcAft>
                <a:spcPts val="0"/>
              </a:spcAft>
              <a:buClr>
                <a:srgbClr val="686868"/>
              </a:buClr>
              <a:buSzTx/>
              <a:buFont typeface="Wingdings" pitchFamily="2" charset="2"/>
              <a:buChar char="§"/>
              <a:tabLst/>
              <a:defRPr/>
            </a:pPr>
            <a:r>
              <a:rPr lang="en-US" dirty="0">
                <a:solidFill>
                  <a:srgbClr val="326295">
                    <a:lumMod val="75000"/>
                  </a:srgbClr>
                </a:solidFill>
                <a:hlinkClick r:id="rId4"/>
              </a:rPr>
              <a:t>HLPs for Inclusive Classrooms </a:t>
            </a:r>
            <a:r>
              <a:rPr lang="en-US" dirty="0">
                <a:solidFill>
                  <a:srgbClr val="326295">
                    <a:lumMod val="75000"/>
                  </a:srgbClr>
                </a:solidFill>
              </a:rPr>
              <a:t>(book)</a:t>
            </a:r>
            <a:endParaRPr kumimoji="0" lang="en-US" b="0" i="0" u="none" strike="noStrike" kern="1200" cap="none" spc="0" normalizeH="0" baseline="0" noProof="0" dirty="0">
              <a:ln>
                <a:noFill/>
              </a:ln>
              <a:solidFill>
                <a:srgbClr val="326295">
                  <a:lumMod val="75000"/>
                </a:srgbClr>
              </a:solidFill>
              <a:effectLst/>
              <a:uLnTx/>
              <a:uFillTx/>
            </a:endParaRPr>
          </a:p>
          <a:p>
            <a:pPr lvl="0">
              <a:buClr>
                <a:srgbClr val="686868"/>
              </a:buClr>
            </a:pPr>
            <a:r>
              <a:rPr lang="en-US" dirty="0">
                <a:hlinkClick r:id="rId5"/>
              </a:rPr>
              <a:t>HLPs and Teacher Preparation in Special Education</a:t>
            </a:r>
            <a:r>
              <a:rPr lang="en-US" dirty="0"/>
              <a:t> (research brief)</a:t>
            </a:r>
          </a:p>
        </p:txBody>
      </p:sp>
      <p:sp>
        <p:nvSpPr>
          <p:cNvPr id="4" name="Slide Number Placeholder 3">
            <a:extLst>
              <a:ext uri="{FF2B5EF4-FFF2-40B4-BE49-F238E27FC236}">
                <a16:creationId xmlns:a16="http://schemas.microsoft.com/office/drawing/2014/main" id="{BDED6367-EE56-8648-949E-8135D755D404}"/>
              </a:ext>
            </a:extLst>
          </p:cNvPr>
          <p:cNvSpPr>
            <a:spLocks noGrp="1"/>
          </p:cNvSpPr>
          <p:nvPr>
            <p:ph type="sldNum" sz="quarter" idx="10"/>
          </p:nvPr>
        </p:nvSpPr>
        <p:spPr/>
        <p:txBody>
          <a:bodyPr/>
          <a:lstStyle/>
          <a:p>
            <a:pPr algn="r"/>
            <a:fld id="{F3477EC8-074D-41C4-94AE-E9EA7CEEA348}" type="slidenum">
              <a:rPr lang="en-US" smtClean="0"/>
              <a:pPr algn="r"/>
              <a:t>65</a:t>
            </a:fld>
            <a:endParaRPr lang="en-US" dirty="0"/>
          </a:p>
        </p:txBody>
      </p:sp>
    </p:spTree>
    <p:extLst>
      <p:ext uri="{BB962C8B-B14F-4D97-AF65-F5344CB8AC3E}">
        <p14:creationId xmlns:p14="http://schemas.microsoft.com/office/powerpoint/2010/main" val="1045169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E186-63B2-40D3-BCAF-14BAA1679B65}"/>
              </a:ext>
            </a:extLst>
          </p:cNvPr>
          <p:cNvSpPr>
            <a:spLocks noGrp="1"/>
          </p:cNvSpPr>
          <p:nvPr>
            <p:ph type="title"/>
          </p:nvPr>
        </p:nvSpPr>
        <p:spPr>
          <a:xfrm>
            <a:off x="687388" y="3709988"/>
            <a:ext cx="8229600" cy="769441"/>
          </a:xfrm>
        </p:spPr>
        <p:txBody>
          <a:bodyPr/>
          <a:lstStyle/>
          <a:p>
            <a:r>
              <a:rPr lang="en-US" dirty="0"/>
              <a:t>References</a:t>
            </a:r>
          </a:p>
        </p:txBody>
      </p:sp>
      <p:sp>
        <p:nvSpPr>
          <p:cNvPr id="4" name="Slide Number Placeholder 3">
            <a:extLst>
              <a:ext uri="{FF2B5EF4-FFF2-40B4-BE49-F238E27FC236}">
                <a16:creationId xmlns:a16="http://schemas.microsoft.com/office/drawing/2014/main" id="{C74AE4BC-8A84-46D0-B4F4-4E169048CA2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36271674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t>References (continued)</a:t>
            </a:r>
          </a:p>
        </p:txBody>
      </p:sp>
      <p:sp>
        <p:nvSpPr>
          <p:cNvPr id="4" name="Content Placeholder 3">
            <a:extLst>
              <a:ext uri="{FF2B5EF4-FFF2-40B4-BE49-F238E27FC236}">
                <a16:creationId xmlns:a16="http://schemas.microsoft.com/office/drawing/2014/main" id="{78CDB3BD-4882-4D71-9F16-994B0560DF8F}"/>
              </a:ext>
            </a:extLst>
          </p:cNvPr>
          <p:cNvSpPr>
            <a:spLocks noGrp="1"/>
          </p:cNvSpPr>
          <p:nvPr>
            <p:ph idx="1"/>
          </p:nvPr>
        </p:nvSpPr>
        <p:spPr/>
        <p:txBody>
          <a:bodyPr/>
          <a:lstStyle/>
          <a:p>
            <a:r>
              <a:rPr lang="en-US" sz="1400" dirty="0"/>
              <a:t>Benedict, A., Holdheide, L., Brownell, M., &amp; Foley, A. M. (2016). Learning to teach: Practice-based preparation in teacher education. Washington, DC: Center on Great Teachers and Leaders. Retrieved from </a:t>
            </a:r>
            <a:r>
              <a:rPr lang="en-US" sz="1400" dirty="0">
                <a:hlinkClick r:id="rId2"/>
              </a:rPr>
              <a:t>https://files.eric.ed.gov/fulltext/ED570144.pdf</a:t>
            </a:r>
            <a:r>
              <a:rPr lang="en-US" sz="1400" dirty="0"/>
              <a:t> </a:t>
            </a:r>
          </a:p>
          <a:p>
            <a:r>
              <a:rPr lang="en-US" sz="1400" dirty="0"/>
              <a:t>Billingsley, B., Bettini, E., &amp; Jones, N. (In press). Supporting special education teacher induction through high leverage practices. </a:t>
            </a:r>
            <a:r>
              <a:rPr lang="en-US" sz="1400" i="1" dirty="0"/>
              <a:t>Remedial and Special Education.</a:t>
            </a:r>
          </a:p>
          <a:p>
            <a:r>
              <a:rPr lang="en-US" sz="1400" dirty="0"/>
              <a:t>Boyd, D., </a:t>
            </a:r>
            <a:r>
              <a:rPr lang="en-US" sz="1400" dirty="0">
                <a:ea typeface="Calibri" panose="020F0502020204030204" pitchFamily="34" charset="0"/>
                <a:cs typeface="Times New Roman" panose="02020603050405020304" pitchFamily="18" charset="0"/>
              </a:rPr>
              <a:t>Grossman, P., Lankford, H., Loeb, S., Wyckoff, J., &amp; Urban, I. (2009). Teacher preparation and student achievement. </a:t>
            </a:r>
            <a:r>
              <a:rPr lang="en-US" sz="1400" i="1" dirty="0">
                <a:ea typeface="Calibri" panose="020F0502020204030204" pitchFamily="34" charset="0"/>
                <a:cs typeface="Times New Roman" panose="02020603050405020304" pitchFamily="18" charset="0"/>
              </a:rPr>
              <a:t>Education Evaluation and Policy Analysis</a:t>
            </a:r>
            <a:r>
              <a:rPr lang="en-US" sz="1400" dirty="0">
                <a:ea typeface="Calibri" panose="020F0502020204030204" pitchFamily="34" charset="0"/>
                <a:cs typeface="Times New Roman" panose="02020603050405020304" pitchFamily="18" charset="0"/>
              </a:rPr>
              <a:t>, 31(4), 416–440. doi:10.3102/0162373709353129</a:t>
            </a:r>
          </a:p>
          <a:p>
            <a:r>
              <a:rPr lang="en-US" sz="1400" dirty="0"/>
              <a:t>Cameron, D. L., &amp; Cook, B. G. (2007). Attitudes of preservice teachers enrolled in an infusion preparation program regarding planning and accommodations for included students with mental retardation. </a:t>
            </a:r>
            <a:r>
              <a:rPr lang="en-US" sz="1400" i="1" dirty="0"/>
              <a:t>Education and Training in Developmental Disabilities</a:t>
            </a:r>
            <a:r>
              <a:rPr lang="en-US" sz="1400" dirty="0"/>
              <a:t>, 42(3), 353.</a:t>
            </a:r>
          </a:p>
          <a:p>
            <a:r>
              <a:rPr lang="en-US" sz="1400" dirty="0">
                <a:solidFill>
                  <a:srgbClr val="326295">
                    <a:lumMod val="75000"/>
                  </a:srgbClr>
                </a:solidFill>
              </a:rPr>
              <a:t>Cook, B. G., &amp; Cook, S. C. (2011). Thinking and communicating clearly about evidence-based practices in special education. Arlington, VA: Council for Exceptional Children.</a:t>
            </a:r>
          </a:p>
          <a:p>
            <a:r>
              <a:rPr lang="en-US" sz="1400" dirty="0">
                <a:solidFill>
                  <a:srgbClr val="326295">
                    <a:lumMod val="75000"/>
                  </a:srgbClr>
                </a:solidFill>
              </a:rPr>
              <a:t>Council for Exceptional Children and CEEDAR. (2017). </a:t>
            </a:r>
            <a:r>
              <a:rPr lang="en-US" sz="1400" i="1" dirty="0">
                <a:solidFill>
                  <a:srgbClr val="326295">
                    <a:lumMod val="75000"/>
                  </a:srgbClr>
                </a:solidFill>
              </a:rPr>
              <a:t>High-leverage practices in special education (HLPs)</a:t>
            </a:r>
            <a:r>
              <a:rPr lang="en-US" sz="1400" dirty="0">
                <a:solidFill>
                  <a:srgbClr val="326295">
                    <a:lumMod val="75000"/>
                  </a:srgbClr>
                </a:solidFill>
              </a:rPr>
              <a:t>. Arlington, VA: Council for Exceptional Children &amp; CEEDAR Center. Retrieved from </a:t>
            </a:r>
            <a:r>
              <a:rPr lang="en-US" sz="1400" dirty="0">
                <a:solidFill>
                  <a:srgbClr val="326295">
                    <a:lumMod val="75000"/>
                  </a:srgbClr>
                </a:solidFill>
                <a:hlinkClick r:id="rId3"/>
              </a:rPr>
              <a:t>http://ceedar.education.ufl.edu/wp-content/uploads/2017/11/HLP-flyer-list.pdf</a:t>
            </a:r>
            <a:r>
              <a:rPr lang="en-US" sz="1400" dirty="0">
                <a:solidFill>
                  <a:srgbClr val="326295">
                    <a:lumMod val="75000"/>
                  </a:srgbClr>
                </a:solidFill>
              </a:rPr>
              <a:t>  </a:t>
            </a:r>
            <a:endParaRPr lang="en-US" sz="1400"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67</a:t>
            </a:fld>
            <a:endParaRPr lang="en-US" dirty="0"/>
          </a:p>
        </p:txBody>
      </p:sp>
    </p:spTree>
    <p:extLst>
      <p:ext uri="{BB962C8B-B14F-4D97-AF65-F5344CB8AC3E}">
        <p14:creationId xmlns:p14="http://schemas.microsoft.com/office/powerpoint/2010/main" val="2433423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968C54-BABF-4E5B-BBF0-37F34D194CF1}"/>
              </a:ext>
            </a:extLst>
          </p:cNvPr>
          <p:cNvSpPr>
            <a:spLocks noGrp="1"/>
          </p:cNvSpPr>
          <p:nvPr>
            <p:ph type="title"/>
          </p:nvPr>
        </p:nvSpPr>
        <p:spPr/>
        <p:txBody>
          <a:bodyPr/>
          <a:lstStyle/>
          <a:p>
            <a:r>
              <a:rPr lang="en-US" dirty="0"/>
              <a:t>References (continued) </a:t>
            </a:r>
          </a:p>
        </p:txBody>
      </p:sp>
      <p:sp>
        <p:nvSpPr>
          <p:cNvPr id="2" name="Content Placeholder 1">
            <a:extLst>
              <a:ext uri="{FF2B5EF4-FFF2-40B4-BE49-F238E27FC236}">
                <a16:creationId xmlns:a16="http://schemas.microsoft.com/office/drawing/2014/main" id="{2A41F67F-EE05-429D-95E3-3E262AF54BEA}"/>
              </a:ext>
            </a:extLst>
          </p:cNvPr>
          <p:cNvSpPr>
            <a:spLocks noGrp="1"/>
          </p:cNvSpPr>
          <p:nvPr>
            <p:ph idx="1"/>
          </p:nvPr>
        </p:nvSpPr>
        <p:spPr/>
        <p:txBody>
          <a:bodyPr/>
          <a:lstStyle/>
          <a:p>
            <a:pPr lvl="0">
              <a:buClr>
                <a:srgbClr val="FFFFFF">
                  <a:lumMod val="65000"/>
                </a:srgbClr>
              </a:buClr>
            </a:pPr>
            <a:r>
              <a:rPr lang="en-US" sz="1400" dirty="0"/>
              <a:t>Ericsson, K. A. (2014). The road to excellence: The acquisition of expert performance in the arts and sciences, sports, and games. Florence, KY: Psychology Press.</a:t>
            </a:r>
            <a:endParaRPr lang="en-US" sz="1400" dirty="0">
              <a:solidFill>
                <a:srgbClr val="326295">
                  <a:lumMod val="75000"/>
                </a:srgbClr>
              </a:solidFill>
            </a:endParaRPr>
          </a:p>
          <a:p>
            <a:pPr lvl="0">
              <a:buClr>
                <a:srgbClr val="FFFFFF">
                  <a:lumMod val="65000"/>
                </a:srgbClr>
              </a:buClr>
            </a:pPr>
            <a:r>
              <a:rPr lang="en-US" sz="1400" dirty="0" err="1">
                <a:solidFill>
                  <a:srgbClr val="326295">
                    <a:lumMod val="75000"/>
                  </a:srgbClr>
                </a:solidFill>
              </a:rPr>
              <a:t>Goldrick</a:t>
            </a:r>
            <a:r>
              <a:rPr lang="en-US" sz="1400" dirty="0">
                <a:solidFill>
                  <a:srgbClr val="326295">
                    <a:lumMod val="75000"/>
                  </a:srgbClr>
                </a:solidFill>
              </a:rPr>
              <a:t>, L., Sindelar, P., Zabala, D., &amp; Hirsch, E. (2014). </a:t>
            </a:r>
            <a:r>
              <a:rPr lang="en-US" sz="1400" i="1" dirty="0">
                <a:solidFill>
                  <a:srgbClr val="326295">
                    <a:lumMod val="75000"/>
                  </a:srgbClr>
                </a:solidFill>
              </a:rPr>
              <a:t>The role of state policy in preparing educators to meet the learning needs of students with disabilities </a:t>
            </a:r>
            <a:r>
              <a:rPr lang="en-US" sz="1400" dirty="0">
                <a:solidFill>
                  <a:srgbClr val="326295">
                    <a:lumMod val="75000"/>
                  </a:srgbClr>
                </a:solidFill>
              </a:rPr>
              <a:t>(Document No. PA-1). Retrieved from </a:t>
            </a:r>
            <a:r>
              <a:rPr lang="en-US" sz="1400" dirty="0">
                <a:solidFill>
                  <a:srgbClr val="326295">
                    <a:lumMod val="75000"/>
                  </a:srgbClr>
                </a:solidFill>
                <a:hlinkClick r:id="rId2"/>
              </a:rPr>
              <a:t>http://ceedar.education.ufl.edu/wp-content/uploads/2014/10/PA-1_FINAL_10-21-14.pdf</a:t>
            </a:r>
            <a:r>
              <a:rPr lang="en-US" sz="1400" dirty="0">
                <a:solidFill>
                  <a:srgbClr val="326295">
                    <a:lumMod val="75000"/>
                  </a:srgbClr>
                </a:solidFill>
              </a:rPr>
              <a:t> </a:t>
            </a:r>
          </a:p>
          <a:p>
            <a:pPr lvl="0">
              <a:buClr>
                <a:srgbClr val="FFFFFF">
                  <a:lumMod val="65000"/>
                </a:srgbClr>
              </a:buClr>
            </a:pPr>
            <a:r>
              <a:rPr lang="en-US" sz="1400" dirty="0">
                <a:solidFill>
                  <a:srgbClr val="326295">
                    <a:lumMod val="75000"/>
                  </a:srgbClr>
                </a:solidFill>
              </a:rPr>
              <a:t>Harr-Robins, J., Song, M., Hurlburt, S., Pruce, C., Danielson, L., Garet, M., &amp; Taylor, J. (2012). </a:t>
            </a:r>
            <a:r>
              <a:rPr lang="en-US" sz="1400" i="1" dirty="0">
                <a:solidFill>
                  <a:srgbClr val="326295">
                    <a:lumMod val="75000"/>
                  </a:srgbClr>
                </a:solidFill>
              </a:rPr>
              <a:t>The inclusion of students with disabilities in school accountability systems</a:t>
            </a:r>
            <a:r>
              <a:rPr lang="en-US" sz="1400" dirty="0">
                <a:solidFill>
                  <a:srgbClr val="326295">
                    <a:lumMod val="75000"/>
                  </a:srgbClr>
                </a:solidFill>
              </a:rPr>
              <a:t> (NCEE 2012-4056). Washington, DC: National Center for Education Evaluation and Regional Assistance, Institute of Education Sciences, U.S. Department of Education.</a:t>
            </a:r>
          </a:p>
          <a:p>
            <a:pPr lvl="0">
              <a:buClr>
                <a:srgbClr val="FFFFFF">
                  <a:lumMod val="65000"/>
                </a:srgbClr>
              </a:buClr>
            </a:pPr>
            <a:r>
              <a:rPr lang="en-US" sz="1400" dirty="0"/>
              <a:t>Hindman, A. H., </a:t>
            </a:r>
            <a:r>
              <a:rPr lang="en-US" sz="1400" dirty="0" err="1"/>
              <a:t>Wasik</a:t>
            </a:r>
            <a:r>
              <a:rPr lang="en-US" sz="1400" dirty="0"/>
              <a:t>, B. A., &amp; Snell, E. K. (2016). Closing the 30 million word gap: Next steps in designing research to inform practice. </a:t>
            </a:r>
            <a:r>
              <a:rPr lang="en-US" sz="1400" i="1" dirty="0"/>
              <a:t>Child Development Perspectives</a:t>
            </a:r>
            <a:r>
              <a:rPr lang="en-US" sz="1400" dirty="0"/>
              <a:t>, 10(2), 134–139.</a:t>
            </a:r>
          </a:p>
          <a:p>
            <a:pPr lvl="0">
              <a:buClr>
                <a:srgbClr val="FFFFFF">
                  <a:lumMod val="65000"/>
                </a:srgbClr>
              </a:buClr>
            </a:pPr>
            <a:r>
              <a:rPr lang="en-US" sz="1400" dirty="0"/>
              <a:t>Holdheide, L., &amp; Demonte, J. (2016). Critical shortages in special education teachers: Sound familiar? Washington, DC: American Institutes for Research. Retrieved from </a:t>
            </a:r>
            <a:r>
              <a:rPr lang="en-US" sz="1400" dirty="0">
                <a:hlinkClick r:id="rId3"/>
              </a:rPr>
              <a:t>https://www.air.org/resource/critical-shortages-special-education-teachers-sound-familiar</a:t>
            </a:r>
            <a:r>
              <a:rPr lang="en-US" sz="1400" dirty="0"/>
              <a:t> </a:t>
            </a:r>
            <a:endParaRPr lang="en-US" sz="1400" dirty="0">
              <a:solidFill>
                <a:srgbClr val="326295">
                  <a:lumMod val="75000"/>
                </a:srgbClr>
              </a:solidFill>
            </a:endParaRPr>
          </a:p>
        </p:txBody>
      </p:sp>
      <p:sp>
        <p:nvSpPr>
          <p:cNvPr id="4" name="Slide Number Placeholder 3">
            <a:extLst>
              <a:ext uri="{FF2B5EF4-FFF2-40B4-BE49-F238E27FC236}">
                <a16:creationId xmlns:a16="http://schemas.microsoft.com/office/drawing/2014/main" id="{9EB3BBE5-5A4C-4558-8837-E45AC83F5112}"/>
              </a:ext>
            </a:extLst>
          </p:cNvPr>
          <p:cNvSpPr>
            <a:spLocks noGrp="1"/>
          </p:cNvSpPr>
          <p:nvPr>
            <p:ph type="sldNum" sz="quarter" idx="10"/>
          </p:nvPr>
        </p:nvSpPr>
        <p:spPr/>
        <p:txBody>
          <a:bodyPr/>
          <a:lstStyle/>
          <a:p>
            <a:pPr algn="r"/>
            <a:fld id="{F3477EC8-074D-41C4-94AE-E9EA7CEEA348}" type="slidenum">
              <a:rPr lang="en-US" smtClean="0"/>
              <a:pPr algn="r"/>
              <a:t>68</a:t>
            </a:fld>
            <a:endParaRPr lang="en-US" dirty="0"/>
          </a:p>
        </p:txBody>
      </p:sp>
    </p:spTree>
    <p:extLst>
      <p:ext uri="{BB962C8B-B14F-4D97-AF65-F5344CB8AC3E}">
        <p14:creationId xmlns:p14="http://schemas.microsoft.com/office/powerpoint/2010/main" val="493763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98B54E-AD49-458F-83F7-67074F059615}"/>
              </a:ext>
            </a:extLst>
          </p:cNvPr>
          <p:cNvSpPr>
            <a:spLocks noGrp="1"/>
          </p:cNvSpPr>
          <p:nvPr>
            <p:ph type="title"/>
          </p:nvPr>
        </p:nvSpPr>
        <p:spPr/>
        <p:txBody>
          <a:bodyPr/>
          <a:lstStyle/>
          <a:p>
            <a:r>
              <a:rPr lang="en-US" dirty="0"/>
              <a:t>References (continued)  </a:t>
            </a:r>
          </a:p>
        </p:txBody>
      </p:sp>
      <p:sp>
        <p:nvSpPr>
          <p:cNvPr id="2" name="Content Placeholder 1">
            <a:extLst>
              <a:ext uri="{FF2B5EF4-FFF2-40B4-BE49-F238E27FC236}">
                <a16:creationId xmlns:a16="http://schemas.microsoft.com/office/drawing/2014/main" id="{BB5A5789-ABF8-45BC-BB28-44F0360345CF}"/>
              </a:ext>
            </a:extLst>
          </p:cNvPr>
          <p:cNvSpPr>
            <a:spLocks noGrp="1"/>
          </p:cNvSpPr>
          <p:nvPr>
            <p:ph idx="1"/>
          </p:nvPr>
        </p:nvSpPr>
        <p:spPr/>
        <p:txBody>
          <a:bodyPr/>
          <a:lstStyle/>
          <a:p>
            <a:pPr lvl="0">
              <a:buClr>
                <a:srgbClr val="FFFFFF">
                  <a:lumMod val="65000"/>
                </a:srgbClr>
              </a:buClr>
            </a:pPr>
            <a:r>
              <a:rPr lang="en-US" sz="1400" dirty="0">
                <a:solidFill>
                  <a:srgbClr val="326295">
                    <a:lumMod val="75000"/>
                  </a:srgbClr>
                </a:solidFill>
              </a:rPr>
              <a:t>Israel, M., Carnahan, C. R., Snyder, K. K., &amp; Williamson, P. (2013). Supporting new teachers of students with significant disabilities through virtual coaching: A proposed model. </a:t>
            </a:r>
            <a:r>
              <a:rPr lang="en-US" sz="1400" i="1" dirty="0">
                <a:solidFill>
                  <a:srgbClr val="326295">
                    <a:lumMod val="75000"/>
                  </a:srgbClr>
                </a:solidFill>
              </a:rPr>
              <a:t>Remedial and Special Education</a:t>
            </a:r>
            <a:r>
              <a:rPr lang="en-US" sz="1400" dirty="0">
                <a:solidFill>
                  <a:srgbClr val="326295">
                    <a:lumMod val="75000"/>
                  </a:srgbClr>
                </a:solidFill>
              </a:rPr>
              <a:t>, 34(4), 195-204.</a:t>
            </a:r>
          </a:p>
          <a:p>
            <a:pPr lvl="0">
              <a:buClr>
                <a:srgbClr val="FFFFFF">
                  <a:lumMod val="65000"/>
                </a:srgbClr>
              </a:buClr>
            </a:pPr>
            <a:r>
              <a:rPr lang="en-US" sz="1400" dirty="0">
                <a:solidFill>
                  <a:srgbClr val="326295">
                    <a:lumMod val="75000"/>
                  </a:srgbClr>
                </a:solidFill>
              </a:rPr>
              <a:t>Leko, M. M., Brownell, M. T., Sindelar, P. T., &amp; Kiely, M. T. (2015). Envisioning the future of special education personnel preparation in a standards-based era. </a:t>
            </a:r>
            <a:r>
              <a:rPr lang="en-US" sz="1400" i="1" dirty="0">
                <a:solidFill>
                  <a:srgbClr val="326295">
                    <a:lumMod val="75000"/>
                  </a:srgbClr>
                </a:solidFill>
              </a:rPr>
              <a:t>Exceptional Children</a:t>
            </a:r>
            <a:r>
              <a:rPr lang="en-US" sz="1400" dirty="0">
                <a:solidFill>
                  <a:srgbClr val="326295">
                    <a:lumMod val="75000"/>
                  </a:srgbClr>
                </a:solidFill>
              </a:rPr>
              <a:t>, 82(1), 25-43.</a:t>
            </a:r>
          </a:p>
          <a:p>
            <a:pPr lvl="0">
              <a:buClr>
                <a:srgbClr val="FFFFFF">
                  <a:lumMod val="65000"/>
                </a:srgbClr>
              </a:buClr>
            </a:pPr>
            <a:r>
              <a:rPr lang="en-US" sz="1400" dirty="0" err="1">
                <a:solidFill>
                  <a:srgbClr val="326295">
                    <a:lumMod val="75000"/>
                  </a:srgbClr>
                </a:solidFill>
              </a:rPr>
              <a:t>Papay</a:t>
            </a:r>
            <a:r>
              <a:rPr lang="en-US" sz="1400" dirty="0">
                <a:solidFill>
                  <a:srgbClr val="326295">
                    <a:lumMod val="75000"/>
                  </a:srgbClr>
                </a:solidFill>
              </a:rPr>
              <a:t>, J., </a:t>
            </a:r>
            <a:r>
              <a:rPr lang="en-US" sz="1400" dirty="0" err="1">
                <a:solidFill>
                  <a:srgbClr val="326295">
                    <a:lumMod val="75000"/>
                  </a:srgbClr>
                </a:solidFill>
              </a:rPr>
              <a:t>Bacher</a:t>
            </a:r>
            <a:r>
              <a:rPr lang="en-US" sz="1400" dirty="0">
                <a:solidFill>
                  <a:srgbClr val="326295">
                    <a:lumMod val="75000"/>
                  </a:srgbClr>
                </a:solidFill>
              </a:rPr>
              <a:t>-Hicks, A., Page, L., &amp; </a:t>
            </a:r>
            <a:r>
              <a:rPr lang="en-US" sz="1400" dirty="0" err="1">
                <a:solidFill>
                  <a:srgbClr val="326295">
                    <a:lumMod val="75000"/>
                  </a:srgbClr>
                </a:solidFill>
              </a:rPr>
              <a:t>Marinell</a:t>
            </a:r>
            <a:r>
              <a:rPr lang="en-US" sz="1400" dirty="0">
                <a:solidFill>
                  <a:srgbClr val="326295">
                    <a:lumMod val="75000"/>
                  </a:srgbClr>
                </a:solidFill>
              </a:rPr>
              <a:t>, W. (2018, January 9). America’s teacher shortage can’t be solved by hiring more unqualified teachers. </a:t>
            </a:r>
            <a:r>
              <a:rPr lang="en-US" sz="1400" i="1" dirty="0">
                <a:solidFill>
                  <a:srgbClr val="326295">
                    <a:lumMod val="75000"/>
                  </a:srgbClr>
                </a:solidFill>
              </a:rPr>
              <a:t>Washington Post</a:t>
            </a:r>
            <a:r>
              <a:rPr lang="en-US" sz="1400" dirty="0">
                <a:solidFill>
                  <a:srgbClr val="326295">
                    <a:lumMod val="75000"/>
                  </a:srgbClr>
                </a:solidFill>
              </a:rPr>
              <a:t>. Retrieved from </a:t>
            </a:r>
            <a:r>
              <a:rPr lang="en-US" sz="1400" dirty="0">
                <a:solidFill>
                  <a:srgbClr val="326295">
                    <a:lumMod val="75000"/>
                  </a:srgbClr>
                </a:solidFill>
                <a:hlinkClick r:id="rId2"/>
              </a:rPr>
              <a:t>https://www.washingtonpost.com/news/posteverything/wp/2018/01/09/americas-teacher-shortage-cant-be-solved-by-hiring-more-unqualified-teachers/?noredirect=on&amp;utm_term=.5e5ce9364afa</a:t>
            </a:r>
            <a:endParaRPr lang="en-US" sz="1400" dirty="0">
              <a:solidFill>
                <a:srgbClr val="326295">
                  <a:lumMod val="75000"/>
                </a:srgbClr>
              </a:solidFill>
            </a:endParaRPr>
          </a:p>
          <a:p>
            <a:pPr lvl="0">
              <a:buClr>
                <a:srgbClr val="FFFFFF">
                  <a:lumMod val="65000"/>
                </a:srgbClr>
              </a:buClr>
            </a:pPr>
            <a:r>
              <a:rPr lang="en-US" sz="1400" dirty="0"/>
              <a:t>Phillips, K. J., Desimone, L., &amp; Smith, T. M. (2011). Teacher participation in content-focused professional development and the role of state policy. </a:t>
            </a:r>
            <a:r>
              <a:rPr lang="en-US" sz="1400" i="1" dirty="0"/>
              <a:t>Teachers College Record</a:t>
            </a:r>
            <a:r>
              <a:rPr lang="en-US" sz="1400" dirty="0"/>
              <a:t>, </a:t>
            </a:r>
            <a:r>
              <a:rPr lang="en-US" sz="1400" i="1" dirty="0"/>
              <a:t>113</a:t>
            </a:r>
            <a:r>
              <a:rPr lang="en-US" sz="1400" dirty="0"/>
              <a:t>(11), 2586-2621.</a:t>
            </a:r>
          </a:p>
          <a:p>
            <a:pPr lvl="0">
              <a:buClr>
                <a:srgbClr val="FFFFFF">
                  <a:lumMod val="65000"/>
                </a:srgbClr>
              </a:buClr>
            </a:pPr>
            <a:r>
              <a:rPr lang="en-US" sz="1400" dirty="0" err="1">
                <a:solidFill>
                  <a:srgbClr val="326295">
                    <a:lumMod val="75000"/>
                  </a:srgbClr>
                </a:solidFill>
              </a:rPr>
              <a:t>Ronfeldt</a:t>
            </a:r>
            <a:r>
              <a:rPr lang="en-US" sz="1400" dirty="0">
                <a:solidFill>
                  <a:srgbClr val="326295">
                    <a:lumMod val="75000"/>
                  </a:srgbClr>
                </a:solidFill>
              </a:rPr>
              <a:t>, M., &amp; </a:t>
            </a:r>
            <a:r>
              <a:rPr lang="en-US" sz="1400" dirty="0" err="1">
                <a:solidFill>
                  <a:srgbClr val="326295">
                    <a:lumMod val="75000"/>
                  </a:srgbClr>
                </a:solidFill>
              </a:rPr>
              <a:t>Reininger</a:t>
            </a:r>
            <a:r>
              <a:rPr lang="en-US" sz="1400" dirty="0">
                <a:solidFill>
                  <a:srgbClr val="326295">
                    <a:lumMod val="75000"/>
                  </a:srgbClr>
                </a:solidFill>
              </a:rPr>
              <a:t>, M. (2012). More or better student teaching? </a:t>
            </a:r>
            <a:r>
              <a:rPr lang="en-US" sz="1400" i="1" dirty="0">
                <a:solidFill>
                  <a:srgbClr val="326295">
                    <a:lumMod val="75000"/>
                  </a:srgbClr>
                </a:solidFill>
              </a:rPr>
              <a:t>Teaching and Teacher Education</a:t>
            </a:r>
            <a:r>
              <a:rPr lang="en-US" sz="1400" dirty="0">
                <a:solidFill>
                  <a:srgbClr val="326295">
                    <a:lumMod val="75000"/>
                  </a:srgbClr>
                </a:solidFill>
              </a:rPr>
              <a:t>, 28(8), 1091-1106.</a:t>
            </a:r>
          </a:p>
          <a:p>
            <a:pPr lvl="0">
              <a:buClr>
                <a:srgbClr val="FFFFFF">
                  <a:lumMod val="65000"/>
                </a:srgbClr>
              </a:buClr>
            </a:pPr>
            <a:r>
              <a:rPr lang="en-US" sz="1400" dirty="0">
                <a:solidFill>
                  <a:srgbClr val="326295">
                    <a:lumMod val="75000"/>
                  </a:srgbClr>
                </a:solidFill>
              </a:rPr>
              <a:t>Smith, T. M., &amp; Ingersoll, R. M. (2004). What are the effects of induction and mentoring on beginning teacher turnover? </a:t>
            </a:r>
            <a:r>
              <a:rPr lang="en-US" sz="1400" i="1" dirty="0">
                <a:solidFill>
                  <a:srgbClr val="326295">
                    <a:lumMod val="75000"/>
                  </a:srgbClr>
                </a:solidFill>
              </a:rPr>
              <a:t>American Educational Research Journal</a:t>
            </a:r>
            <a:r>
              <a:rPr lang="en-US" sz="1400" dirty="0">
                <a:solidFill>
                  <a:srgbClr val="326295">
                    <a:lumMod val="75000"/>
                  </a:srgbClr>
                </a:solidFill>
              </a:rPr>
              <a:t>, 41(3), 681-714.</a:t>
            </a:r>
          </a:p>
        </p:txBody>
      </p:sp>
      <p:sp>
        <p:nvSpPr>
          <p:cNvPr id="4" name="Slide Number Placeholder 3">
            <a:extLst>
              <a:ext uri="{FF2B5EF4-FFF2-40B4-BE49-F238E27FC236}">
                <a16:creationId xmlns:a16="http://schemas.microsoft.com/office/drawing/2014/main" id="{6ABA8D95-07E7-4FCA-93D8-E5C05E51CF4A}"/>
              </a:ext>
            </a:extLst>
          </p:cNvPr>
          <p:cNvSpPr>
            <a:spLocks noGrp="1"/>
          </p:cNvSpPr>
          <p:nvPr>
            <p:ph type="sldNum" sz="quarter" idx="10"/>
          </p:nvPr>
        </p:nvSpPr>
        <p:spPr/>
        <p:txBody>
          <a:bodyPr/>
          <a:lstStyle/>
          <a:p>
            <a:pPr algn="r"/>
            <a:fld id="{F3477EC8-074D-41C4-94AE-E9EA7CEEA348}" type="slidenum">
              <a:rPr lang="en-US" smtClean="0"/>
              <a:pPr algn="r"/>
              <a:t>69</a:t>
            </a:fld>
            <a:endParaRPr lang="en-US" dirty="0"/>
          </a:p>
        </p:txBody>
      </p:sp>
    </p:spTree>
    <p:extLst>
      <p:ext uri="{BB962C8B-B14F-4D97-AF65-F5344CB8AC3E}">
        <p14:creationId xmlns:p14="http://schemas.microsoft.com/office/powerpoint/2010/main" val="120761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A794D-A667-564D-8306-9A635D7E7513}"/>
              </a:ext>
            </a:extLst>
          </p:cNvPr>
          <p:cNvSpPr>
            <a:spLocks noGrp="1"/>
          </p:cNvSpPr>
          <p:nvPr>
            <p:ph type="title"/>
          </p:nvPr>
        </p:nvSpPr>
        <p:spPr/>
        <p:txBody>
          <a:bodyPr/>
          <a:lstStyle/>
          <a:p>
            <a:r>
              <a:rPr lang="en-US" dirty="0"/>
              <a:t>Access to Toolkit Materials</a:t>
            </a:r>
          </a:p>
        </p:txBody>
      </p:sp>
      <p:sp>
        <p:nvSpPr>
          <p:cNvPr id="2" name="Content Placeholder 1">
            <a:extLst>
              <a:ext uri="{FF2B5EF4-FFF2-40B4-BE49-F238E27FC236}">
                <a16:creationId xmlns:a16="http://schemas.microsoft.com/office/drawing/2014/main" id="{BD9935E7-63E3-124F-BDAA-B53ECFC86988}"/>
              </a:ext>
            </a:extLst>
          </p:cNvPr>
          <p:cNvSpPr>
            <a:spLocks noGrp="1"/>
          </p:cNvSpPr>
          <p:nvPr>
            <p:ph idx="1"/>
          </p:nvPr>
        </p:nvSpPr>
        <p:spPr/>
        <p:txBody>
          <a:bodyPr/>
          <a:lstStyle/>
          <a:p>
            <a:pPr>
              <a:buClr>
                <a:srgbClr val="686868"/>
              </a:buClr>
            </a:pPr>
            <a:r>
              <a:rPr lang="en-US" dirty="0"/>
              <a:t>Anchor presentations, handouts, and team tools are available on the GTL Center </a:t>
            </a:r>
            <a:r>
              <a:rPr lang="en-US" dirty="0">
                <a:hlinkClick r:id="rId3"/>
              </a:rPr>
              <a:t>website</a:t>
            </a:r>
            <a:r>
              <a:rPr lang="en-US" dirty="0"/>
              <a:t>.</a:t>
            </a:r>
            <a:endParaRPr lang="en-US" dirty="0">
              <a:solidFill>
                <a:srgbClr val="FF0000"/>
              </a:solidFill>
            </a:endParaRPr>
          </a:p>
          <a:p>
            <a:pPr>
              <a:buClr>
                <a:srgbClr val="686868"/>
              </a:buClr>
            </a:pPr>
            <a:r>
              <a:rPr lang="en-US" dirty="0"/>
              <a:t>RCC and SEA personnel may request consultation from GTL experts to learn more about customizing the toolkit materials.</a:t>
            </a:r>
          </a:p>
        </p:txBody>
      </p:sp>
      <p:sp>
        <p:nvSpPr>
          <p:cNvPr id="4" name="Slide Number Placeholder 3">
            <a:extLst>
              <a:ext uri="{FF2B5EF4-FFF2-40B4-BE49-F238E27FC236}">
                <a16:creationId xmlns:a16="http://schemas.microsoft.com/office/drawing/2014/main" id="{00BDAFD9-523E-0441-A326-0062E0F45B0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1880309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54C8E-A396-403C-9708-8BC9F59D6F16}"/>
              </a:ext>
            </a:extLst>
          </p:cNvPr>
          <p:cNvSpPr>
            <a:spLocks noGrp="1"/>
          </p:cNvSpPr>
          <p:nvPr>
            <p:ph type="title"/>
          </p:nvPr>
        </p:nvSpPr>
        <p:spPr/>
        <p:txBody>
          <a:bodyPr/>
          <a:lstStyle/>
          <a:p>
            <a:r>
              <a:rPr lang="en-US" dirty="0"/>
              <a:t>References (continued)   </a:t>
            </a:r>
          </a:p>
        </p:txBody>
      </p:sp>
      <p:sp>
        <p:nvSpPr>
          <p:cNvPr id="2" name="Content Placeholder 1">
            <a:extLst>
              <a:ext uri="{FF2B5EF4-FFF2-40B4-BE49-F238E27FC236}">
                <a16:creationId xmlns:a16="http://schemas.microsoft.com/office/drawing/2014/main" id="{5403FC62-B749-4BB7-9B64-DCC54EF23961}"/>
              </a:ext>
            </a:extLst>
          </p:cNvPr>
          <p:cNvSpPr>
            <a:spLocks noGrp="1"/>
          </p:cNvSpPr>
          <p:nvPr>
            <p:ph idx="1"/>
          </p:nvPr>
        </p:nvSpPr>
        <p:spPr/>
        <p:txBody>
          <a:bodyPr/>
          <a:lstStyle/>
          <a:p>
            <a:pPr>
              <a:buClr>
                <a:srgbClr val="FFFFFF">
                  <a:lumMod val="65000"/>
                </a:srgbClr>
              </a:buClr>
            </a:pPr>
            <a:r>
              <a:rPr lang="en-US" sz="1400" dirty="0"/>
              <a:t>Sutcher, L., Darling-Hammond, L., &amp; Carver-Thomas, D. (2016). A coming crisis in teaching? Teacher supply, demand, and shortages in the U.S.. Palo Alto, CA: Learning Policy Institute. Retrieved from </a:t>
            </a:r>
            <a:r>
              <a:rPr lang="en-US" sz="1400" dirty="0">
                <a:hlinkClick r:id="rId2"/>
              </a:rPr>
              <a:t>https://learningpolicyinstitute.org/sites/default/files/product-files/A_Coming_Crisis_in_Teaching_REPORT.pdf</a:t>
            </a:r>
            <a:r>
              <a:rPr lang="en-US" sz="1400" dirty="0"/>
              <a:t> </a:t>
            </a:r>
            <a:endParaRPr lang="en-US" sz="1400" dirty="0">
              <a:solidFill>
                <a:srgbClr val="326295">
                  <a:lumMod val="75000"/>
                </a:srgbClr>
              </a:solidFill>
            </a:endParaRPr>
          </a:p>
          <a:p>
            <a:pPr lvl="0">
              <a:buClr>
                <a:srgbClr val="FFFFFF">
                  <a:lumMod val="65000"/>
                </a:srgbClr>
              </a:buClr>
            </a:pPr>
            <a:r>
              <a:rPr lang="en-US" sz="1400" dirty="0">
                <a:solidFill>
                  <a:srgbClr val="326295">
                    <a:lumMod val="75000"/>
                  </a:srgbClr>
                </a:solidFill>
              </a:rPr>
              <a:t>Vaughn, S., &amp; Wanzek, J. 2014. Intensive interventions in reading for students with reading disabilities: Meaningful impacts. </a:t>
            </a:r>
            <a:r>
              <a:rPr lang="en-US" sz="1400" i="1" dirty="0">
                <a:solidFill>
                  <a:srgbClr val="326295">
                    <a:lumMod val="75000"/>
                  </a:srgbClr>
                </a:solidFill>
              </a:rPr>
              <a:t>Learning Disabilities Research and Practice, 29</a:t>
            </a:r>
            <a:r>
              <a:rPr lang="en-US" sz="1400" dirty="0">
                <a:solidFill>
                  <a:srgbClr val="326295">
                    <a:lumMod val="75000"/>
                  </a:srgbClr>
                </a:solidFill>
              </a:rPr>
              <a:t>(2).</a:t>
            </a:r>
          </a:p>
          <a:p>
            <a:pPr lvl="0">
              <a:buClr>
                <a:srgbClr val="FFFFFF">
                  <a:lumMod val="65000"/>
                </a:srgbClr>
              </a:buClr>
            </a:pPr>
            <a:r>
              <a:rPr lang="en-US" sz="1400" dirty="0" err="1">
                <a:solidFill>
                  <a:srgbClr val="326295">
                    <a:lumMod val="75000"/>
                  </a:srgbClr>
                </a:solidFill>
              </a:rPr>
              <a:t>Windschitl</a:t>
            </a:r>
            <a:r>
              <a:rPr lang="en-US" sz="1400" dirty="0">
                <a:solidFill>
                  <a:srgbClr val="326295">
                    <a:lumMod val="75000"/>
                  </a:srgbClr>
                </a:solidFill>
              </a:rPr>
              <a:t>, M., Thompson, J., Braaten, M., &amp; </a:t>
            </a:r>
            <a:r>
              <a:rPr lang="en-US" sz="1400" dirty="0" err="1">
                <a:solidFill>
                  <a:srgbClr val="326295">
                    <a:lumMod val="75000"/>
                  </a:srgbClr>
                </a:solidFill>
              </a:rPr>
              <a:t>Stroupe</a:t>
            </a:r>
            <a:r>
              <a:rPr lang="en-US" sz="1400" dirty="0">
                <a:solidFill>
                  <a:srgbClr val="326295">
                    <a:lumMod val="75000"/>
                  </a:srgbClr>
                </a:solidFill>
              </a:rPr>
              <a:t>, D. (2012). Proposing a core set of instructional practices and tools for teachers of science. </a:t>
            </a:r>
            <a:r>
              <a:rPr lang="en-US" sz="1400" i="1" dirty="0">
                <a:solidFill>
                  <a:srgbClr val="326295">
                    <a:lumMod val="75000"/>
                  </a:srgbClr>
                </a:solidFill>
              </a:rPr>
              <a:t>Science Education, 96</a:t>
            </a:r>
            <a:r>
              <a:rPr lang="en-US" sz="1400" dirty="0">
                <a:solidFill>
                  <a:srgbClr val="326295">
                    <a:lumMod val="75000"/>
                  </a:srgbClr>
                </a:solidFill>
              </a:rPr>
              <a:t>(5), 878-903. doi:10.1002/sce.21027</a:t>
            </a:r>
            <a:endParaRPr lang="en-US" dirty="0"/>
          </a:p>
        </p:txBody>
      </p:sp>
      <p:sp>
        <p:nvSpPr>
          <p:cNvPr id="4" name="Slide Number Placeholder 3">
            <a:extLst>
              <a:ext uri="{FF2B5EF4-FFF2-40B4-BE49-F238E27FC236}">
                <a16:creationId xmlns:a16="http://schemas.microsoft.com/office/drawing/2014/main" id="{91148D2C-79C6-45A3-8AD3-D5361289284B}"/>
              </a:ext>
            </a:extLst>
          </p:cNvPr>
          <p:cNvSpPr>
            <a:spLocks noGrp="1"/>
          </p:cNvSpPr>
          <p:nvPr>
            <p:ph type="sldNum" sz="quarter" idx="10"/>
          </p:nvPr>
        </p:nvSpPr>
        <p:spPr/>
        <p:txBody>
          <a:bodyPr/>
          <a:lstStyle/>
          <a:p>
            <a:pPr algn="r"/>
            <a:fld id="{F3477EC8-074D-41C4-94AE-E9EA7CEEA348}" type="slidenum">
              <a:rPr lang="en-US" smtClean="0"/>
              <a:pPr algn="r"/>
              <a:t>70</a:t>
            </a:fld>
            <a:endParaRPr lang="en-US" dirty="0"/>
          </a:p>
        </p:txBody>
      </p:sp>
    </p:spTree>
    <p:extLst>
      <p:ext uri="{BB962C8B-B14F-4D97-AF65-F5344CB8AC3E}">
        <p14:creationId xmlns:p14="http://schemas.microsoft.com/office/powerpoint/2010/main" val="3247150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97C99-A3C1-465D-9E53-DC499DB710FA}"/>
              </a:ext>
            </a:extLst>
          </p:cNvPr>
          <p:cNvSpPr>
            <a:spLocks noGrp="1"/>
          </p:cNvSpPr>
          <p:nvPr>
            <p:ph idx="1"/>
          </p:nvPr>
        </p:nvSpPr>
        <p:spPr>
          <a:xfrm>
            <a:off x="2220685" y="2078134"/>
            <a:ext cx="6255657" cy="2450323"/>
          </a:xfrm>
        </p:spPr>
        <p:txBody>
          <a:bodyPr/>
          <a:lstStyle/>
          <a:p>
            <a:pPr marL="0" indent="0">
              <a:buNone/>
            </a:pPr>
            <a:r>
              <a:rPr lang="en-US" sz="1800" dirty="0">
                <a:solidFill>
                  <a:srgbClr val="4B76A0">
                    <a:lumMod val="75000"/>
                  </a:srgbClr>
                </a:solidFill>
                <a:latin typeface="Helvetica Neue" charset="0"/>
                <a:ea typeface="Helvetica Neue" charset="0"/>
                <a:cs typeface="Helvetica Neue" charset="0"/>
              </a:rPr>
              <a:t>This content was produced under U.S. Department of Education, Office of Special Education Programs, Award No. S283B120021. David Guardino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a:p>
            <a:pPr marL="0" indent="0">
              <a:buNone/>
            </a:pPr>
            <a:endParaRPr lang="en-US" dirty="0"/>
          </a:p>
        </p:txBody>
      </p:sp>
      <p:sp>
        <p:nvSpPr>
          <p:cNvPr id="3" name="Title 2">
            <a:extLst>
              <a:ext uri="{FF2B5EF4-FFF2-40B4-BE49-F238E27FC236}">
                <a16:creationId xmlns:a16="http://schemas.microsoft.com/office/drawing/2014/main" id="{1B58C28B-F415-4B35-AE19-3C59DB85A1F1}"/>
              </a:ext>
            </a:extLst>
          </p:cNvPr>
          <p:cNvSpPr>
            <a:spLocks noGrp="1"/>
          </p:cNvSpPr>
          <p:nvPr>
            <p:ph type="title"/>
          </p:nvPr>
        </p:nvSpPr>
        <p:spPr/>
        <p:txBody>
          <a:bodyPr/>
          <a:lstStyle/>
          <a:p>
            <a:r>
              <a:rPr lang="en-US" dirty="0"/>
              <a:t>Disclaimer</a:t>
            </a:r>
          </a:p>
        </p:txBody>
      </p:sp>
      <p:sp>
        <p:nvSpPr>
          <p:cNvPr id="4" name="Slide Number Placeholder 3">
            <a:extLst>
              <a:ext uri="{FF2B5EF4-FFF2-40B4-BE49-F238E27FC236}">
                <a16:creationId xmlns:a16="http://schemas.microsoft.com/office/drawing/2014/main" id="{45ECC5BA-E3B9-4347-8691-32A95149411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5" name="Picture 4" descr="U.S. Office of Special Education Programs logo">
            <a:extLst>
              <a:ext uri="{FF2B5EF4-FFF2-40B4-BE49-F238E27FC236}">
                <a16:creationId xmlns:a16="http://schemas.microsoft.com/office/drawing/2014/main" id="{A34C733D-7939-463E-B5A2-C26E95372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88" y="2566858"/>
            <a:ext cx="1190786" cy="994094"/>
          </a:xfrm>
          <a:prstGeom prst="rect">
            <a:avLst/>
          </a:prstGeom>
        </p:spPr>
      </p:pic>
    </p:spTree>
    <p:extLst>
      <p:ext uri="{BB962C8B-B14F-4D97-AF65-F5344CB8AC3E}">
        <p14:creationId xmlns:p14="http://schemas.microsoft.com/office/powerpoint/2010/main" val="2197348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74690" y="188144"/>
            <a:ext cx="7886700" cy="1325563"/>
          </a:xfrm>
          <a:prstGeom prst="rect">
            <a:avLst/>
          </a:prstGeom>
        </p:spPr>
        <p:txBody>
          <a:bodyPr/>
          <a:lstStyle/>
          <a:p>
            <a:r>
              <a:rPr lang="en-US" sz="2000" dirty="0">
                <a:latin typeface="+mn-lt"/>
                <a:ea typeface="Arial" pitchFamily="34" charset="0"/>
                <a:cs typeface="Arial" pitchFamily="34" charset="0"/>
              </a:rPr>
              <a:t>More</a:t>
            </a:r>
            <a:r>
              <a:rPr lang="en-US" dirty="0"/>
              <a:t> </a:t>
            </a:r>
            <a:r>
              <a:rPr lang="en-US" sz="2000" dirty="0">
                <a:latin typeface="+mn-lt"/>
                <a:ea typeface="Arial" pitchFamily="34" charset="0"/>
                <a:cs typeface="Arial" pitchFamily="34" charset="0"/>
              </a:rPr>
              <a:t>questions?</a:t>
            </a:r>
          </a:p>
        </p:txBody>
      </p:sp>
      <p:sp>
        <p:nvSpPr>
          <p:cNvPr id="2" name="Text Placeholder 1"/>
          <p:cNvSpPr>
            <a:spLocks noGrp="1"/>
          </p:cNvSpPr>
          <p:nvPr>
            <p:ph type="body" sz="quarter" idx="4294967295"/>
          </p:nvPr>
        </p:nvSpPr>
        <p:spPr>
          <a:xfrm>
            <a:off x="674690" y="657969"/>
            <a:ext cx="7299508" cy="2904674"/>
          </a:xfrm>
        </p:spPr>
        <p:txBody>
          <a:bodyPr/>
          <a:lstStyle/>
          <a:p>
            <a:pPr lvl="0">
              <a:spcAft>
                <a:spcPts val="2000"/>
              </a:spcAft>
            </a:pPr>
            <a:r>
              <a:rPr lang="en-US" dirty="0"/>
              <a:t>Contact the GTL Center!</a:t>
            </a:r>
          </a:p>
          <a:p>
            <a:pPr lvl="0"/>
            <a:r>
              <a:rPr lang="en-US"/>
              <a:t>1000 </a:t>
            </a:r>
            <a:r>
              <a:rPr lang="en-US" dirty="0"/>
              <a:t>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3" name="Slide Number Placeholder 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934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686868"/>
                </a:solidFill>
              </a:rPr>
              <a:t>Module 6 Objectives</a:t>
            </a:r>
          </a:p>
        </p:txBody>
      </p:sp>
      <p:sp>
        <p:nvSpPr>
          <p:cNvPr id="5" name="Content Placeholder 4"/>
          <p:cNvSpPr>
            <a:spLocks noGrp="1"/>
          </p:cNvSpPr>
          <p:nvPr>
            <p:ph idx="1"/>
          </p:nvPr>
        </p:nvSpPr>
        <p:spPr/>
        <p:txBody>
          <a:bodyPr/>
          <a:lstStyle/>
          <a:p>
            <a:pPr>
              <a:buClr>
                <a:srgbClr val="686868"/>
              </a:buClr>
            </a:pPr>
            <a:r>
              <a:rPr lang="en-US" dirty="0"/>
              <a:t>Strengthen collaboration and shared investment between SEAs, LEAs, and educator preparation programs (EPPs) in M&amp;I programs that span across preservice and inservice.</a:t>
            </a:r>
          </a:p>
          <a:p>
            <a:pPr>
              <a:buClr>
                <a:srgbClr val="686868"/>
              </a:buClr>
            </a:pPr>
            <a:r>
              <a:rPr lang="en-US" dirty="0"/>
              <a:t>Establish consistency in expectations of instructional practice that offer all students equitable access to the general education curriculum.</a:t>
            </a:r>
          </a:p>
          <a:p>
            <a:pPr>
              <a:buClr>
                <a:srgbClr val="686868"/>
              </a:buClr>
            </a:pPr>
            <a:r>
              <a:rPr lang="en-US" dirty="0"/>
              <a:t>Promote evidence-based/high-leverage instructional practices and provide teacher candidates and novice teachers with practice-based opportunities to advance their practice.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1304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5FE9-7D74-48D7-959E-28255FCFA956}"/>
              </a:ext>
            </a:extLst>
          </p:cNvPr>
          <p:cNvSpPr>
            <a:spLocks noGrp="1"/>
          </p:cNvSpPr>
          <p:nvPr>
            <p:ph type="title"/>
          </p:nvPr>
        </p:nvSpPr>
        <p:spPr>
          <a:xfrm>
            <a:off x="687388" y="3032879"/>
            <a:ext cx="8229600" cy="1446550"/>
          </a:xfrm>
        </p:spPr>
        <p:txBody>
          <a:bodyPr/>
          <a:lstStyle/>
          <a:p>
            <a:r>
              <a:rPr lang="en-US" dirty="0"/>
              <a:t>Why Focus On Teachers Of Students With Disabilities?</a:t>
            </a:r>
          </a:p>
        </p:txBody>
      </p:sp>
      <p:sp>
        <p:nvSpPr>
          <p:cNvPr id="4" name="Slide Number Placeholder 3">
            <a:extLst>
              <a:ext uri="{FF2B5EF4-FFF2-40B4-BE49-F238E27FC236}">
                <a16:creationId xmlns:a16="http://schemas.microsoft.com/office/drawing/2014/main" id="{E15C8464-EC5C-413C-92C5-B4A618A68B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1000" b="0" i="0" u="none" strike="noStrike" kern="1200" cap="none" spc="0" normalizeH="0" baseline="0" noProof="0" smtClean="0">
                <a:ln>
                  <a:noFill/>
                </a:ln>
                <a:solidFill>
                  <a:srgbClr val="326295">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326295">
                  <a:lumMod val="75000"/>
                </a:srgbClr>
              </a:solidFill>
              <a:effectLst/>
              <a:uLnTx/>
              <a:uFillTx/>
              <a:latin typeface="Arial" pitchFamily="34" charset="0"/>
              <a:ea typeface="ＭＳ Ｐゴシック"/>
            </a:endParaRPr>
          </a:p>
        </p:txBody>
      </p:sp>
    </p:spTree>
    <p:extLst>
      <p:ext uri="{BB962C8B-B14F-4D97-AF65-F5344CB8AC3E}">
        <p14:creationId xmlns:p14="http://schemas.microsoft.com/office/powerpoint/2010/main" val="2537205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692a2bfa4b0b59bfbecb2d351b3ea3c3dc7902"/>
</p:tagLst>
</file>

<file path=ppt/theme/theme1.xml><?xml version="1.0" encoding="utf-8"?>
<a:theme xmlns:a="http://schemas.openxmlformats.org/drawingml/2006/main" name="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82583D27-A597-40C2-952C-2BC9897F382C}"/>
    </a:ext>
  </a:extLst>
</a:theme>
</file>

<file path=ppt/theme/theme10.xml><?xml version="1.0" encoding="utf-8"?>
<a:theme xmlns:a="http://schemas.openxmlformats.org/drawingml/2006/main" name="1_GTL_PowerPoint_Template_w-graphics_4-30-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0EA1AFEF-6A6C-4D63-AA03-54A66D62A00C}"/>
    </a:ext>
  </a:extLst>
</a:theme>
</file>

<file path=ppt/theme/theme11.xml><?xml version="1.0" encoding="utf-8"?>
<a:theme xmlns:a="http://schemas.openxmlformats.org/drawingml/2006/main" name="3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B89B2831-A221-47D4-B6A3-26FDA2BBD7B0}" vid="{A434AE59-422E-4461-8D6B-5596C076C315}"/>
    </a:ext>
  </a:extLst>
</a:theme>
</file>

<file path=ppt/theme/theme12.xml><?xml version="1.0" encoding="utf-8"?>
<a:theme xmlns:a="http://schemas.openxmlformats.org/drawingml/2006/main" name="4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D9F19F57-C13B-47A2-A8C5-51813767F3D3}"/>
    </a:ext>
  </a:extLst>
</a:theme>
</file>

<file path=ppt/theme/theme3.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6CCDB9A1-4281-4AC3-A6D5-04C559374520}"/>
    </a:ext>
  </a:extLst>
</a:theme>
</file>

<file path=ppt/theme/theme4.xml><?xml version="1.0" encoding="utf-8"?>
<a:theme xmlns:a="http://schemas.openxmlformats.org/drawingml/2006/main" name="Large Graph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506907FE-DD5C-471F-B2F9-04C3230D176D}"/>
    </a:ext>
  </a:extLst>
</a:theme>
</file>

<file path=ppt/theme/theme5.xml><?xml version="1.0" encoding="utf-8"?>
<a:theme xmlns:a="http://schemas.openxmlformats.org/drawingml/2006/main" name="Graphic Options">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96E878F7-5867-4F14-A26C-6569B8B778A1}"/>
    </a:ext>
  </a:extLst>
</a:theme>
</file>

<file path=ppt/theme/theme6.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83EB9F3B-4246-4895-B39A-2480DB318995}"/>
    </a:ext>
  </a:extLst>
</a:theme>
</file>

<file path=ppt/theme/theme7.xml><?xml version="1.0" encoding="utf-8"?>
<a:theme xmlns:a="http://schemas.openxmlformats.org/drawingml/2006/main" name="1_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Read-Only]" id="{59022CDC-249D-43A5-9162-CDCE8DC8684E}" vid="{FEFE41F7-7CEF-43F5-A243-922CBF5E54C4}"/>
    </a:ext>
  </a:extLst>
</a:theme>
</file>

<file path=ppt/theme/theme8.xml><?xml version="1.0" encoding="utf-8"?>
<a:theme xmlns:a="http://schemas.openxmlformats.org/drawingml/2006/main" name="2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_Draft" id="{90610F7A-D6AD-4FC3-8F94-E72EBBC3EEB2}" vid="{06773C0F-3A4B-485A-BE7D-C46BE3676783}"/>
    </a:ext>
  </a:extLst>
</a:theme>
</file>

<file path=ppt/theme/theme9.xml><?xml version="1.0" encoding="utf-8"?>
<a:theme xmlns:a="http://schemas.openxmlformats.org/drawingml/2006/main" name="1_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5" ma:contentTypeDescription="Create a new document." ma:contentTypeScope="" ma:versionID="70e280df67bb0c4864fd888e6a42f20e">
  <xsd:schema xmlns:xsd="http://www.w3.org/2001/XMLSchema" xmlns:xs="http://www.w3.org/2001/XMLSchema" xmlns:p="http://schemas.microsoft.com/office/2006/metadata/properties" xmlns:ns2="6a44d00f-12d8-4625-9d23-7790e8b8f83b" xmlns:ns3="1709d302-aa1c-49f7-a43d-f13e34b813dc" xmlns:ns4="9714abc1-815c-4960-b75e-546bf8732ca3" targetNamespace="http://schemas.microsoft.com/office/2006/metadata/properties" ma:root="true" ma:fieldsID="4f6155c84a8648e8d9677a7fe59a12c4" ns2:_="" ns3:_="" ns4:_="">
    <xsd:import namespace="6a44d00f-12d8-4625-9d23-7790e8b8f83b"/>
    <xsd:import namespace="1709d302-aa1c-49f7-a43d-f13e34b813dc"/>
    <xsd:import namespace="9714abc1-815c-4960-b75e-546bf8732ca3"/>
    <xsd:element name="properties">
      <xsd:complexType>
        <xsd:sequence>
          <xsd:element name="documentManagement">
            <xsd:complexType>
              <xsd:all>
                <xsd:element ref="ns2:Description0" minOccurs="0"/>
                <xsd:element ref="ns2:Category" minOccurs="0"/>
                <xsd:element ref="ns4: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escription0 xmlns="6a44d00f-12d8-4625-9d23-7790e8b8f83b">Great Teachers and Leaders</Description0>
    <Category xmlns="6a44d00f-12d8-4625-9d23-7790e8b8f83b">EDu</Category>
    <TaxKeywordTaxHTField xmlns="9714abc1-815c-4960-b75e-546bf8732ca3">
      <Terms xmlns="http://schemas.microsoft.com/office/infopath/2007/PartnerControls">
        <TermInfo xmlns="http://schemas.microsoft.com/office/infopath/2007/PartnerControls">
          <TermName xmlns="http://schemas.microsoft.com/office/infopath/2007/PartnerControls">Teachers Of Students With Disabilities</TermName>
          <TermId xmlns="http://schemas.microsoft.com/office/infopath/2007/PartnerControls">11111111-1111-1111-1111-111111111111</TermId>
        </TermInfo>
      </Terms>
    </TaxKeywordTaxHTField>
    <TaxCatchAll xmlns="1709d302-aa1c-49f7-a43d-f13e34b813dc"/>
  </documentManagement>
</p:propertie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886FEAA8-DB5A-4D2D-8542-F2B6EE43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78DE03-1B1E-4BB3-BFB8-1FE8E8D9056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9714abc1-815c-4960-b75e-546bf8732ca3"/>
    <ds:schemaRef ds:uri="1709d302-aa1c-49f7-a43d-f13e34b813dc"/>
    <ds:schemaRef ds:uri="6a44d00f-12d8-4625-9d23-7790e8b8f83b"/>
  </ds:schemaRefs>
</ds:datastoreItem>
</file>

<file path=docProps/app.xml><?xml version="1.0" encoding="utf-8"?>
<Properties xmlns="http://schemas.openxmlformats.org/officeDocument/2006/extended-properties" xmlns:vt="http://schemas.openxmlformats.org/officeDocument/2006/docPropsVTypes">
  <Template>GTL_PowerPoint_Template_031815</Template>
  <TotalTime>34684</TotalTime>
  <Words>8864</Words>
  <Application>Microsoft Office PowerPoint</Application>
  <PresentationFormat>On-screen Show (4:3)</PresentationFormat>
  <Paragraphs>604</Paragraphs>
  <Slides>72</Slides>
  <Notes>66</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72</vt:i4>
      </vt:variant>
    </vt:vector>
  </HeadingPairs>
  <TitlesOfParts>
    <vt:vector size="100" baseType="lpstr">
      <vt:lpstr>ＭＳ Ｐゴシック</vt:lpstr>
      <vt:lpstr>ＭＳ Ｐゴシック</vt:lpstr>
      <vt:lpstr>Arial</vt:lpstr>
      <vt:lpstr>Arial Black</vt:lpstr>
      <vt:lpstr>Arial Narrow</vt:lpstr>
      <vt:lpstr>Calibri</vt:lpstr>
      <vt:lpstr>Courier New</vt:lpstr>
      <vt:lpstr>Franklin Gothic Book</vt:lpstr>
      <vt:lpstr>Franklin Gothic Demi</vt:lpstr>
      <vt:lpstr>FranklinGothic</vt:lpstr>
      <vt:lpstr>Helvetica Neue</vt:lpstr>
      <vt:lpstr>ITC Franklin Gothic Std Bk Cd</vt:lpstr>
      <vt:lpstr>Times New Roman</vt:lpstr>
      <vt:lpstr>Verdana</vt:lpstr>
      <vt:lpstr>Wingdings</vt:lpstr>
      <vt:lpstr>Wingdings 2</vt:lpstr>
      <vt:lpstr>GTL_PowerPoint_Template_w-graphics_4-30-13</vt:lpstr>
      <vt:lpstr>Divider Master</vt:lpstr>
      <vt:lpstr>Basic</vt:lpstr>
      <vt:lpstr>Large Graphic</vt:lpstr>
      <vt:lpstr>Graphic Options</vt:lpstr>
      <vt:lpstr>Contact</vt:lpstr>
      <vt:lpstr>1_Contact</vt:lpstr>
      <vt:lpstr>2_Basic</vt:lpstr>
      <vt:lpstr>1_Basic</vt:lpstr>
      <vt:lpstr>1_GTL_PowerPoint_Template_w-graphics_4-30-13</vt:lpstr>
      <vt:lpstr>3_Basic</vt:lpstr>
      <vt:lpstr>4_Basic</vt:lpstr>
      <vt:lpstr>Mentoring and Induction for Educators of Students With Disabilities</vt:lpstr>
      <vt:lpstr>Mission</vt:lpstr>
      <vt:lpstr>Comprehensive Centers Program</vt:lpstr>
      <vt:lpstr>Mentoring and Induction Toolkit</vt:lpstr>
      <vt:lpstr>Overview of the Toolkit </vt:lpstr>
      <vt:lpstr>Module Components</vt:lpstr>
      <vt:lpstr>Access to Toolkit Materials</vt:lpstr>
      <vt:lpstr>Module 6 Objectives</vt:lpstr>
      <vt:lpstr>Why Focus On Teachers Of Students With Disabilities?</vt:lpstr>
      <vt:lpstr>The Context</vt:lpstr>
      <vt:lpstr>The Challenge</vt:lpstr>
      <vt:lpstr>The Challenge (continued)</vt:lpstr>
      <vt:lpstr>The Challenge (continued) </vt:lpstr>
      <vt:lpstr>The Challenge (continued)  </vt:lpstr>
      <vt:lpstr>The Opportunity</vt:lpstr>
      <vt:lpstr>Core Instruction:  A Foundation For All Learners</vt:lpstr>
      <vt:lpstr>Who Receives Core Instruction?</vt:lpstr>
      <vt:lpstr>All Means All!</vt:lpstr>
      <vt:lpstr>Equitable Access to Effective Instruction</vt:lpstr>
      <vt:lpstr>Effective Core Instruction Requires Shared Ownership</vt:lpstr>
      <vt:lpstr>Team Discussion: Quality of Core Instruction</vt:lpstr>
      <vt:lpstr>How Do We Support Beginning Teachers to Become Effective Core Instructors?</vt:lpstr>
      <vt:lpstr>Mentoring &amp; Induction is a Game-Changer</vt:lpstr>
      <vt:lpstr>Collaborative Partnerships</vt:lpstr>
      <vt:lpstr>Goal 1: Strengthen core instructional practices for all students, especially students with learning differences.</vt:lpstr>
      <vt:lpstr>Improving Instructional Practice</vt:lpstr>
      <vt:lpstr>Turn and Talk</vt:lpstr>
      <vt:lpstr>Frameworks That Promote Instructional Strategies</vt:lpstr>
      <vt:lpstr>Toolkit Connection—Alignment Activity</vt:lpstr>
      <vt:lpstr>What Are High-Leverage Practices (HLPs)?</vt:lpstr>
      <vt:lpstr>How Are HLPs Used?</vt:lpstr>
      <vt:lpstr>Features of HLPs</vt:lpstr>
      <vt:lpstr>HLP Frameworks</vt:lpstr>
      <vt:lpstr>Engage and Interact</vt:lpstr>
      <vt:lpstr>So, HLPs Are Just Good Teaching?</vt:lpstr>
      <vt:lpstr>A Few Caveats</vt:lpstr>
      <vt:lpstr>Why Should We Focus on HLPs?</vt:lpstr>
      <vt:lpstr>True or False?</vt:lpstr>
      <vt:lpstr>High-Leverage Practices: The Foundation of Mentoring &amp; Induction</vt:lpstr>
      <vt:lpstr>A Common Language for Core Instruction</vt:lpstr>
      <vt:lpstr>Toolkit Connection—HLPs</vt:lpstr>
      <vt:lpstr>Goal 2: Increase coaching and feedback opportunities through M&amp;I.</vt:lpstr>
      <vt:lpstr>Practice-Based Opportunities</vt:lpstr>
      <vt:lpstr>Three Key Ideas</vt:lpstr>
      <vt:lpstr>Features Within M&amp;I Programs</vt:lpstr>
      <vt:lpstr>Goal 3: Strengthen partnerships and specify roles.</vt:lpstr>
      <vt:lpstr>Partnerships Are Key</vt:lpstr>
      <vt:lpstr>Consistency in Instructional Expectations</vt:lpstr>
      <vt:lpstr>Coalescing on Shared Goals</vt:lpstr>
      <vt:lpstr>State Education Agencies</vt:lpstr>
      <vt:lpstr>Supporting M&amp;I Through State Policy</vt:lpstr>
      <vt:lpstr>Secure Funding</vt:lpstr>
      <vt:lpstr>Local Education Agencies and Schools</vt:lpstr>
      <vt:lpstr>Supports for Mentors and Instructional Coaches</vt:lpstr>
      <vt:lpstr>Principal Roles and Responsibilities</vt:lpstr>
      <vt:lpstr>Professional Development Guide for School Leaders</vt:lpstr>
      <vt:lpstr>Alignment Example: Teacher Evaluation</vt:lpstr>
      <vt:lpstr>Alignment Example: Instructional Conditions</vt:lpstr>
      <vt:lpstr>New Teacher Center Resources</vt:lpstr>
      <vt:lpstr>Educator Preparation Programs</vt:lpstr>
      <vt:lpstr>Alignment Example: Preparation</vt:lpstr>
      <vt:lpstr>Features of Educator Preparation Program-District Partnerships</vt:lpstr>
      <vt:lpstr>Example Educator Preparation Program–District M&amp;I Partnerships</vt:lpstr>
      <vt:lpstr>Example: Georgia</vt:lpstr>
      <vt:lpstr>Further HLP Resources</vt:lpstr>
      <vt:lpstr>References</vt:lpstr>
      <vt:lpstr>References (continued)</vt:lpstr>
      <vt:lpstr>References (continued) </vt:lpstr>
      <vt:lpstr>References (continued)  </vt:lpstr>
      <vt:lpstr>References (continued)   </vt:lpstr>
      <vt:lpstr>Disclaimer</vt:lpstr>
      <vt:lpstr>More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and Induction for Educators of Students With Disabilities</dc:title>
  <dc:subject>Mentoring and Induction Toolkit; January 2019; PowerPoint Presentation</dc:subject>
  <dc:creator>Center on Great Teachers and Leaders</dc:creator>
  <cp:keywords>Mentoring and Induction; teachers of students with disabilities; core instructional practices; coaching and feedback opportunities; partnerships; state education agencies; educator preparation programs</cp:keywords>
  <dc:description>Copyright © 2019 American Institutes for Research. All rights reserved.</dc:description>
  <cp:lastModifiedBy>Hayes, Lindsey</cp:lastModifiedBy>
  <cp:revision>1019</cp:revision>
  <cp:lastPrinted>2013-05-01T15:53:42Z</cp:lastPrinted>
  <dcterms:created xsi:type="dcterms:W3CDTF">2018-01-22T20:09:11Z</dcterms:created>
  <dcterms:modified xsi:type="dcterms:W3CDTF">2019-02-12T19:44:12Z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