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30" r:id="rId4"/>
    <p:sldMasterId id="2147484321" r:id="rId5"/>
    <p:sldMasterId id="2147483674" r:id="rId6"/>
    <p:sldMasterId id="2147484326" r:id="rId7"/>
    <p:sldMasterId id="2147484346" r:id="rId8"/>
    <p:sldMasterId id="2147484042" r:id="rId9"/>
    <p:sldMasterId id="2147484433" r:id="rId10"/>
    <p:sldMasterId id="2147484415" r:id="rId11"/>
    <p:sldMasterId id="2147484421" r:id="rId12"/>
    <p:sldMasterId id="2147484427" r:id="rId13"/>
  </p:sldMasterIdLst>
  <p:notesMasterIdLst>
    <p:notesMasterId r:id="rId58"/>
  </p:notesMasterIdLst>
  <p:handoutMasterIdLst>
    <p:handoutMasterId r:id="rId59"/>
  </p:handoutMasterIdLst>
  <p:sldIdLst>
    <p:sldId id="461" r:id="rId14"/>
    <p:sldId id="463" r:id="rId15"/>
    <p:sldId id="464" r:id="rId16"/>
    <p:sldId id="477" r:id="rId17"/>
    <p:sldId id="494" r:id="rId18"/>
    <p:sldId id="478" r:id="rId19"/>
    <p:sldId id="490" r:id="rId20"/>
    <p:sldId id="404" r:id="rId21"/>
    <p:sldId id="501" r:id="rId22"/>
    <p:sldId id="514" r:id="rId23"/>
    <p:sldId id="515" r:id="rId24"/>
    <p:sldId id="451" r:id="rId25"/>
    <p:sldId id="465" r:id="rId26"/>
    <p:sldId id="504" r:id="rId27"/>
    <p:sldId id="452" r:id="rId28"/>
    <p:sldId id="466" r:id="rId29"/>
    <p:sldId id="469" r:id="rId30"/>
    <p:sldId id="470" r:id="rId31"/>
    <p:sldId id="496" r:id="rId32"/>
    <p:sldId id="500" r:id="rId33"/>
    <p:sldId id="505" r:id="rId34"/>
    <p:sldId id="508" r:id="rId35"/>
    <p:sldId id="471" r:id="rId36"/>
    <p:sldId id="513" r:id="rId37"/>
    <p:sldId id="484" r:id="rId38"/>
    <p:sldId id="482" r:id="rId39"/>
    <p:sldId id="498" r:id="rId40"/>
    <p:sldId id="454" r:id="rId41"/>
    <p:sldId id="497" r:id="rId42"/>
    <p:sldId id="472" r:id="rId43"/>
    <p:sldId id="473" r:id="rId44"/>
    <p:sldId id="455" r:id="rId45"/>
    <p:sldId id="474" r:id="rId46"/>
    <p:sldId id="491" r:id="rId47"/>
    <p:sldId id="512" r:id="rId48"/>
    <p:sldId id="493" r:id="rId49"/>
    <p:sldId id="516" r:id="rId50"/>
    <p:sldId id="519" r:id="rId51"/>
    <p:sldId id="517" r:id="rId52"/>
    <p:sldId id="518" r:id="rId53"/>
    <p:sldId id="480" r:id="rId54"/>
    <p:sldId id="459" r:id="rId55"/>
    <p:sldId id="460" r:id="rId56"/>
    <p:sldId id="521" r:id="rId57"/>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gurley" initials="r" lastIdx="11" clrIdx="0"/>
  <p:cmAuthor id="1" name="Formatting"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8585"/>
    <a:srgbClr val="DF0000"/>
    <a:srgbClr val="4B76A0"/>
    <a:srgbClr val="2E4488"/>
    <a:srgbClr val="000000"/>
    <a:srgbClr val="FDB813"/>
    <a:srgbClr val="FFC425"/>
    <a:srgbClr val="008080"/>
    <a:srgbClr val="E1E1E1"/>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20" autoAdjust="0"/>
    <p:restoredTop sz="81468" autoAdjust="0"/>
  </p:normalViewPr>
  <p:slideViewPr>
    <p:cSldViewPr snapToGrid="0">
      <p:cViewPr>
        <p:scale>
          <a:sx n="100" d="100"/>
          <a:sy n="100" d="100"/>
        </p:scale>
        <p:origin x="-802" y="230"/>
      </p:cViewPr>
      <p:guideLst>
        <p:guide orient="horz" pos="568"/>
        <p:guide orient="horz" pos="2414"/>
        <p:guide orient="horz" pos="2270"/>
        <p:guide orient="horz" pos="1010"/>
        <p:guide orient="horz" pos="1154"/>
        <p:guide orient="horz" pos="712"/>
        <p:guide orient="horz" pos="88"/>
        <p:guide/>
      </p:guideLst>
    </p:cSldViewPr>
  </p:slideViewPr>
  <p:outlineViewPr>
    <p:cViewPr>
      <p:scale>
        <a:sx n="33" d="100"/>
        <a:sy n="33" d="100"/>
      </p:scale>
      <p:origin x="53" y="2247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8" d="100"/>
          <a:sy n="88" d="100"/>
        </p:scale>
        <p:origin x="-3786"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562DA-3E48-4E4D-A6EA-8B3EB8AB72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2AD77C7-6787-42E3-B0BB-E20145A1A5A9}">
      <dgm:prSet phldrT="[Text]"/>
      <dgm:spPr>
        <a:ln>
          <a:noFill/>
        </a:ln>
      </dgm:spPr>
      <dgm:t>
        <a:bodyPr/>
        <a:lstStyle/>
        <a:p>
          <a:r>
            <a:rPr lang="en-US" dirty="0" smtClean="0"/>
            <a:t>Exceeded</a:t>
          </a:r>
          <a:endParaRPr lang="en-US" dirty="0"/>
        </a:p>
      </dgm:t>
    </dgm:pt>
    <dgm:pt modelId="{BA5860EC-831F-4ED6-9B18-A3BE99C652B7}" type="parTrans" cxnId="{799B9F0D-B65F-40F4-B3D9-94759422FEC7}">
      <dgm:prSet/>
      <dgm:spPr/>
      <dgm:t>
        <a:bodyPr/>
        <a:lstStyle/>
        <a:p>
          <a:endParaRPr lang="en-US"/>
        </a:p>
      </dgm:t>
    </dgm:pt>
    <dgm:pt modelId="{8B8A9265-6E36-4C12-855A-60CFE9AE996A}" type="sibTrans" cxnId="{799B9F0D-B65F-40F4-B3D9-94759422FEC7}">
      <dgm:prSet/>
      <dgm:spPr/>
      <dgm:t>
        <a:bodyPr/>
        <a:lstStyle/>
        <a:p>
          <a:endParaRPr lang="en-US"/>
        </a:p>
      </dgm:t>
    </dgm:pt>
    <dgm:pt modelId="{3B09D6BA-202E-480C-B558-86D93F9E34F3}">
      <dgm:prSet phldrT="[Text]"/>
      <dgm:spPr>
        <a:noFill/>
        <a:ln>
          <a:solidFill>
            <a:srgbClr val="4B76A0">
              <a:alpha val="89804"/>
            </a:srgbClr>
          </a:solidFill>
        </a:ln>
      </dgm:spPr>
      <dgm:t>
        <a:bodyPr/>
        <a:lstStyle/>
        <a:p>
          <a:r>
            <a:rPr lang="en-US" dirty="0" smtClean="0">
              <a:solidFill>
                <a:schemeClr val="tx2">
                  <a:lumMod val="75000"/>
                </a:schemeClr>
              </a:solidFill>
            </a:rPr>
            <a:t>This category applies when all or almost all students met the target(s) and many students exceeded the target(s). For example, exceeding the target(s) by a few points, a few percentage points, or a few students would not quality an SLO/student outcome objective (SOO) for this category. This category should be selected only when a substantial number of students surpassed the overall level of attainment established by the target(s).</a:t>
          </a:r>
          <a:endParaRPr lang="en-US" dirty="0">
            <a:solidFill>
              <a:schemeClr val="tx2">
                <a:lumMod val="75000"/>
              </a:schemeClr>
            </a:solidFill>
          </a:endParaRPr>
        </a:p>
      </dgm:t>
    </dgm:pt>
    <dgm:pt modelId="{6E2D9FDE-B5C2-4EA6-B2FD-DD5A04B64E4A}" type="parTrans" cxnId="{3D46FB57-CD73-4B28-BEB1-FAD8FE769C92}">
      <dgm:prSet/>
      <dgm:spPr/>
      <dgm:t>
        <a:bodyPr/>
        <a:lstStyle/>
        <a:p>
          <a:endParaRPr lang="en-US"/>
        </a:p>
      </dgm:t>
    </dgm:pt>
    <dgm:pt modelId="{FAFD3055-C75B-43CB-A650-035DE874D51C}" type="sibTrans" cxnId="{3D46FB57-CD73-4B28-BEB1-FAD8FE769C92}">
      <dgm:prSet/>
      <dgm:spPr/>
      <dgm:t>
        <a:bodyPr/>
        <a:lstStyle/>
        <a:p>
          <a:endParaRPr lang="en-US"/>
        </a:p>
      </dgm:t>
    </dgm:pt>
    <dgm:pt modelId="{292EE3F0-CC0E-4EF1-8BB5-5307E3757AAE}">
      <dgm:prSet phldrT="[Text]"/>
      <dgm:spPr>
        <a:ln>
          <a:noFill/>
        </a:ln>
      </dgm:spPr>
      <dgm:t>
        <a:bodyPr/>
        <a:lstStyle/>
        <a:p>
          <a:r>
            <a:rPr lang="en-US" dirty="0" smtClean="0"/>
            <a:t>Met</a:t>
          </a:r>
          <a:endParaRPr lang="en-US" dirty="0"/>
        </a:p>
      </dgm:t>
    </dgm:pt>
    <dgm:pt modelId="{E9951F38-55F7-43B6-AF2D-4A89CD6526FA}" type="parTrans" cxnId="{2A47E9E8-1AF1-40A5-96DA-EC3691A6AF0A}">
      <dgm:prSet/>
      <dgm:spPr/>
      <dgm:t>
        <a:bodyPr/>
        <a:lstStyle/>
        <a:p>
          <a:endParaRPr lang="en-US"/>
        </a:p>
      </dgm:t>
    </dgm:pt>
    <dgm:pt modelId="{ABC98517-D0AE-48A1-BCE6-7494F004DECE}" type="sibTrans" cxnId="{2A47E9E8-1AF1-40A5-96DA-EC3691A6AF0A}">
      <dgm:prSet/>
      <dgm:spPr/>
      <dgm:t>
        <a:bodyPr/>
        <a:lstStyle/>
        <a:p>
          <a:endParaRPr lang="en-US"/>
        </a:p>
      </dgm:t>
    </dgm:pt>
    <dgm:pt modelId="{3C54C1CE-45B0-464A-90B9-73DFF8D89DE9}">
      <dgm:prSet phldrT="[Text]"/>
      <dgm:spPr>
        <a:noFill/>
        <a:ln>
          <a:solidFill>
            <a:srgbClr val="4B76A0">
              <a:alpha val="89804"/>
            </a:srgbClr>
          </a:solidFill>
        </a:ln>
      </dgm:spPr>
      <dgm:t>
        <a:bodyPr/>
        <a:lstStyle/>
        <a:p>
          <a:r>
            <a:rPr lang="en-US" dirty="0" smtClean="0">
              <a:solidFill>
                <a:schemeClr val="tx2">
                  <a:lumMod val="75000"/>
                </a:schemeClr>
              </a:solidFill>
            </a:rPr>
            <a:t>This category applies when all or almost all students met the target(s). Results within a few points, a few percentage points, or a few students on either side of the target(s) should be considered “Met.” The bar for this category should be high, and it should only be selected when it is clear that the students met the overall level of attainment established by the target(s).</a:t>
          </a:r>
          <a:endParaRPr lang="en-US" dirty="0">
            <a:solidFill>
              <a:schemeClr val="tx2">
                <a:lumMod val="75000"/>
              </a:schemeClr>
            </a:solidFill>
          </a:endParaRPr>
        </a:p>
      </dgm:t>
    </dgm:pt>
    <dgm:pt modelId="{B245C083-F847-4930-BE3E-4E80DF414E15}" type="parTrans" cxnId="{48281053-7F83-4B32-952E-D40F9385CD56}">
      <dgm:prSet/>
      <dgm:spPr/>
      <dgm:t>
        <a:bodyPr/>
        <a:lstStyle/>
        <a:p>
          <a:endParaRPr lang="en-US"/>
        </a:p>
      </dgm:t>
    </dgm:pt>
    <dgm:pt modelId="{FD9D310A-B4F8-4CFA-9056-145387197518}" type="sibTrans" cxnId="{48281053-7F83-4B32-952E-D40F9385CD56}">
      <dgm:prSet/>
      <dgm:spPr/>
      <dgm:t>
        <a:bodyPr/>
        <a:lstStyle/>
        <a:p>
          <a:endParaRPr lang="en-US"/>
        </a:p>
      </dgm:t>
    </dgm:pt>
    <dgm:pt modelId="{C0098AD5-6FBC-45A6-A67F-6F5DEEF816FC}">
      <dgm:prSet/>
      <dgm:spPr>
        <a:noFill/>
        <a:ln>
          <a:solidFill>
            <a:srgbClr val="4B76A0">
              <a:alpha val="89804"/>
            </a:srgbClr>
          </a:solidFill>
        </a:ln>
      </dgm:spPr>
      <dgm:t>
        <a:bodyPr/>
        <a:lstStyle/>
        <a:p>
          <a:r>
            <a:rPr lang="en-US" dirty="0" smtClean="0">
              <a:solidFill>
                <a:schemeClr val="tx2">
                  <a:lumMod val="75000"/>
                </a:schemeClr>
              </a:solidFill>
            </a:rPr>
            <a:t>This category applies when many students met the target(s), but the target(s) was missed by more than a  few points, a few percentage points, or a few students. This category should be selected when it is clear that students fell short of the level of attainment established by the target(s).</a:t>
          </a:r>
          <a:endParaRPr lang="en-US" dirty="0">
            <a:solidFill>
              <a:schemeClr val="tx2">
                <a:lumMod val="75000"/>
              </a:schemeClr>
            </a:solidFill>
          </a:endParaRPr>
        </a:p>
      </dgm:t>
    </dgm:pt>
    <dgm:pt modelId="{568818A4-C636-449D-AE95-08A7F090E7D7}" type="parTrans" cxnId="{CE6A2CEE-1C44-4D2C-AB75-8E0008503D92}">
      <dgm:prSet/>
      <dgm:spPr/>
      <dgm:t>
        <a:bodyPr/>
        <a:lstStyle/>
        <a:p>
          <a:endParaRPr lang="en-US"/>
        </a:p>
      </dgm:t>
    </dgm:pt>
    <dgm:pt modelId="{6E140BD3-FAEA-4E37-8167-0E521F284430}" type="sibTrans" cxnId="{CE6A2CEE-1C44-4D2C-AB75-8E0008503D92}">
      <dgm:prSet/>
      <dgm:spPr/>
      <dgm:t>
        <a:bodyPr/>
        <a:lstStyle/>
        <a:p>
          <a:endParaRPr lang="en-US"/>
        </a:p>
      </dgm:t>
    </dgm:pt>
    <dgm:pt modelId="{F4C2906F-7C3B-4EBD-A89B-72971EC90B13}">
      <dgm:prSet/>
      <dgm:spPr>
        <a:ln>
          <a:noFill/>
        </a:ln>
      </dgm:spPr>
      <dgm:t>
        <a:bodyPr/>
        <a:lstStyle/>
        <a:p>
          <a:r>
            <a:rPr lang="en-US" dirty="0" smtClean="0"/>
            <a:t>Not Met</a:t>
          </a:r>
          <a:endParaRPr lang="en-US" dirty="0"/>
        </a:p>
      </dgm:t>
    </dgm:pt>
    <dgm:pt modelId="{646D24CD-8FD8-46F1-9513-4D4908163949}" type="parTrans" cxnId="{5967BF07-4E88-4FEB-8CAA-F00EABAA540F}">
      <dgm:prSet/>
      <dgm:spPr/>
      <dgm:t>
        <a:bodyPr/>
        <a:lstStyle/>
        <a:p>
          <a:endParaRPr lang="en-US"/>
        </a:p>
      </dgm:t>
    </dgm:pt>
    <dgm:pt modelId="{CD52691D-DFB3-4E80-AA53-BBC9F9953457}" type="sibTrans" cxnId="{5967BF07-4E88-4FEB-8CAA-F00EABAA540F}">
      <dgm:prSet/>
      <dgm:spPr/>
      <dgm:t>
        <a:bodyPr/>
        <a:lstStyle/>
        <a:p>
          <a:endParaRPr lang="en-US"/>
        </a:p>
      </dgm:t>
    </dgm:pt>
    <dgm:pt modelId="{D89DB337-F639-4CF9-AE4F-62E81800239C}">
      <dgm:prSet/>
      <dgm:spPr>
        <a:ln>
          <a:noFill/>
        </a:ln>
      </dgm:spPr>
      <dgm:t>
        <a:bodyPr/>
        <a:lstStyle/>
        <a:p>
          <a:r>
            <a:rPr lang="en-US" dirty="0" smtClean="0"/>
            <a:t>Nearly Met</a:t>
          </a:r>
          <a:endParaRPr lang="en-US" dirty="0"/>
        </a:p>
      </dgm:t>
    </dgm:pt>
    <dgm:pt modelId="{42F1BAD2-3A58-486A-B799-5E3F0FF033F9}" type="parTrans" cxnId="{096C8F0D-3A34-4991-B2AC-D734FA20EA75}">
      <dgm:prSet/>
      <dgm:spPr/>
      <dgm:t>
        <a:bodyPr/>
        <a:lstStyle/>
        <a:p>
          <a:endParaRPr lang="en-US"/>
        </a:p>
      </dgm:t>
    </dgm:pt>
    <dgm:pt modelId="{0A0847DF-CCDC-47A4-A20F-7A645177AA3E}" type="sibTrans" cxnId="{096C8F0D-3A34-4991-B2AC-D734FA20EA75}">
      <dgm:prSet/>
      <dgm:spPr/>
      <dgm:t>
        <a:bodyPr/>
        <a:lstStyle/>
        <a:p>
          <a:endParaRPr lang="en-US"/>
        </a:p>
      </dgm:t>
    </dgm:pt>
    <dgm:pt modelId="{BFC3CD0A-1233-47DB-807A-543F76FF6795}">
      <dgm:prSet/>
      <dgm:spPr>
        <a:noFill/>
        <a:ln>
          <a:solidFill>
            <a:srgbClr val="4B76A0">
              <a:alpha val="89804"/>
            </a:srgbClr>
          </a:solidFill>
        </a:ln>
      </dgm:spPr>
      <dgm:t>
        <a:bodyPr/>
        <a:lstStyle/>
        <a:p>
          <a:r>
            <a:rPr lang="en-US" dirty="0" smtClean="0">
              <a:solidFill>
                <a:schemeClr val="tx2">
                  <a:lumMod val="75000"/>
                </a:schemeClr>
              </a:solidFill>
            </a:rPr>
            <a:t>This category applies when the results do not fit the description of what it means to have “Nearly Met.” If a substantial proportion of students did not meet the target(s), the SLO/SOO was not met. This category also applies when results are missing, incomplete, or unreliable.</a:t>
          </a:r>
          <a:endParaRPr lang="en-US" dirty="0">
            <a:solidFill>
              <a:schemeClr val="tx2">
                <a:lumMod val="75000"/>
              </a:schemeClr>
            </a:solidFill>
          </a:endParaRPr>
        </a:p>
      </dgm:t>
    </dgm:pt>
    <dgm:pt modelId="{E9EE66D8-7BC0-4C50-9662-0E2388608821}" type="parTrans" cxnId="{04D46B2D-6338-4E27-A08F-4EDA3C766A75}">
      <dgm:prSet/>
      <dgm:spPr/>
      <dgm:t>
        <a:bodyPr/>
        <a:lstStyle/>
        <a:p>
          <a:endParaRPr lang="en-US"/>
        </a:p>
      </dgm:t>
    </dgm:pt>
    <dgm:pt modelId="{F71192E3-B35A-41D9-B323-16E4E4CF45DE}" type="sibTrans" cxnId="{04D46B2D-6338-4E27-A08F-4EDA3C766A75}">
      <dgm:prSet/>
      <dgm:spPr/>
      <dgm:t>
        <a:bodyPr/>
        <a:lstStyle/>
        <a:p>
          <a:endParaRPr lang="en-US"/>
        </a:p>
      </dgm:t>
    </dgm:pt>
    <dgm:pt modelId="{E5AF9E92-47FA-4868-9053-31C543FF88EB}" type="pres">
      <dgm:prSet presAssocID="{728562DA-3E48-4E4D-A6EA-8B3EB8AB7239}" presName="Name0" presStyleCnt="0">
        <dgm:presLayoutVars>
          <dgm:dir/>
          <dgm:animLvl val="lvl"/>
          <dgm:resizeHandles val="exact"/>
        </dgm:presLayoutVars>
      </dgm:prSet>
      <dgm:spPr/>
      <dgm:t>
        <a:bodyPr/>
        <a:lstStyle/>
        <a:p>
          <a:endParaRPr lang="en-US"/>
        </a:p>
      </dgm:t>
    </dgm:pt>
    <dgm:pt modelId="{3CFA7031-0F26-4F31-8EB6-73130D69671E}" type="pres">
      <dgm:prSet presAssocID="{82AD77C7-6787-42E3-B0BB-E20145A1A5A9}" presName="linNode" presStyleCnt="0"/>
      <dgm:spPr/>
    </dgm:pt>
    <dgm:pt modelId="{856D189F-C368-4C18-A1D4-F81C6A92C08E}" type="pres">
      <dgm:prSet presAssocID="{82AD77C7-6787-42E3-B0BB-E20145A1A5A9}" presName="parentText" presStyleLbl="node1" presStyleIdx="0" presStyleCnt="4" custScaleX="48824">
        <dgm:presLayoutVars>
          <dgm:chMax val="1"/>
          <dgm:bulletEnabled val="1"/>
        </dgm:presLayoutVars>
      </dgm:prSet>
      <dgm:spPr/>
      <dgm:t>
        <a:bodyPr/>
        <a:lstStyle/>
        <a:p>
          <a:endParaRPr lang="en-US"/>
        </a:p>
      </dgm:t>
    </dgm:pt>
    <dgm:pt modelId="{953C1EB4-4BA0-4E1C-9A7E-745CA3BB3865}" type="pres">
      <dgm:prSet presAssocID="{82AD77C7-6787-42E3-B0BB-E20145A1A5A9}" presName="descendantText" presStyleLbl="alignAccFollowNode1" presStyleIdx="0" presStyleCnt="4" custScaleX="134475">
        <dgm:presLayoutVars>
          <dgm:bulletEnabled val="1"/>
        </dgm:presLayoutVars>
      </dgm:prSet>
      <dgm:spPr/>
      <dgm:t>
        <a:bodyPr/>
        <a:lstStyle/>
        <a:p>
          <a:endParaRPr lang="en-US"/>
        </a:p>
      </dgm:t>
    </dgm:pt>
    <dgm:pt modelId="{700ABF93-6D49-49A3-A59A-320E2CAE4A2A}" type="pres">
      <dgm:prSet presAssocID="{8B8A9265-6E36-4C12-855A-60CFE9AE996A}" presName="sp" presStyleCnt="0"/>
      <dgm:spPr/>
    </dgm:pt>
    <dgm:pt modelId="{EECAAEBD-12B7-4569-8A90-CABBC6B61BA6}" type="pres">
      <dgm:prSet presAssocID="{292EE3F0-CC0E-4EF1-8BB5-5307E3757AAE}" presName="linNode" presStyleCnt="0"/>
      <dgm:spPr/>
    </dgm:pt>
    <dgm:pt modelId="{0D3FA8FB-424F-4D7C-BD9E-1F77720EBB41}" type="pres">
      <dgm:prSet presAssocID="{292EE3F0-CC0E-4EF1-8BB5-5307E3757AAE}" presName="parentText" presStyleLbl="node1" presStyleIdx="1" presStyleCnt="4" custScaleX="48824">
        <dgm:presLayoutVars>
          <dgm:chMax val="1"/>
          <dgm:bulletEnabled val="1"/>
        </dgm:presLayoutVars>
      </dgm:prSet>
      <dgm:spPr/>
      <dgm:t>
        <a:bodyPr/>
        <a:lstStyle/>
        <a:p>
          <a:endParaRPr lang="en-US"/>
        </a:p>
      </dgm:t>
    </dgm:pt>
    <dgm:pt modelId="{A1A1858B-DE2F-4E06-A5AC-EB77E9988CD2}" type="pres">
      <dgm:prSet presAssocID="{292EE3F0-CC0E-4EF1-8BB5-5307E3757AAE}" presName="descendantText" presStyleLbl="alignAccFollowNode1" presStyleIdx="1" presStyleCnt="4" custScaleX="134475">
        <dgm:presLayoutVars>
          <dgm:bulletEnabled val="1"/>
        </dgm:presLayoutVars>
      </dgm:prSet>
      <dgm:spPr/>
      <dgm:t>
        <a:bodyPr/>
        <a:lstStyle/>
        <a:p>
          <a:endParaRPr lang="en-US"/>
        </a:p>
      </dgm:t>
    </dgm:pt>
    <dgm:pt modelId="{14AC2447-F681-4EB2-8F80-1D8B0322A8FD}" type="pres">
      <dgm:prSet presAssocID="{ABC98517-D0AE-48A1-BCE6-7494F004DECE}" presName="sp" presStyleCnt="0"/>
      <dgm:spPr/>
    </dgm:pt>
    <dgm:pt modelId="{DAA45442-E2BC-41D8-921C-61B20E93F127}" type="pres">
      <dgm:prSet presAssocID="{D89DB337-F639-4CF9-AE4F-62E81800239C}" presName="linNode" presStyleCnt="0"/>
      <dgm:spPr/>
    </dgm:pt>
    <dgm:pt modelId="{FEFFF421-0ECE-4064-A153-8EAD319174D8}" type="pres">
      <dgm:prSet presAssocID="{D89DB337-F639-4CF9-AE4F-62E81800239C}" presName="parentText" presStyleLbl="node1" presStyleIdx="2" presStyleCnt="4" custScaleX="48824">
        <dgm:presLayoutVars>
          <dgm:chMax val="1"/>
          <dgm:bulletEnabled val="1"/>
        </dgm:presLayoutVars>
      </dgm:prSet>
      <dgm:spPr/>
      <dgm:t>
        <a:bodyPr/>
        <a:lstStyle/>
        <a:p>
          <a:endParaRPr lang="en-US"/>
        </a:p>
      </dgm:t>
    </dgm:pt>
    <dgm:pt modelId="{B6F8CBF1-251A-4963-A351-1C078F64DA24}" type="pres">
      <dgm:prSet presAssocID="{D89DB337-F639-4CF9-AE4F-62E81800239C}" presName="descendantText" presStyleLbl="alignAccFollowNode1" presStyleIdx="2" presStyleCnt="4" custScaleX="134475">
        <dgm:presLayoutVars>
          <dgm:bulletEnabled val="1"/>
        </dgm:presLayoutVars>
      </dgm:prSet>
      <dgm:spPr/>
      <dgm:t>
        <a:bodyPr/>
        <a:lstStyle/>
        <a:p>
          <a:endParaRPr lang="en-US"/>
        </a:p>
      </dgm:t>
    </dgm:pt>
    <dgm:pt modelId="{758F529A-66A1-4BD9-8F69-8C54BC31845D}" type="pres">
      <dgm:prSet presAssocID="{0A0847DF-CCDC-47A4-A20F-7A645177AA3E}" presName="sp" presStyleCnt="0"/>
      <dgm:spPr/>
    </dgm:pt>
    <dgm:pt modelId="{B489AC17-F767-4853-8826-18B5FFE4C607}" type="pres">
      <dgm:prSet presAssocID="{F4C2906F-7C3B-4EBD-A89B-72971EC90B13}" presName="linNode" presStyleCnt="0"/>
      <dgm:spPr/>
    </dgm:pt>
    <dgm:pt modelId="{6928D4F4-F668-4E12-BBDB-8855B3665DCD}" type="pres">
      <dgm:prSet presAssocID="{F4C2906F-7C3B-4EBD-A89B-72971EC90B13}" presName="parentText" presStyleLbl="node1" presStyleIdx="3" presStyleCnt="4" custScaleX="48824">
        <dgm:presLayoutVars>
          <dgm:chMax val="1"/>
          <dgm:bulletEnabled val="1"/>
        </dgm:presLayoutVars>
      </dgm:prSet>
      <dgm:spPr/>
      <dgm:t>
        <a:bodyPr/>
        <a:lstStyle/>
        <a:p>
          <a:endParaRPr lang="en-US"/>
        </a:p>
      </dgm:t>
    </dgm:pt>
    <dgm:pt modelId="{2B45506D-7032-49B6-97D4-F26F10218A78}" type="pres">
      <dgm:prSet presAssocID="{F4C2906F-7C3B-4EBD-A89B-72971EC90B13}" presName="descendantText" presStyleLbl="alignAccFollowNode1" presStyleIdx="3" presStyleCnt="4" custScaleX="134475">
        <dgm:presLayoutVars>
          <dgm:bulletEnabled val="1"/>
        </dgm:presLayoutVars>
      </dgm:prSet>
      <dgm:spPr/>
      <dgm:t>
        <a:bodyPr/>
        <a:lstStyle/>
        <a:p>
          <a:endParaRPr lang="en-US"/>
        </a:p>
      </dgm:t>
    </dgm:pt>
  </dgm:ptLst>
  <dgm:cxnLst>
    <dgm:cxn modelId="{CE6A2CEE-1C44-4D2C-AB75-8E0008503D92}" srcId="{D89DB337-F639-4CF9-AE4F-62E81800239C}" destId="{C0098AD5-6FBC-45A6-A67F-6F5DEEF816FC}" srcOrd="0" destOrd="0" parTransId="{568818A4-C636-449D-AE95-08A7F090E7D7}" sibTransId="{6E140BD3-FAEA-4E37-8167-0E521F284430}"/>
    <dgm:cxn modelId="{B08B03AB-5F07-4E3D-BD11-947B4196F19B}" type="presOf" srcId="{C0098AD5-6FBC-45A6-A67F-6F5DEEF816FC}" destId="{B6F8CBF1-251A-4963-A351-1C078F64DA24}" srcOrd="0" destOrd="0" presId="urn:microsoft.com/office/officeart/2005/8/layout/vList5"/>
    <dgm:cxn modelId="{D5AD6D1B-34F5-4AC3-B745-505E1F3F8553}" type="presOf" srcId="{F4C2906F-7C3B-4EBD-A89B-72971EC90B13}" destId="{6928D4F4-F668-4E12-BBDB-8855B3665DCD}" srcOrd="0" destOrd="0" presId="urn:microsoft.com/office/officeart/2005/8/layout/vList5"/>
    <dgm:cxn modelId="{096C8F0D-3A34-4991-B2AC-D734FA20EA75}" srcId="{728562DA-3E48-4E4D-A6EA-8B3EB8AB7239}" destId="{D89DB337-F639-4CF9-AE4F-62E81800239C}" srcOrd="2" destOrd="0" parTransId="{42F1BAD2-3A58-486A-B799-5E3F0FF033F9}" sibTransId="{0A0847DF-CCDC-47A4-A20F-7A645177AA3E}"/>
    <dgm:cxn modelId="{04D46B2D-6338-4E27-A08F-4EDA3C766A75}" srcId="{F4C2906F-7C3B-4EBD-A89B-72971EC90B13}" destId="{BFC3CD0A-1233-47DB-807A-543F76FF6795}" srcOrd="0" destOrd="0" parTransId="{E9EE66D8-7BC0-4C50-9662-0E2388608821}" sibTransId="{F71192E3-B35A-41D9-B323-16E4E4CF45DE}"/>
    <dgm:cxn modelId="{96E84170-111B-41B2-AA1D-390BEBB6F567}" type="presOf" srcId="{BFC3CD0A-1233-47DB-807A-543F76FF6795}" destId="{2B45506D-7032-49B6-97D4-F26F10218A78}" srcOrd="0" destOrd="0" presId="urn:microsoft.com/office/officeart/2005/8/layout/vList5"/>
    <dgm:cxn modelId="{D1B69FF2-C68B-44DC-8479-4DAE1152F9D2}" type="presOf" srcId="{D89DB337-F639-4CF9-AE4F-62E81800239C}" destId="{FEFFF421-0ECE-4064-A153-8EAD319174D8}" srcOrd="0" destOrd="0" presId="urn:microsoft.com/office/officeart/2005/8/layout/vList5"/>
    <dgm:cxn modelId="{5967BF07-4E88-4FEB-8CAA-F00EABAA540F}" srcId="{728562DA-3E48-4E4D-A6EA-8B3EB8AB7239}" destId="{F4C2906F-7C3B-4EBD-A89B-72971EC90B13}" srcOrd="3" destOrd="0" parTransId="{646D24CD-8FD8-46F1-9513-4D4908163949}" sibTransId="{CD52691D-DFB3-4E80-AA53-BBC9F9953457}"/>
    <dgm:cxn modelId="{2A47E9E8-1AF1-40A5-96DA-EC3691A6AF0A}" srcId="{728562DA-3E48-4E4D-A6EA-8B3EB8AB7239}" destId="{292EE3F0-CC0E-4EF1-8BB5-5307E3757AAE}" srcOrd="1" destOrd="0" parTransId="{E9951F38-55F7-43B6-AF2D-4A89CD6526FA}" sibTransId="{ABC98517-D0AE-48A1-BCE6-7494F004DECE}"/>
    <dgm:cxn modelId="{1A676842-1C87-4D43-9658-B097F204CA0A}" type="presOf" srcId="{82AD77C7-6787-42E3-B0BB-E20145A1A5A9}" destId="{856D189F-C368-4C18-A1D4-F81C6A92C08E}" srcOrd="0" destOrd="0" presId="urn:microsoft.com/office/officeart/2005/8/layout/vList5"/>
    <dgm:cxn modelId="{3D46FB57-CD73-4B28-BEB1-FAD8FE769C92}" srcId="{82AD77C7-6787-42E3-B0BB-E20145A1A5A9}" destId="{3B09D6BA-202E-480C-B558-86D93F9E34F3}" srcOrd="0" destOrd="0" parTransId="{6E2D9FDE-B5C2-4EA6-B2FD-DD5A04B64E4A}" sibTransId="{FAFD3055-C75B-43CB-A650-035DE874D51C}"/>
    <dgm:cxn modelId="{48281053-7F83-4B32-952E-D40F9385CD56}" srcId="{292EE3F0-CC0E-4EF1-8BB5-5307E3757AAE}" destId="{3C54C1CE-45B0-464A-90B9-73DFF8D89DE9}" srcOrd="0" destOrd="0" parTransId="{B245C083-F847-4930-BE3E-4E80DF414E15}" sibTransId="{FD9D310A-B4F8-4CFA-9056-145387197518}"/>
    <dgm:cxn modelId="{2944BE49-1398-4F71-BADA-1095582EA27E}" type="presOf" srcId="{292EE3F0-CC0E-4EF1-8BB5-5307E3757AAE}" destId="{0D3FA8FB-424F-4D7C-BD9E-1F77720EBB41}" srcOrd="0" destOrd="0" presId="urn:microsoft.com/office/officeart/2005/8/layout/vList5"/>
    <dgm:cxn modelId="{A31616AC-52C5-4AFC-9266-EF0E6F4D1BC3}" type="presOf" srcId="{3B09D6BA-202E-480C-B558-86D93F9E34F3}" destId="{953C1EB4-4BA0-4E1C-9A7E-745CA3BB3865}" srcOrd="0" destOrd="0" presId="urn:microsoft.com/office/officeart/2005/8/layout/vList5"/>
    <dgm:cxn modelId="{799B9F0D-B65F-40F4-B3D9-94759422FEC7}" srcId="{728562DA-3E48-4E4D-A6EA-8B3EB8AB7239}" destId="{82AD77C7-6787-42E3-B0BB-E20145A1A5A9}" srcOrd="0" destOrd="0" parTransId="{BA5860EC-831F-4ED6-9B18-A3BE99C652B7}" sibTransId="{8B8A9265-6E36-4C12-855A-60CFE9AE996A}"/>
    <dgm:cxn modelId="{1CD97333-9589-4C9F-BDB4-5ECB620ACEC1}" type="presOf" srcId="{728562DA-3E48-4E4D-A6EA-8B3EB8AB7239}" destId="{E5AF9E92-47FA-4868-9053-31C543FF88EB}" srcOrd="0" destOrd="0" presId="urn:microsoft.com/office/officeart/2005/8/layout/vList5"/>
    <dgm:cxn modelId="{16DCF14A-EA6E-4BAB-8D6E-7F61CA9F5D35}" type="presOf" srcId="{3C54C1CE-45B0-464A-90B9-73DFF8D89DE9}" destId="{A1A1858B-DE2F-4E06-A5AC-EB77E9988CD2}" srcOrd="0" destOrd="0" presId="urn:microsoft.com/office/officeart/2005/8/layout/vList5"/>
    <dgm:cxn modelId="{4022AD60-A242-477F-AB04-3DEBF55D0693}" type="presParOf" srcId="{E5AF9E92-47FA-4868-9053-31C543FF88EB}" destId="{3CFA7031-0F26-4F31-8EB6-73130D69671E}" srcOrd="0" destOrd="0" presId="urn:microsoft.com/office/officeart/2005/8/layout/vList5"/>
    <dgm:cxn modelId="{9D41E2AD-07F4-4C61-85FB-AA7E8AF1F0C0}" type="presParOf" srcId="{3CFA7031-0F26-4F31-8EB6-73130D69671E}" destId="{856D189F-C368-4C18-A1D4-F81C6A92C08E}" srcOrd="0" destOrd="0" presId="urn:microsoft.com/office/officeart/2005/8/layout/vList5"/>
    <dgm:cxn modelId="{850B3331-B1AB-4EF2-BBFD-84A3DDFB0219}" type="presParOf" srcId="{3CFA7031-0F26-4F31-8EB6-73130D69671E}" destId="{953C1EB4-4BA0-4E1C-9A7E-745CA3BB3865}" srcOrd="1" destOrd="0" presId="urn:microsoft.com/office/officeart/2005/8/layout/vList5"/>
    <dgm:cxn modelId="{2BF0A861-CD95-463A-B7A6-5F10EDE03526}" type="presParOf" srcId="{E5AF9E92-47FA-4868-9053-31C543FF88EB}" destId="{700ABF93-6D49-49A3-A59A-320E2CAE4A2A}" srcOrd="1" destOrd="0" presId="urn:microsoft.com/office/officeart/2005/8/layout/vList5"/>
    <dgm:cxn modelId="{5EA9BFC9-9B57-4C43-9493-2570262D064F}" type="presParOf" srcId="{E5AF9E92-47FA-4868-9053-31C543FF88EB}" destId="{EECAAEBD-12B7-4569-8A90-CABBC6B61BA6}" srcOrd="2" destOrd="0" presId="urn:microsoft.com/office/officeart/2005/8/layout/vList5"/>
    <dgm:cxn modelId="{10E4D800-2171-4D18-ABCD-F16C75CAB9F7}" type="presParOf" srcId="{EECAAEBD-12B7-4569-8A90-CABBC6B61BA6}" destId="{0D3FA8FB-424F-4D7C-BD9E-1F77720EBB41}" srcOrd="0" destOrd="0" presId="urn:microsoft.com/office/officeart/2005/8/layout/vList5"/>
    <dgm:cxn modelId="{8ED81F56-7954-456D-AA5A-BC22DCBB321E}" type="presParOf" srcId="{EECAAEBD-12B7-4569-8A90-CABBC6B61BA6}" destId="{A1A1858B-DE2F-4E06-A5AC-EB77E9988CD2}" srcOrd="1" destOrd="0" presId="urn:microsoft.com/office/officeart/2005/8/layout/vList5"/>
    <dgm:cxn modelId="{02C61763-FB19-4497-88BC-5276CCB74C42}" type="presParOf" srcId="{E5AF9E92-47FA-4868-9053-31C543FF88EB}" destId="{14AC2447-F681-4EB2-8F80-1D8B0322A8FD}" srcOrd="3" destOrd="0" presId="urn:microsoft.com/office/officeart/2005/8/layout/vList5"/>
    <dgm:cxn modelId="{BED174E1-819B-45BD-AB7F-8DA32D674313}" type="presParOf" srcId="{E5AF9E92-47FA-4868-9053-31C543FF88EB}" destId="{DAA45442-E2BC-41D8-921C-61B20E93F127}" srcOrd="4" destOrd="0" presId="urn:microsoft.com/office/officeart/2005/8/layout/vList5"/>
    <dgm:cxn modelId="{A5C4D7D2-F71F-4F36-A9E3-F0A235804C7A}" type="presParOf" srcId="{DAA45442-E2BC-41D8-921C-61B20E93F127}" destId="{FEFFF421-0ECE-4064-A153-8EAD319174D8}" srcOrd="0" destOrd="0" presId="urn:microsoft.com/office/officeart/2005/8/layout/vList5"/>
    <dgm:cxn modelId="{2D01FC70-E6E8-4EF1-BDEA-8834E4DCA1FB}" type="presParOf" srcId="{DAA45442-E2BC-41D8-921C-61B20E93F127}" destId="{B6F8CBF1-251A-4963-A351-1C078F64DA24}" srcOrd="1" destOrd="0" presId="urn:microsoft.com/office/officeart/2005/8/layout/vList5"/>
    <dgm:cxn modelId="{7B98D64E-2493-4DCC-B525-5485C4BEE28F}" type="presParOf" srcId="{E5AF9E92-47FA-4868-9053-31C543FF88EB}" destId="{758F529A-66A1-4BD9-8F69-8C54BC31845D}" srcOrd="5" destOrd="0" presId="urn:microsoft.com/office/officeart/2005/8/layout/vList5"/>
    <dgm:cxn modelId="{B169B83C-9E27-4521-94FB-FCC2F8B3DE95}" type="presParOf" srcId="{E5AF9E92-47FA-4868-9053-31C543FF88EB}" destId="{B489AC17-F767-4853-8826-18B5FFE4C607}" srcOrd="6" destOrd="0" presId="urn:microsoft.com/office/officeart/2005/8/layout/vList5"/>
    <dgm:cxn modelId="{7808DA11-9A02-4B4C-A1D3-D35DD2BD1893}" type="presParOf" srcId="{B489AC17-F767-4853-8826-18B5FFE4C607}" destId="{6928D4F4-F668-4E12-BBDB-8855B3665DCD}" srcOrd="0" destOrd="0" presId="urn:microsoft.com/office/officeart/2005/8/layout/vList5"/>
    <dgm:cxn modelId="{200A0904-42C2-4065-A49F-171D3630F74E}" type="presParOf" srcId="{B489AC17-F767-4853-8826-18B5FFE4C607}" destId="{2B45506D-7032-49B6-97D4-F26F10218A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327025"/>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dirty="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886200" y="0"/>
            <a:ext cx="2971800" cy="327025"/>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dirty="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0" y="9024938"/>
            <a:ext cx="2971800" cy="271462"/>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dirty="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886200" y="9024938"/>
            <a:ext cx="2971800" cy="271462"/>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2EA291B2-C811-485E-B661-B2856B6E5B91}" type="slidenum">
              <a:rPr lang="en-US"/>
              <a:pPr>
                <a:defRPr/>
              </a:pPr>
              <a:t>‹#›</a:t>
            </a:fld>
            <a:endParaRPr lang="en-US" dirty="0"/>
          </a:p>
        </p:txBody>
      </p:sp>
    </p:spTree>
    <p:extLst>
      <p:ext uri="{BB962C8B-B14F-4D97-AF65-F5344CB8AC3E}">
        <p14:creationId xmlns:p14="http://schemas.microsoft.com/office/powerpoint/2010/main" val="245518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dirty="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dirty="0">
                <a:latin typeface="ITC Franklin Gothic Std Bk Cd"/>
                <a:ea typeface="ＭＳ Ｐゴシック" pitchFamily="-48" charset="-128"/>
                <a:cs typeface="+mn-c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dirty="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34A39226-FC6A-41A1-8BE4-29B5BF4ECB24}" type="slidenum">
              <a:rPr lang="en-US"/>
              <a:pPr>
                <a:defRPr/>
              </a:pPr>
              <a:t>‹#›</a:t>
            </a:fld>
            <a:endParaRPr lang="en-US" dirty="0"/>
          </a:p>
        </p:txBody>
      </p:sp>
    </p:spTree>
    <p:extLst>
      <p:ext uri="{BB962C8B-B14F-4D97-AF65-F5344CB8AC3E}">
        <p14:creationId xmlns:p14="http://schemas.microsoft.com/office/powerpoint/2010/main" val="756458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of these materials may be used and adapted to fit the needs of the state context. To cite the content, please use the following statement: “These materials have been adapted in whole or in part with permission from the Center on Great Teachers and Leaders.”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17</a:t>
            </a:fld>
            <a:endParaRPr lang="en-US" dirty="0"/>
          </a:p>
        </p:txBody>
      </p:sp>
    </p:spTree>
    <p:extLst>
      <p:ext uri="{BB962C8B-B14F-4D97-AF65-F5344CB8AC3E}">
        <p14:creationId xmlns:p14="http://schemas.microsoft.com/office/powerpoint/2010/main" val="294712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18</a:t>
            </a:fld>
            <a:endParaRPr lang="en-US" dirty="0"/>
          </a:p>
        </p:txBody>
      </p:sp>
    </p:spTree>
    <p:extLst>
      <p:ext uri="{BB962C8B-B14F-4D97-AF65-F5344CB8AC3E}">
        <p14:creationId xmlns:p14="http://schemas.microsoft.com/office/powerpoint/2010/main" val="322371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53252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en-US" dirty="0" smtClean="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EAEDE97-AF11-47B0-A043-630390860B19}" type="slidenum">
              <a:rPr lang="en-US" sz="1200" smtClean="0">
                <a:latin typeface="ITC Franklin Gothic Std Bk Cd"/>
              </a:rPr>
              <a:pPr/>
              <a:t>28</a:t>
            </a:fld>
            <a:endParaRPr lang="en-US" sz="1200" dirty="0" smtClean="0">
              <a:latin typeface="ITC Franklin Gothic Std Bk C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30</a:t>
            </a:fld>
            <a:endParaRPr lang="en-US" dirty="0"/>
          </a:p>
        </p:txBody>
      </p:sp>
    </p:spTree>
    <p:extLst>
      <p:ext uri="{BB962C8B-B14F-4D97-AF65-F5344CB8AC3E}">
        <p14:creationId xmlns:p14="http://schemas.microsoft.com/office/powerpoint/2010/main" val="149369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31</a:t>
            </a:fld>
            <a:endParaRPr lang="en-US" dirty="0"/>
          </a:p>
        </p:txBody>
      </p:sp>
    </p:spTree>
    <p:extLst>
      <p:ext uri="{BB962C8B-B14F-4D97-AF65-F5344CB8AC3E}">
        <p14:creationId xmlns:p14="http://schemas.microsoft.com/office/powerpoint/2010/main" val="388927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ea typeface="ＭＳ Ｐゴシック"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2C716B-75B8-43AC-A25B-590EB1E08FC6}" type="slidenum">
              <a:rPr lang="en-US" sz="1200" smtClean="0">
                <a:latin typeface="ITC Franklin Gothic Std Bk Cd"/>
              </a:rPr>
              <a:pPr/>
              <a:t>32</a:t>
            </a:fld>
            <a:endParaRPr lang="en-US" sz="1200" dirty="0" smtClean="0">
              <a:latin typeface="ITC Franklin Gothic Std Bk C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33</a:t>
            </a:fld>
            <a:endParaRPr lang="en-US" dirty="0"/>
          </a:p>
        </p:txBody>
      </p:sp>
    </p:spTree>
    <p:extLst>
      <p:ext uri="{BB962C8B-B14F-4D97-AF65-F5344CB8AC3E}">
        <p14:creationId xmlns:p14="http://schemas.microsoft.com/office/powerpoint/2010/main" val="107385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43</a:t>
            </a:fld>
            <a:endParaRPr lang="en-US" dirty="0"/>
          </a:p>
        </p:txBody>
      </p:sp>
    </p:spTree>
    <p:extLst>
      <p:ext uri="{BB962C8B-B14F-4D97-AF65-F5344CB8AC3E}">
        <p14:creationId xmlns:p14="http://schemas.microsoft.com/office/powerpoint/2010/main" val="30401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51537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4</a:t>
            </a:fld>
            <a:endParaRPr lang="en-US" dirty="0"/>
          </a:p>
        </p:txBody>
      </p:sp>
    </p:spTree>
    <p:extLst>
      <p:ext uri="{BB962C8B-B14F-4D97-AF65-F5344CB8AC3E}">
        <p14:creationId xmlns:p14="http://schemas.microsoft.com/office/powerpoint/2010/main" val="332546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6</a:t>
            </a:fld>
            <a:endParaRPr lang="en-US" dirty="0"/>
          </a:p>
        </p:txBody>
      </p:sp>
    </p:spTree>
    <p:extLst>
      <p:ext uri="{BB962C8B-B14F-4D97-AF65-F5344CB8AC3E}">
        <p14:creationId xmlns:p14="http://schemas.microsoft.com/office/powerpoint/2010/main" val="319560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11</a:t>
            </a:fld>
            <a:endParaRPr lang="en-US" dirty="0"/>
          </a:p>
        </p:txBody>
      </p:sp>
    </p:spTree>
    <p:extLst>
      <p:ext uri="{BB962C8B-B14F-4D97-AF65-F5344CB8AC3E}">
        <p14:creationId xmlns:p14="http://schemas.microsoft.com/office/powerpoint/2010/main" val="343238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DF72F65-D201-4EDD-826A-52044B21AC53}" type="slidenum">
              <a:rPr lang="en-US" sz="1200" smtClean="0">
                <a:latin typeface="ITC Franklin Gothic Std Bk Cd"/>
              </a:rPr>
              <a:pPr/>
              <a:t>12</a:t>
            </a:fld>
            <a:endParaRPr lang="en-US" sz="1200" dirty="0" smtClean="0">
              <a:latin typeface="ITC Franklin Gothic Std Bk C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13</a:t>
            </a:fld>
            <a:endParaRPr lang="en-US" dirty="0"/>
          </a:p>
        </p:txBody>
      </p:sp>
    </p:spTree>
    <p:extLst>
      <p:ext uri="{BB962C8B-B14F-4D97-AF65-F5344CB8AC3E}">
        <p14:creationId xmlns:p14="http://schemas.microsoft.com/office/powerpoint/2010/main" val="60074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A8013E6-AADB-43FB-ACC0-0689251B0DDE}" type="slidenum">
              <a:rPr lang="en-US" sz="1200" smtClean="0">
                <a:latin typeface="ITC Franklin Gothic Std Bk Cd"/>
              </a:rPr>
              <a:pPr/>
              <a:t>15</a:t>
            </a:fld>
            <a:endParaRPr lang="en-US" sz="1200" dirty="0" smtClean="0">
              <a:latin typeface="ITC Franklin Gothic Std Bk C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A39226-FC6A-41A1-8BE4-29B5BF4ECB24}" type="slidenum">
              <a:rPr lang="en-US" smtClean="0"/>
              <a:pPr>
                <a:defRPr/>
              </a:pPr>
              <a:t>16</a:t>
            </a:fld>
            <a:endParaRPr lang="en-US" dirty="0"/>
          </a:p>
        </p:txBody>
      </p:sp>
    </p:spTree>
    <p:extLst>
      <p:ext uri="{BB962C8B-B14F-4D97-AF65-F5344CB8AC3E}">
        <p14:creationId xmlns:p14="http://schemas.microsoft.com/office/powerpoint/2010/main" val="73438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smtClean="0"/>
              <a:t>Copyright © 2013 American Institutes for Research. All rights reserved.</a:t>
            </a:r>
          </a:p>
        </p:txBody>
      </p:sp>
      <p:sp>
        <p:nvSpPr>
          <p:cNvPr id="9" name="Text Placeholder 5"/>
          <p:cNvSpPr>
            <a:spLocks noGrp="1"/>
          </p:cNvSpPr>
          <p:nvPr>
            <p:ph type="body" sz="quarter" idx="12"/>
          </p:nvPr>
        </p:nvSpPr>
        <p:spPr>
          <a:xfrm>
            <a:off x="683811" y="3826933"/>
            <a:ext cx="8224837"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2763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cxnSp>
        <p:nvCxnSpPr>
          <p:cNvPr id="4" name="Straight Connector 3"/>
          <p:cNvCxnSpPr/>
          <p:nvPr userDrawn="1"/>
        </p:nvCxnSpPr>
        <p:spPr>
          <a:xfrm flipV="1">
            <a:off x="684213" y="885825"/>
            <a:ext cx="8459787"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5" name="Slide Number Placeholder 3"/>
          <p:cNvSpPr>
            <a:spLocks noGrp="1"/>
          </p:cNvSpPr>
          <p:nvPr>
            <p:ph type="sldNum" sz="quarter" idx="10"/>
          </p:nvPr>
        </p:nvSpPr>
        <p:spPr/>
        <p:txBody>
          <a:bodyPr/>
          <a:lstStyle>
            <a:lvl1pPr>
              <a:defRPr/>
            </a:lvl1pPr>
          </a:lstStyle>
          <a:p>
            <a:pPr>
              <a:defRPr/>
            </a:pPr>
            <a:fld id="{7DB17BBC-9EB7-483C-BEC2-65131CAC838C}" type="slidenum">
              <a:rPr/>
              <a:pPr>
                <a:defRPr/>
              </a:pPr>
              <a:t>‹#›</a:t>
            </a:fld>
            <a:endParaRPr dirty="0"/>
          </a:p>
        </p:txBody>
      </p:sp>
    </p:spTree>
    <p:extLst>
      <p:ext uri="{BB962C8B-B14F-4D97-AF65-F5344CB8AC3E}">
        <p14:creationId xmlns:p14="http://schemas.microsoft.com/office/powerpoint/2010/main" val="186212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4" name="Straight Connector 3"/>
          <p:cNvCxnSpPr/>
          <p:nvPr userDrawn="1"/>
        </p:nvCxnSpPr>
        <p:spPr>
          <a:xfrm flipV="1">
            <a:off x="684213" y="885825"/>
            <a:ext cx="8459787"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5" name="Slide Number Placeholder 3"/>
          <p:cNvSpPr>
            <a:spLocks noGrp="1"/>
          </p:cNvSpPr>
          <p:nvPr>
            <p:ph type="sldNum" sz="quarter" idx="10"/>
          </p:nvPr>
        </p:nvSpPr>
        <p:spPr/>
        <p:txBody>
          <a:bodyPr/>
          <a:lstStyle>
            <a:lvl1pPr>
              <a:defRPr/>
            </a:lvl1pPr>
          </a:lstStyle>
          <a:p>
            <a:pPr>
              <a:defRPr/>
            </a:pPr>
            <a:fld id="{B49B90B7-2E4C-468B-BE8B-D3568183BC4B}" type="slidenum">
              <a:rPr/>
              <a:pPr>
                <a:defRPr/>
              </a:pPr>
              <a:t>‹#›</a:t>
            </a:fld>
            <a:endParaRPr dirty="0"/>
          </a:p>
        </p:txBody>
      </p:sp>
    </p:spTree>
    <p:extLst>
      <p:ext uri="{BB962C8B-B14F-4D97-AF65-F5344CB8AC3E}">
        <p14:creationId xmlns:p14="http://schemas.microsoft.com/office/powerpoint/2010/main" val="81626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cxnSp>
        <p:nvCxnSpPr>
          <p:cNvPr id="5" name="Straight Connector 4"/>
          <p:cNvCxnSpPr/>
          <p:nvPr userDrawn="1"/>
        </p:nvCxnSpPr>
        <p:spPr>
          <a:xfrm flipV="1">
            <a:off x="684213" y="885825"/>
            <a:ext cx="8459787"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139700"/>
            <a:ext cx="8224837" cy="746288"/>
          </a:xfrm>
        </p:spPr>
        <p:txBody>
          <a:bodyPr/>
          <a:lstStyle/>
          <a:p>
            <a:r>
              <a:rPr lang="en-US" dirty="0" smtClean="0"/>
              <a:t>Click to edit Master title style</a:t>
            </a: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EA981309-DCA6-411C-BC7A-2B37E69200C2}" type="slidenum">
              <a:rPr/>
              <a:pPr>
                <a:defRPr/>
              </a:pPr>
              <a:t>‹#›</a:t>
            </a:fld>
            <a:endParaRPr dirty="0"/>
          </a:p>
        </p:txBody>
      </p:sp>
    </p:spTree>
    <p:extLst>
      <p:ext uri="{BB962C8B-B14F-4D97-AF65-F5344CB8AC3E}">
        <p14:creationId xmlns:p14="http://schemas.microsoft.com/office/powerpoint/2010/main" val="316056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9" y="132100"/>
            <a:ext cx="4000726" cy="5659100"/>
          </a:xfrm>
        </p:spPr>
        <p:txBody>
          <a:bodyPr anchor="t"/>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C5170C1E-68B5-4912-A4A1-506263EDD7C1}" type="slidenum">
              <a:rPr/>
              <a:pPr>
                <a:defRPr/>
              </a:pPr>
              <a:t>‹#›</a:t>
            </a:fld>
            <a:endParaRPr dirty="0"/>
          </a:p>
        </p:txBody>
      </p:sp>
    </p:spTree>
    <p:extLst>
      <p:ext uri="{BB962C8B-B14F-4D97-AF65-F5344CB8AC3E}">
        <p14:creationId xmlns:p14="http://schemas.microsoft.com/office/powerpoint/2010/main" val="49412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V="1">
            <a:off x="684213" y="885825"/>
            <a:ext cx="8459787"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AF5FFC81-EE85-4FBF-A22D-088785EC5A0E}" type="slidenum">
              <a:rPr/>
              <a:pPr>
                <a:defRPr/>
              </a:pPr>
              <a:t>‹#›</a:t>
            </a:fld>
            <a:endParaRPr dirty="0"/>
          </a:p>
        </p:txBody>
      </p:sp>
    </p:spTree>
    <p:extLst>
      <p:ext uri="{BB962C8B-B14F-4D97-AF65-F5344CB8AC3E}">
        <p14:creationId xmlns:p14="http://schemas.microsoft.com/office/powerpoint/2010/main" val="3214774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BDDA9AE-EA76-4970-A819-BABA89AA1861}" type="slidenum">
              <a:rPr/>
              <a:pPr>
                <a:defRPr/>
              </a:pPr>
              <a:t>‹#›</a:t>
            </a:fld>
            <a:endParaRPr dirty="0"/>
          </a:p>
        </p:txBody>
      </p:sp>
    </p:spTree>
    <p:extLst>
      <p:ext uri="{BB962C8B-B14F-4D97-AF65-F5344CB8AC3E}">
        <p14:creationId xmlns:p14="http://schemas.microsoft.com/office/powerpoint/2010/main" val="209279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7007225" y="-6350"/>
            <a:ext cx="2139950" cy="5934075"/>
            <a:chOff x="7031933" y="0"/>
            <a:chExt cx="2204538" cy="5989835"/>
          </a:xfrm>
        </p:grpSpPr>
        <p:sp>
          <p:nvSpPr>
            <p:cNvPr id="5" name="Rectangle 4"/>
            <p:cNvSpPr/>
            <p:nvPr/>
          </p:nvSpPr>
          <p:spPr>
            <a:xfrm rot="5400000">
              <a:off x="5444848" y="3200719"/>
              <a:ext cx="4376201" cy="120203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rot="16200000">
              <a:off x="6036336" y="1998106"/>
              <a:ext cx="5198241" cy="1202029"/>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9313" y="2595563"/>
            <a:ext cx="17557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121788"/>
            <a:ext cx="7292549" cy="1486894"/>
          </a:xfrm>
        </p:spPr>
        <p:txBody>
          <a:bodyPr/>
          <a:lstStyle/>
          <a:p>
            <a:r>
              <a:rPr lang="en-US" dirty="0" smtClean="0"/>
              <a:t>Click to edit Master title style</a:t>
            </a:r>
            <a:endParaRPr lang="en-US" dirty="0"/>
          </a:p>
        </p:txBody>
      </p:sp>
      <p:sp>
        <p:nvSpPr>
          <p:cNvPr id="8" name="Slide Number Placeholder 3"/>
          <p:cNvSpPr>
            <a:spLocks noGrp="1"/>
          </p:cNvSpPr>
          <p:nvPr>
            <p:ph type="sldNum" sz="quarter" idx="10"/>
          </p:nvPr>
        </p:nvSpPr>
        <p:spPr/>
        <p:txBody>
          <a:bodyPr/>
          <a:lstStyle>
            <a:lvl1pPr>
              <a:defRPr/>
            </a:lvl1pPr>
          </a:lstStyle>
          <a:p>
            <a:pPr>
              <a:defRPr/>
            </a:pPr>
            <a:fld id="{1D89AF76-14F2-4D4C-82D7-C94093DD998A}" type="slidenum">
              <a:rPr/>
              <a:pPr>
                <a:defRPr/>
              </a:pPr>
              <a:t>‹#›</a:t>
            </a:fld>
            <a:endParaRPr dirty="0"/>
          </a:p>
        </p:txBody>
      </p:sp>
    </p:spTree>
    <p:extLst>
      <p:ext uri="{BB962C8B-B14F-4D97-AF65-F5344CB8AC3E}">
        <p14:creationId xmlns:p14="http://schemas.microsoft.com/office/powerpoint/2010/main" val="1318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4" name="Rectangle 3"/>
          <p:cNvSpPr/>
          <p:nvPr/>
        </p:nvSpPr>
        <p:spPr>
          <a:xfrm>
            <a:off x="4767263" y="5453063"/>
            <a:ext cx="4376737" cy="477837"/>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rot="16200000">
            <a:off x="5975350" y="1966913"/>
            <a:ext cx="5135563" cy="1201737"/>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7" descr="LST079 Reading.jpg"/>
          <p:cNvPicPr>
            <a:picLocks noChangeAspect="1"/>
          </p:cNvPicPr>
          <p:nvPr/>
        </p:nvPicPr>
        <p:blipFill>
          <a:blip r:embed="rId2">
            <a:extLst>
              <a:ext uri="{28A0092B-C50C-407E-A947-70E740481C1C}">
                <a14:useLocalDpi xmlns:a14="http://schemas.microsoft.com/office/drawing/2010/main" val="0"/>
              </a:ext>
            </a:extLst>
          </a:blip>
          <a:srcRect t="8488"/>
          <a:stretch>
            <a:fillRect/>
          </a:stretch>
        </p:blipFill>
        <p:spPr bwMode="auto">
          <a:xfrm>
            <a:off x="7429500" y="3573463"/>
            <a:ext cx="17145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121788"/>
            <a:ext cx="7254533" cy="1486894"/>
          </a:xfrm>
        </p:spPr>
        <p:txBody>
          <a:bodyPr/>
          <a:lstStyle/>
          <a:p>
            <a:r>
              <a:rPr lang="en-US" dirty="0" smtClean="0"/>
              <a:t>Click to edit Master title style</a:t>
            </a:r>
            <a:endParaRPr lang="en-US" dirty="0"/>
          </a:p>
        </p:txBody>
      </p:sp>
      <p:sp>
        <p:nvSpPr>
          <p:cNvPr id="7" name="Slide Number Placeholder 3"/>
          <p:cNvSpPr>
            <a:spLocks noGrp="1"/>
          </p:cNvSpPr>
          <p:nvPr>
            <p:ph type="sldNum" sz="quarter" idx="10"/>
          </p:nvPr>
        </p:nvSpPr>
        <p:spPr/>
        <p:txBody>
          <a:bodyPr/>
          <a:lstStyle>
            <a:lvl1pPr>
              <a:defRPr/>
            </a:lvl1pPr>
          </a:lstStyle>
          <a:p>
            <a:pPr>
              <a:defRPr/>
            </a:pPr>
            <a:fld id="{14F96EEF-4BF1-44AA-B86A-FE78E553BD66}" type="slidenum">
              <a:rPr/>
              <a:pPr>
                <a:defRPr/>
              </a:pPr>
              <a:t>‹#›</a:t>
            </a:fld>
            <a:endParaRPr dirty="0"/>
          </a:p>
        </p:txBody>
      </p:sp>
    </p:spTree>
    <p:extLst>
      <p:ext uri="{BB962C8B-B14F-4D97-AF65-F5344CB8AC3E}">
        <p14:creationId xmlns:p14="http://schemas.microsoft.com/office/powerpoint/2010/main" val="225690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4" name="Rectangle 3"/>
          <p:cNvSpPr/>
          <p:nvPr/>
        </p:nvSpPr>
        <p:spPr>
          <a:xfrm>
            <a:off x="4767263" y="5453063"/>
            <a:ext cx="4376737" cy="477837"/>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rot="16200000">
            <a:off x="5975350" y="1966913"/>
            <a:ext cx="5135563" cy="1201737"/>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5538" y="3552825"/>
            <a:ext cx="16684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121788"/>
            <a:ext cx="7254533" cy="1486894"/>
          </a:xfrm>
        </p:spPr>
        <p:txBody>
          <a:bodyPr/>
          <a:lstStyle/>
          <a:p>
            <a:r>
              <a:rPr lang="en-US" dirty="0" smtClean="0"/>
              <a:t>Click to edit Master title style</a:t>
            </a:r>
            <a:endParaRPr lang="en-US" dirty="0"/>
          </a:p>
        </p:txBody>
      </p:sp>
      <p:sp>
        <p:nvSpPr>
          <p:cNvPr id="7" name="Slide Number Placeholder 3"/>
          <p:cNvSpPr>
            <a:spLocks noGrp="1"/>
          </p:cNvSpPr>
          <p:nvPr>
            <p:ph type="sldNum" sz="quarter" idx="10"/>
          </p:nvPr>
        </p:nvSpPr>
        <p:spPr/>
        <p:txBody>
          <a:bodyPr/>
          <a:lstStyle>
            <a:lvl1pPr>
              <a:defRPr/>
            </a:lvl1pPr>
          </a:lstStyle>
          <a:p>
            <a:pPr>
              <a:defRPr/>
            </a:pPr>
            <a:fld id="{285EE224-21E8-4BD4-85C6-6FAF7B869AD9}" type="slidenum">
              <a:rPr/>
              <a:pPr>
                <a:defRPr/>
              </a:pPr>
              <a:t>‹#›</a:t>
            </a:fld>
            <a:endParaRPr dirty="0"/>
          </a:p>
        </p:txBody>
      </p:sp>
    </p:spTree>
    <p:extLst>
      <p:ext uri="{BB962C8B-B14F-4D97-AF65-F5344CB8AC3E}">
        <p14:creationId xmlns:p14="http://schemas.microsoft.com/office/powerpoint/2010/main" val="6853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6516688" y="-1588"/>
            <a:ext cx="2627312" cy="5924551"/>
            <a:chOff x="6517326" y="-1089"/>
            <a:chExt cx="2626674" cy="5924625"/>
          </a:xfrm>
        </p:grpSpPr>
        <p:sp>
          <p:nvSpPr>
            <p:cNvPr id="5" name="Rectangle 4"/>
            <p:cNvSpPr/>
            <p:nvPr/>
          </p:nvSpPr>
          <p:spPr>
            <a:xfrm rot="16200000">
              <a:off x="5219385" y="2901835"/>
              <a:ext cx="3713209" cy="1117329"/>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rot="5400000">
              <a:off x="5973251" y="2014411"/>
              <a:ext cx="3821160" cy="1117329"/>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rot="5400000">
              <a:off x="6123885" y="1908046"/>
              <a:ext cx="4929250" cy="1110980"/>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9" descr="http://www.colourbox.com/preview/2326589-978287-young-business-people-working-together-in-office.jpg"/>
            <p:cNvPicPr>
              <a:picLocks noChangeAspect="1" noChangeArrowheads="1"/>
            </p:cNvPicPr>
            <p:nvPr/>
          </p:nvPicPr>
          <p:blipFill>
            <a:blip r:embed="rId2">
              <a:extLst>
                <a:ext uri="{28A0092B-C50C-407E-A947-70E740481C1C}">
                  <a14:useLocalDpi xmlns:a14="http://schemas.microsoft.com/office/drawing/2010/main" val="0"/>
                </a:ext>
              </a:extLst>
            </a:blip>
            <a:srcRect l="6975"/>
            <a:stretch>
              <a:fillRect/>
            </a:stretch>
          </p:blipFill>
          <p:spPr bwMode="auto">
            <a:xfrm>
              <a:off x="6517326" y="4349478"/>
              <a:ext cx="2626674" cy="15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121788"/>
            <a:ext cx="7292549" cy="1486894"/>
          </a:xfrm>
        </p:spPr>
        <p:txBody>
          <a:bodyPr/>
          <a:lstStyle/>
          <a:p>
            <a:r>
              <a:rPr lang="en-US" dirty="0" smtClean="0"/>
              <a:t>Click to edit Master title style</a:t>
            </a:r>
            <a:endParaRPr lang="en-US" dirty="0"/>
          </a:p>
        </p:txBody>
      </p:sp>
      <p:sp>
        <p:nvSpPr>
          <p:cNvPr id="9" name="Slide Number Placeholder 3"/>
          <p:cNvSpPr>
            <a:spLocks noGrp="1"/>
          </p:cNvSpPr>
          <p:nvPr>
            <p:ph type="sldNum" sz="quarter" idx="10"/>
          </p:nvPr>
        </p:nvSpPr>
        <p:spPr/>
        <p:txBody>
          <a:bodyPr/>
          <a:lstStyle>
            <a:lvl1pPr>
              <a:defRPr/>
            </a:lvl1pPr>
          </a:lstStyle>
          <a:p>
            <a:pPr>
              <a:defRPr/>
            </a:pPr>
            <a:fld id="{B39C0F46-0100-4061-81AD-C26E4EADBF15}" type="slidenum">
              <a:rPr/>
              <a:pPr>
                <a:defRPr/>
              </a:pPr>
              <a:t>‹#›</a:t>
            </a:fld>
            <a:endParaRPr dirty="0"/>
          </a:p>
        </p:txBody>
      </p:sp>
    </p:spTree>
    <p:extLst>
      <p:ext uri="{BB962C8B-B14F-4D97-AF65-F5344CB8AC3E}">
        <p14:creationId xmlns:p14="http://schemas.microsoft.com/office/powerpoint/2010/main" val="10102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3811" y="3826933"/>
            <a:ext cx="8224837"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smtClean="0"/>
              <a:t>Copyright © 2013 American Institutes for Research. All rights reserved.</a:t>
            </a:r>
          </a:p>
        </p:txBody>
      </p:sp>
    </p:spTree>
    <p:extLst>
      <p:ext uri="{BB962C8B-B14F-4D97-AF65-F5344CB8AC3E}">
        <p14:creationId xmlns:p14="http://schemas.microsoft.com/office/powerpoint/2010/main" val="1250772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C92A44E-C795-416C-A7E3-BFE2C23F5695}" type="slidenum">
              <a:rPr/>
              <a:pPr>
                <a:defRPr/>
              </a:pPr>
              <a:t>‹#›</a:t>
            </a:fld>
            <a:endParaRPr dirty="0"/>
          </a:p>
        </p:txBody>
      </p:sp>
    </p:spTree>
    <p:extLst>
      <p:ext uri="{BB962C8B-B14F-4D97-AF65-F5344CB8AC3E}">
        <p14:creationId xmlns:p14="http://schemas.microsoft.com/office/powerpoint/2010/main" val="1369433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42BDC798-B317-4524-9552-F722FC31534B}" type="slidenum">
              <a:rPr/>
              <a:pPr>
                <a:defRPr/>
              </a:pPr>
              <a:t>‹#›</a:t>
            </a:fld>
            <a:endParaRPr dirty="0"/>
          </a:p>
        </p:txBody>
      </p:sp>
    </p:spTree>
    <p:extLst>
      <p:ext uri="{BB962C8B-B14F-4D97-AF65-F5344CB8AC3E}">
        <p14:creationId xmlns:p14="http://schemas.microsoft.com/office/powerpoint/2010/main" val="212578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4673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34690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6287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37889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550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0583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88149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4186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05538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44636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10191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977818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73F333E-2A95-4FD7-9729-58561A1D489D}" type="slidenum">
              <a:rPr lang="en-US">
                <a:solidFill>
                  <a:srgbClr val="326295">
                    <a:lumMod val="75000"/>
                  </a:srgbClr>
                </a:solidFill>
              </a:rPr>
              <a:pPr>
                <a:defRPr/>
              </a:pPr>
              <a:t>‹#›</a:t>
            </a:fld>
            <a:endParaRPr lang="en-US" dirty="0">
              <a:solidFill>
                <a:srgbClr val="326295">
                  <a:lumMod val="75000"/>
                </a:srgbClr>
              </a:solidFill>
            </a:endParaRPr>
          </a:p>
        </p:txBody>
      </p:sp>
    </p:spTree>
    <p:extLst>
      <p:ext uri="{BB962C8B-B14F-4D97-AF65-F5344CB8AC3E}">
        <p14:creationId xmlns:p14="http://schemas.microsoft.com/office/powerpoint/2010/main" val="197544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73F333E-2A95-4FD7-9729-58561A1D489D}" type="slidenum">
              <a:rPr lang="en-US"/>
              <a:pPr>
                <a:defRPr/>
              </a:pPr>
              <a:t>‹#›</a:t>
            </a:fld>
            <a:endParaRPr lang="en-US" dirty="0"/>
          </a:p>
        </p:txBody>
      </p:sp>
    </p:spTree>
    <p:extLst>
      <p:ext uri="{BB962C8B-B14F-4D97-AF65-F5344CB8AC3E}">
        <p14:creationId xmlns:p14="http://schemas.microsoft.com/office/powerpoint/2010/main" val="14695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Title">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6170613" y="0"/>
            <a:ext cx="2973387" cy="2820988"/>
            <a:chOff x="6270928" y="0"/>
            <a:chExt cx="2973483" cy="2821214"/>
          </a:xfrm>
        </p:grpSpPr>
        <p:sp>
          <p:nvSpPr>
            <p:cNvPr id="5" name="Rectangle 4"/>
            <p:cNvSpPr/>
            <p:nvPr userDrawn="1"/>
          </p:nvSpPr>
          <p:spPr>
            <a:xfrm rot="10800000">
              <a:off x="6270928" y="0"/>
              <a:ext cx="2973483" cy="57630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userDrawn="1"/>
          </p:nvSpPr>
          <p:spPr>
            <a:xfrm rot="10800000">
              <a:off x="7556845" y="574721"/>
              <a:ext cx="1687566" cy="574721"/>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Rectangle 6"/>
            <p:cNvSpPr/>
            <p:nvPr userDrawn="1"/>
          </p:nvSpPr>
          <p:spPr>
            <a:xfrm rot="5400000">
              <a:off x="7539313" y="1122467"/>
              <a:ext cx="2821214" cy="576281"/>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userDrawn="1"/>
          </p:nvSpPr>
          <p:spPr>
            <a:xfrm rot="16200000">
              <a:off x="7348033" y="740641"/>
              <a:ext cx="2057565" cy="576282"/>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smtClean="0"/>
              <a:t>Click to edit Master title style</a:t>
            </a:r>
            <a:endParaRPr lang="en-US" dirty="0"/>
          </a:p>
        </p:txBody>
      </p:sp>
      <p:sp>
        <p:nvSpPr>
          <p:cNvPr id="9" name="Text Placeholder 5"/>
          <p:cNvSpPr>
            <a:spLocks noGrp="1"/>
          </p:cNvSpPr>
          <p:nvPr>
            <p:ph type="body" sz="quarter" idx="12"/>
          </p:nvPr>
        </p:nvSpPr>
        <p:spPr>
          <a:xfrm>
            <a:off x="683811" y="3826933"/>
            <a:ext cx="8224837"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Footer Placeholder 2"/>
          <p:cNvSpPr>
            <a:spLocks noGrp="1"/>
          </p:cNvSpPr>
          <p:nvPr>
            <p:ph type="ftr" sz="quarter" idx="13"/>
          </p:nvPr>
        </p:nvSpPr>
        <p:spPr>
          <a:xfrm>
            <a:off x="5327650" y="6567488"/>
            <a:ext cx="3584575" cy="123825"/>
          </a:xfrm>
          <a:prstGeom prst="rect">
            <a:avLst/>
          </a:prstGeom>
        </p:spPr>
        <p:txBody>
          <a:bodyPr/>
          <a:lstStyle>
            <a:lvl1pPr>
              <a:defRPr dirty="0">
                <a:solidFill>
                  <a:schemeClr val="bg1"/>
                </a:solidFill>
              </a:defRPr>
            </a:lvl1pPr>
          </a:lstStyle>
          <a:p>
            <a:pPr>
              <a:defRPr/>
            </a:pPr>
            <a:r>
              <a:rPr lang="en-US" dirty="0"/>
              <a:t>Copyright © 2013 American Institutes for Research. All rights reserved.</a:t>
            </a:r>
          </a:p>
        </p:txBody>
      </p:sp>
    </p:spTree>
    <p:extLst>
      <p:ext uri="{BB962C8B-B14F-4D97-AF65-F5344CB8AC3E}">
        <p14:creationId xmlns:p14="http://schemas.microsoft.com/office/powerpoint/2010/main" val="86077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544634CC-33A9-41CC-B8EC-92344D54D3DE}" type="slidenum">
              <a:rPr/>
              <a:pPr>
                <a:defRPr/>
              </a:pPr>
              <a:t>‹#›</a:t>
            </a:fld>
            <a:endParaRPr dirty="0"/>
          </a:p>
        </p:txBody>
      </p:sp>
    </p:spTree>
    <p:extLst>
      <p:ext uri="{BB962C8B-B14F-4D97-AF65-F5344CB8AC3E}">
        <p14:creationId xmlns:p14="http://schemas.microsoft.com/office/powerpoint/2010/main" val="414144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390E4F3-8F20-49F7-8C1A-9C342D90E4A4}" type="slidenum">
              <a:rPr/>
              <a:pPr>
                <a:defRPr/>
              </a:pPr>
              <a:t>‹#›</a:t>
            </a:fld>
            <a:endParaRPr dirty="0"/>
          </a:p>
        </p:txBody>
      </p:sp>
    </p:spTree>
    <p:extLst>
      <p:ext uri="{BB962C8B-B14F-4D97-AF65-F5344CB8AC3E}">
        <p14:creationId xmlns:p14="http://schemas.microsoft.com/office/powerpoint/2010/main" val="285995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DC0A328B-1DAD-4A71-8E0D-FDA542359460}" type="slidenum">
              <a:rPr/>
              <a:pPr>
                <a:defRPr/>
              </a:pPr>
              <a:t>‹#›</a:t>
            </a:fld>
            <a:endParaRPr dirty="0"/>
          </a:p>
        </p:txBody>
      </p:sp>
    </p:spTree>
    <p:extLst>
      <p:ext uri="{BB962C8B-B14F-4D97-AF65-F5344CB8AC3E}">
        <p14:creationId xmlns:p14="http://schemas.microsoft.com/office/powerpoint/2010/main" val="91263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1E7E8C51-EF0F-4E10-9117-D97F3A7784CA}" type="slidenum">
              <a:rPr/>
              <a:pPr>
                <a:defRPr/>
              </a:pPr>
              <a:t>‹#›</a:t>
            </a:fld>
            <a:endParaRPr dirty="0"/>
          </a:p>
        </p:txBody>
      </p:sp>
    </p:spTree>
    <p:extLst>
      <p:ext uri="{BB962C8B-B14F-4D97-AF65-F5344CB8AC3E}">
        <p14:creationId xmlns:p14="http://schemas.microsoft.com/office/powerpoint/2010/main" val="3257564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2.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9.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smtClean="0"/>
              <a:t>Copyright © 2013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Month 20XX</a:t>
            </a:r>
          </a:p>
        </p:txBody>
      </p:sp>
    </p:spTree>
    <p:extLst>
      <p:ext uri="{BB962C8B-B14F-4D97-AF65-F5344CB8AC3E}">
        <p14:creationId xmlns:p14="http://schemas.microsoft.com/office/powerpoint/2010/main" val="4135117282"/>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5" r:id="rId3"/>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3310 GTL PPT Template_Divider_MAR201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gray">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smtClean="0"/>
              <a:t>Click to edit Master title style</a:t>
            </a:r>
          </a:p>
        </p:txBody>
      </p:sp>
      <p:sp>
        <p:nvSpPr>
          <p:cNvPr id="2052" name="Text Placeholder 2"/>
          <p:cNvSpPr>
            <a:spLocks noGrp="1"/>
          </p:cNvSpPr>
          <p:nvPr>
            <p:ph type="body" idx="1"/>
          </p:nvPr>
        </p:nvSpPr>
        <p:spPr bwMode="gray">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rtlCol="0" anchor="ctr">
            <a:spAutoFit/>
          </a:bodyPr>
          <a:lstStyle>
            <a:lvl1pPr algn="r">
              <a:defRPr sz="1000">
                <a:solidFill>
                  <a:schemeClr val="tx2">
                    <a:lumMod val="75000"/>
                  </a:schemeClr>
                </a:solidFill>
                <a:ea typeface="ＭＳ Ｐゴシック"/>
                <a:cs typeface="ＭＳ Ｐゴシック"/>
              </a:defRPr>
            </a:lvl1pPr>
          </a:lstStyle>
          <a:p>
            <a:pPr>
              <a:defRPr/>
            </a:pPr>
            <a:fld id="{D5516E1E-EEBC-4187-8653-B76F0E19B171}" type="slidenum">
              <a:rPr lang="en-US">
                <a:solidFill>
                  <a:srgbClr val="326295">
                    <a:lumMod val="75000"/>
                  </a:srgbClr>
                </a:solidFill>
              </a:rPr>
              <a:pPr>
                <a:defRPr/>
              </a:pPr>
              <a:t>‹#›</a:t>
            </a:fld>
            <a:endParaRPr lang="en-US" dirty="0">
              <a:solidFill>
                <a:srgbClr val="326295">
                  <a:lumMod val="75000"/>
                </a:srgbClr>
              </a:solidFill>
            </a:endParaRPr>
          </a:p>
        </p:txBody>
      </p:sp>
      <p:grpSp>
        <p:nvGrpSpPr>
          <p:cNvPr id="2054" name="Group 4"/>
          <p:cNvGrpSpPr>
            <a:grpSpLocks/>
          </p:cNvGrpSpPr>
          <p:nvPr/>
        </p:nvGrpSpPr>
        <p:grpSpPr bwMode="auto">
          <a:xfrm>
            <a:off x="6183313" y="0"/>
            <a:ext cx="2973387" cy="2295525"/>
            <a:chOff x="6272314" y="1"/>
            <a:chExt cx="2973483" cy="2295431"/>
          </a:xfrm>
        </p:grpSpPr>
        <p:sp>
          <p:nvSpPr>
            <p:cNvPr id="9" name="Rectangle 8"/>
            <p:cNvSpPr/>
            <p:nvPr userDrawn="1"/>
          </p:nvSpPr>
          <p:spPr>
            <a:xfrm rot="10800000">
              <a:off x="6272314" y="1"/>
              <a:ext cx="2973483" cy="57623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userDrawn="1"/>
          </p:nvSpPr>
          <p:spPr>
            <a:xfrm>
              <a:off x="7558231" y="1142954"/>
              <a:ext cx="1687566" cy="576239"/>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ectangle 10"/>
            <p:cNvSpPr/>
            <p:nvPr userDrawn="1"/>
          </p:nvSpPr>
          <p:spPr>
            <a:xfrm rot="10800000">
              <a:off x="6424719" y="1719194"/>
              <a:ext cx="2821078" cy="57623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Rectangle 11"/>
            <p:cNvSpPr/>
            <p:nvPr userDrawn="1"/>
          </p:nvSpPr>
          <p:spPr>
            <a:xfrm rot="10800000">
              <a:off x="7188331" y="568303"/>
              <a:ext cx="2057466" cy="576239"/>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Tree>
    <p:extLst>
      <p:ext uri="{BB962C8B-B14F-4D97-AF65-F5344CB8AC3E}">
        <p14:creationId xmlns:p14="http://schemas.microsoft.com/office/powerpoint/2010/main" val="1256414231"/>
      </p:ext>
    </p:extLst>
  </p:cSld>
  <p:clrMap bg1="lt1" tx1="dk1" bg2="lt2" tx2="dk2" accent1="accent1" accent2="accent2" accent3="accent3" accent4="accent4" accent5="accent5" accent6="accent6" hlink="hlink" folHlink="folHlink"/>
  <p:sldLayoutIdLst>
    <p:sldLayoutId id="2147484428" r:id="rId1"/>
  </p:sldLayoutIdLst>
  <p:hf hdr="0" ftr="0" dt="0"/>
  <p:txStyles>
    <p:titleStyle>
      <a:lvl1pPr algn="ctr" rtl="0" eaLnBrk="0" fontAlgn="base" hangingPunct="0">
        <a:spcBef>
          <a:spcPct val="0"/>
        </a:spcBef>
        <a:spcAft>
          <a:spcPct val="0"/>
        </a:spcAft>
        <a:defRPr lang="en-US" sz="4400" b="1" kern="1200" dirty="0">
          <a:solidFill>
            <a:schemeClr val="bg1"/>
          </a:solidFill>
          <a:latin typeface="+mj-lt"/>
          <a:ea typeface="ＭＳ Ｐゴシック" charset="0"/>
          <a:cs typeface="+mj-cs"/>
        </a:defRPr>
      </a:lvl1pPr>
      <a:lvl2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2pPr>
      <a:lvl3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3pPr>
      <a:lvl4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4pPr>
      <a:lvl5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5pPr>
      <a:lvl6pPr marL="457200" algn="ctr" rtl="0" fontAlgn="base">
        <a:spcBef>
          <a:spcPct val="0"/>
        </a:spcBef>
        <a:spcAft>
          <a:spcPct val="0"/>
        </a:spcAft>
        <a:defRPr sz="4400" b="1">
          <a:solidFill>
            <a:schemeClr val="bg1"/>
          </a:solidFill>
          <a:latin typeface="Arial Narrow" pitchFamily="34" charset="0"/>
          <a:ea typeface="ＭＳ Ｐゴシック" pitchFamily="34" charset="-128"/>
        </a:defRPr>
      </a:lvl6pPr>
      <a:lvl7pPr marL="914400" algn="ctr" rtl="0" fontAlgn="base">
        <a:spcBef>
          <a:spcPct val="0"/>
        </a:spcBef>
        <a:spcAft>
          <a:spcPct val="0"/>
        </a:spcAft>
        <a:defRPr sz="4400" b="1">
          <a:solidFill>
            <a:schemeClr val="bg1"/>
          </a:solidFill>
          <a:latin typeface="Arial Narrow" pitchFamily="34" charset="0"/>
          <a:ea typeface="ＭＳ Ｐゴシック" pitchFamily="34" charset="-128"/>
        </a:defRPr>
      </a:lvl7pPr>
      <a:lvl8pPr marL="1371600" algn="ctr" rtl="0" fontAlgn="base">
        <a:spcBef>
          <a:spcPct val="0"/>
        </a:spcBef>
        <a:spcAft>
          <a:spcPct val="0"/>
        </a:spcAft>
        <a:defRPr sz="4400" b="1">
          <a:solidFill>
            <a:schemeClr val="bg1"/>
          </a:solidFill>
          <a:latin typeface="Arial Narrow" pitchFamily="34" charset="0"/>
          <a:ea typeface="ＭＳ Ｐゴシック" pitchFamily="34" charset="-128"/>
        </a:defRPr>
      </a:lvl8pPr>
      <a:lvl9pPr marL="1828800" algn="ctr" rtl="0" fontAlgn="base">
        <a:spcBef>
          <a:spcPct val="0"/>
        </a:spcBef>
        <a:spcAft>
          <a:spcPct val="0"/>
        </a:spcAft>
        <a:defRPr sz="4400" b="1">
          <a:solidFill>
            <a:schemeClr val="bg1"/>
          </a:solidFill>
          <a:latin typeface="Arial Narrow"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defRPr lang="en-US" sz="3200" kern="1200">
          <a:solidFill>
            <a:srgbClr val="BFBFBF"/>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lang="en-US" kern="1200">
          <a:solidFill>
            <a:schemeClr val="bg1"/>
          </a:solidFill>
          <a:latin typeface="+mn-lt"/>
          <a:ea typeface="ＭＳ Ｐゴシック"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lang="en-US" kern="1200">
          <a:solidFill>
            <a:schemeClr val="bg1"/>
          </a:solidFill>
          <a:latin typeface="+mn-lt"/>
          <a:ea typeface="ＭＳ Ｐゴシック"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lang="en-US" kern="1200">
          <a:solidFill>
            <a:schemeClr val="bg1"/>
          </a:solidFill>
          <a:latin typeface="+mn-lt"/>
          <a:ea typeface="ＭＳ Ｐゴシック"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lang="en-US" kern="1200" dirty="0">
          <a:solidFill>
            <a:schemeClr val="bg1"/>
          </a:solidFill>
          <a:latin typeface="+mn-lt"/>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3310 GTL PPT Template_Divider_MAR2013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gray">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smtClean="0"/>
              <a:t>Click to edit Master title style</a:t>
            </a:r>
          </a:p>
        </p:txBody>
      </p:sp>
      <p:sp>
        <p:nvSpPr>
          <p:cNvPr id="2052" name="Text Placeholder 2"/>
          <p:cNvSpPr>
            <a:spLocks noGrp="1"/>
          </p:cNvSpPr>
          <p:nvPr>
            <p:ph type="body" idx="1"/>
          </p:nvPr>
        </p:nvSpPr>
        <p:spPr bwMode="gray">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rtlCol="0" anchor="ctr">
            <a:spAutoFit/>
          </a:bodyPr>
          <a:lstStyle>
            <a:lvl1pPr algn="r">
              <a:defRPr sz="1000">
                <a:solidFill>
                  <a:schemeClr val="tx2">
                    <a:lumMod val="75000"/>
                  </a:schemeClr>
                </a:solidFill>
                <a:ea typeface="ＭＳ Ｐゴシック"/>
                <a:cs typeface="ＭＳ Ｐゴシック"/>
              </a:defRPr>
            </a:lvl1pPr>
          </a:lstStyle>
          <a:p>
            <a:pPr>
              <a:defRPr/>
            </a:pPr>
            <a:fld id="{D5516E1E-EEBC-4187-8653-B76F0E19B171}" type="slidenum">
              <a:rPr lang="en-US"/>
              <a:pPr>
                <a:defRPr/>
              </a:pPr>
              <a:t>‹#›</a:t>
            </a:fld>
            <a:endParaRPr lang="en-US" dirty="0"/>
          </a:p>
        </p:txBody>
      </p:sp>
      <p:grpSp>
        <p:nvGrpSpPr>
          <p:cNvPr id="2054" name="Group 4"/>
          <p:cNvGrpSpPr>
            <a:grpSpLocks/>
          </p:cNvGrpSpPr>
          <p:nvPr/>
        </p:nvGrpSpPr>
        <p:grpSpPr bwMode="auto">
          <a:xfrm>
            <a:off x="6183313" y="0"/>
            <a:ext cx="2973387" cy="2295525"/>
            <a:chOff x="6272314" y="1"/>
            <a:chExt cx="2973483" cy="2295431"/>
          </a:xfrm>
        </p:grpSpPr>
        <p:sp>
          <p:nvSpPr>
            <p:cNvPr id="9" name="Rectangle 8"/>
            <p:cNvSpPr/>
            <p:nvPr userDrawn="1"/>
          </p:nvSpPr>
          <p:spPr>
            <a:xfrm rot="10800000">
              <a:off x="6272314" y="1"/>
              <a:ext cx="2973483" cy="57623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7558231" y="1142954"/>
              <a:ext cx="1687566" cy="576239"/>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rot="10800000">
              <a:off x="6424719" y="1719194"/>
              <a:ext cx="2821078" cy="57623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rot="10800000">
              <a:off x="7188331" y="568303"/>
              <a:ext cx="2057466" cy="576239"/>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 bg1="lt1" tx1="dk1" bg2="lt2" tx2="dk2" accent1="accent1" accent2="accent2" accent3="accent3" accent4="accent4" accent5="accent5" accent6="accent6" hlink="hlink" folHlink="folHlink"/>
  <p:sldLayoutIdLst>
    <p:sldLayoutId id="2147484391" r:id="rId1"/>
    <p:sldLayoutId id="2147484429" r:id="rId2"/>
  </p:sldLayoutIdLst>
  <p:hf hdr="0" ftr="0" dt="0"/>
  <p:txStyles>
    <p:titleStyle>
      <a:lvl1pPr algn="ctr" rtl="0" eaLnBrk="0" fontAlgn="base" hangingPunct="0">
        <a:spcBef>
          <a:spcPct val="0"/>
        </a:spcBef>
        <a:spcAft>
          <a:spcPct val="0"/>
        </a:spcAft>
        <a:defRPr lang="en-US" sz="4400" b="1" kern="1200" dirty="0">
          <a:solidFill>
            <a:schemeClr val="bg1"/>
          </a:solidFill>
          <a:latin typeface="+mj-lt"/>
          <a:ea typeface="ＭＳ Ｐゴシック" charset="0"/>
          <a:cs typeface="+mj-cs"/>
        </a:defRPr>
      </a:lvl1pPr>
      <a:lvl2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2pPr>
      <a:lvl3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3pPr>
      <a:lvl4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4pPr>
      <a:lvl5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5pPr>
      <a:lvl6pPr marL="457200" algn="ctr" rtl="0" fontAlgn="base">
        <a:spcBef>
          <a:spcPct val="0"/>
        </a:spcBef>
        <a:spcAft>
          <a:spcPct val="0"/>
        </a:spcAft>
        <a:defRPr sz="4400" b="1">
          <a:solidFill>
            <a:schemeClr val="bg1"/>
          </a:solidFill>
          <a:latin typeface="Arial Narrow" pitchFamily="34" charset="0"/>
          <a:ea typeface="ＭＳ Ｐゴシック" pitchFamily="34" charset="-128"/>
        </a:defRPr>
      </a:lvl6pPr>
      <a:lvl7pPr marL="914400" algn="ctr" rtl="0" fontAlgn="base">
        <a:spcBef>
          <a:spcPct val="0"/>
        </a:spcBef>
        <a:spcAft>
          <a:spcPct val="0"/>
        </a:spcAft>
        <a:defRPr sz="4400" b="1">
          <a:solidFill>
            <a:schemeClr val="bg1"/>
          </a:solidFill>
          <a:latin typeface="Arial Narrow" pitchFamily="34" charset="0"/>
          <a:ea typeface="ＭＳ Ｐゴシック" pitchFamily="34" charset="-128"/>
        </a:defRPr>
      </a:lvl7pPr>
      <a:lvl8pPr marL="1371600" algn="ctr" rtl="0" fontAlgn="base">
        <a:spcBef>
          <a:spcPct val="0"/>
        </a:spcBef>
        <a:spcAft>
          <a:spcPct val="0"/>
        </a:spcAft>
        <a:defRPr sz="4400" b="1">
          <a:solidFill>
            <a:schemeClr val="bg1"/>
          </a:solidFill>
          <a:latin typeface="Arial Narrow" pitchFamily="34" charset="0"/>
          <a:ea typeface="ＭＳ Ｐゴシック" pitchFamily="34" charset="-128"/>
        </a:defRPr>
      </a:lvl8pPr>
      <a:lvl9pPr marL="1828800" algn="ctr" rtl="0" fontAlgn="base">
        <a:spcBef>
          <a:spcPct val="0"/>
        </a:spcBef>
        <a:spcAft>
          <a:spcPct val="0"/>
        </a:spcAft>
        <a:defRPr sz="4400" b="1">
          <a:solidFill>
            <a:schemeClr val="bg1"/>
          </a:solidFill>
          <a:latin typeface="Arial Narrow"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defRPr lang="en-US" sz="3200" kern="1200">
          <a:solidFill>
            <a:srgbClr val="BFBFBF"/>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lang="en-US" kern="1200">
          <a:solidFill>
            <a:schemeClr val="bg1"/>
          </a:solidFill>
          <a:latin typeface="+mn-lt"/>
          <a:ea typeface="ＭＳ Ｐゴシック"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lang="en-US" kern="1200">
          <a:solidFill>
            <a:schemeClr val="bg1"/>
          </a:solidFill>
          <a:latin typeface="+mn-lt"/>
          <a:ea typeface="ＭＳ Ｐゴシック"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lang="en-US" kern="1200">
          <a:solidFill>
            <a:schemeClr val="bg1"/>
          </a:solidFill>
          <a:latin typeface="+mn-lt"/>
          <a:ea typeface="ＭＳ Ｐゴシック"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lang="en-US" kern="1200" dirty="0">
          <a:solidFill>
            <a:schemeClr val="bg1"/>
          </a:solidFill>
          <a:latin typeface="+mn-lt"/>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3310 GTL PPT Template_Text_MAR2013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gray">
          <a:xfrm>
            <a:off x="687388" y="122238"/>
            <a:ext cx="82248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31975"/>
            <a:ext cx="8224837" cy="3821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lgn="r">
              <a:defRPr lang="en-US" sz="1000">
                <a:solidFill>
                  <a:schemeClr val="bg1">
                    <a:lumMod val="75000"/>
                  </a:schemeClr>
                </a:solidFill>
                <a:latin typeface="+mn-lt"/>
                <a:ea typeface="ＭＳ Ｐゴシック" charset="-128"/>
                <a:cs typeface="+mn-cs"/>
              </a:defRPr>
            </a:lvl1pPr>
          </a:lstStyle>
          <a:p>
            <a:pPr>
              <a:defRPr/>
            </a:pPr>
            <a:fld id="{285EEC3E-69DF-4D1B-B990-0AE427AAF8F7}"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264A70"/>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itchFamily="34" charset="0"/>
        <a:buChar char="•"/>
        <a:defRPr kern="1200">
          <a:solidFill>
            <a:srgbClr val="264A70"/>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264A70"/>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264A70"/>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itchFamily="34" charset="0"/>
        <a:buChar char="»"/>
        <a:defRPr sz="1400" kern="1200">
          <a:solidFill>
            <a:srgbClr val="264A70"/>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5"/>
          <p:cNvPicPr>
            <a:picLocks noChangeAspect="1"/>
          </p:cNvPicPr>
          <p:nvPr/>
        </p:nvPicPr>
        <p:blipFill>
          <a:blip r:embed="rId8">
            <a:extLst>
              <a:ext uri="{28A0092B-C50C-407E-A947-70E740481C1C}">
                <a14:useLocalDpi xmlns:a14="http://schemas.microsoft.com/office/drawing/2010/main" val="0"/>
              </a:ext>
            </a:extLst>
          </a:blip>
          <a:srcRect t="86137"/>
          <a:stretch>
            <a:fillRect/>
          </a:stretch>
        </p:blipFill>
        <p:spPr bwMode="auto">
          <a:xfrm>
            <a:off x="0" y="590708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gray">
          <a:xfrm>
            <a:off x="687388" y="127000"/>
            <a:ext cx="82248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gray">
          <a:xfrm>
            <a:off x="687388" y="1130300"/>
            <a:ext cx="8224837" cy="4624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8"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lgn="r">
              <a:defRPr lang="en-US" sz="1000">
                <a:solidFill>
                  <a:schemeClr val="bg1">
                    <a:lumMod val="75000"/>
                  </a:schemeClr>
                </a:solidFill>
                <a:latin typeface="+mn-lt"/>
                <a:ea typeface="ＭＳ Ｐゴシック" charset="-128"/>
                <a:cs typeface="+mn-cs"/>
              </a:defRPr>
            </a:lvl1pPr>
          </a:lstStyle>
          <a:p>
            <a:pPr>
              <a:defRPr/>
            </a:pPr>
            <a:fld id="{1A55E42D-D321-4CAD-A00A-EA7116CCC16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396" r:id="rId4"/>
    <p:sldLayoutId id="2147484405" r:id="rId5"/>
    <p:sldLayoutId id="2147484397"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264A70"/>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itchFamily="34" charset="0"/>
        <a:buChar char="•"/>
        <a:defRPr kern="1200">
          <a:solidFill>
            <a:srgbClr val="264A70"/>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264A70"/>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264A70"/>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itchFamily="34" charset="0"/>
        <a:buChar char="»"/>
        <a:defRPr sz="1400" kern="1200">
          <a:solidFill>
            <a:srgbClr val="264A70"/>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3310 GTL PPT Template_Text_MAR2013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gray">
          <a:xfrm>
            <a:off x="687388" y="122238"/>
            <a:ext cx="82248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gray">
          <a:xfrm>
            <a:off x="687388" y="1831975"/>
            <a:ext cx="8224837" cy="3821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lgn="r">
              <a:defRPr lang="en-US" sz="1000">
                <a:solidFill>
                  <a:schemeClr val="bg1">
                    <a:lumMod val="75000"/>
                  </a:schemeClr>
                </a:solidFill>
                <a:latin typeface="+mn-lt"/>
                <a:ea typeface="ＭＳ Ｐゴシック" charset="-128"/>
                <a:cs typeface="+mn-cs"/>
              </a:defRPr>
            </a:lvl1pPr>
          </a:lstStyle>
          <a:p>
            <a:pPr>
              <a:defRPr/>
            </a:pPr>
            <a:fld id="{7197FD70-F95D-490A-8D3F-46CE0EB0F88D}"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398"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264A70"/>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itchFamily="34" charset="0"/>
        <a:buChar char="•"/>
        <a:defRPr kern="1200">
          <a:solidFill>
            <a:srgbClr val="264A70"/>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264A70"/>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264A70"/>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itchFamily="34" charset="0"/>
        <a:buChar char="»"/>
        <a:defRPr sz="1400" kern="1200">
          <a:solidFill>
            <a:srgbClr val="264A70"/>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3310 GTL PPT Template_Contact_MAR201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1"/>
          <p:cNvSpPr>
            <a:spLocks noGrp="1"/>
          </p:cNvSpPr>
          <p:nvPr>
            <p:ph type="body" idx="1"/>
          </p:nvPr>
        </p:nvSpPr>
        <p:spPr bwMode="gray">
          <a:xfrm>
            <a:off x="687388" y="1144588"/>
            <a:ext cx="7323137"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chemeClr val="bg1">
                    <a:lumMod val="75000"/>
                  </a:schemeClr>
                </a:solidFill>
                <a:latin typeface="+mn-lt"/>
                <a:ea typeface="ＭＳ Ｐゴシック" charset="-128"/>
                <a:cs typeface="+mn-cs"/>
              </a:defRPr>
            </a:lvl1pPr>
          </a:lstStyle>
          <a:p>
            <a:pPr>
              <a:defRPr/>
            </a:pPr>
            <a:fld id="{D4742AE6-95AE-4951-B407-E68D2F1A4EB2}" type="slidenum">
              <a:rPr/>
              <a:pPr>
                <a:defRPr/>
              </a:pPr>
              <a:t>‹#›</a:t>
            </a:fld>
            <a:endParaRPr dirty="0"/>
          </a:p>
        </p:txBody>
      </p:sp>
      <p:grpSp>
        <p:nvGrpSpPr>
          <p:cNvPr id="6149" name="Group 3"/>
          <p:cNvGrpSpPr>
            <a:grpSpLocks/>
          </p:cNvGrpSpPr>
          <p:nvPr/>
        </p:nvGrpSpPr>
        <p:grpSpPr bwMode="auto">
          <a:xfrm>
            <a:off x="6767513" y="-25400"/>
            <a:ext cx="2376487" cy="5578475"/>
            <a:chOff x="6767286" y="0"/>
            <a:chExt cx="2480771" cy="5602895"/>
          </a:xfrm>
        </p:grpSpPr>
        <p:sp>
          <p:nvSpPr>
            <p:cNvPr id="10" name="Rectangle 9"/>
            <p:cNvSpPr/>
            <p:nvPr/>
          </p:nvSpPr>
          <p:spPr>
            <a:xfrm rot="16200000">
              <a:off x="6063955" y="2993828"/>
              <a:ext cx="4641442" cy="576692"/>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6767286" y="0"/>
              <a:ext cx="2479114" cy="575597"/>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rot="16200000">
              <a:off x="6161452" y="2509913"/>
              <a:ext cx="5596517" cy="576692"/>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rot="10800000">
              <a:off x="8101301" y="567624"/>
              <a:ext cx="1145099" cy="577191"/>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150" name="TextBox 8"/>
          <p:cNvSpPr txBox="1">
            <a:spLocks noChangeArrowheads="1"/>
          </p:cNvSpPr>
          <p:nvPr/>
        </p:nvSpPr>
        <p:spPr bwMode="auto">
          <a:xfrm>
            <a:off x="671513" y="4767263"/>
            <a:ext cx="719613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20000"/>
              </a:lnSpc>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413" y="4851400"/>
            <a:ext cx="395288" cy="287337"/>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399"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0"/>
        </a:spcBef>
        <a:spcAft>
          <a:spcPct val="0"/>
        </a:spcAft>
        <a:buClr>
          <a:schemeClr val="tx2"/>
        </a:buClr>
        <a:buFont typeface="Arial" pitchFamily="34"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pitchFamily="34"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pitchFamily="34"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pitchFamily="34"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pitchFamily="34"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smtClean="0">
                <a:solidFill>
                  <a:srgbClr val="FFFFFF"/>
                </a:solidFill>
              </a:rPr>
              <a:t>www.facebook.com/gtlcenter</a:t>
            </a:r>
          </a:p>
          <a:p>
            <a:pPr>
              <a:spcBef>
                <a:spcPts val="1500"/>
              </a:spcBef>
            </a:pPr>
            <a:r>
              <a:rPr lang="en-US" sz="1800" dirty="0" smtClean="0">
                <a:solidFill>
                  <a:srgbClr val="FFFFFF"/>
                </a:solidFill>
              </a:rPr>
              <a:t>www.twitter.com/gtlcenter</a:t>
            </a:r>
            <a:endParaRPr lang="en-US" sz="1800" dirty="0">
              <a:solidFill>
                <a:srgbClr val="FFFFFF"/>
              </a:solidFill>
            </a:endParaRPr>
          </a:p>
        </p:txBody>
      </p:sp>
    </p:spTree>
    <p:extLst>
      <p:ext uri="{BB962C8B-B14F-4D97-AF65-F5344CB8AC3E}">
        <p14:creationId xmlns:p14="http://schemas.microsoft.com/office/powerpoint/2010/main" val="43528982"/>
      </p:ext>
    </p:extLst>
  </p:cSld>
  <p:clrMap bg1="lt1" tx1="dk1" bg2="lt2" tx2="dk2" accent1="accent1" accent2="accent2" accent3="accent3" accent4="accent4" accent5="accent5" accent6="accent6" hlink="hlink" folHlink="folHlink"/>
  <p:sldLayoutIdLst>
    <p:sldLayoutId id="2147484434"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63498342"/>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93377542"/>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nciea.org/slo-toolkit/" TargetMode="External"/><Relationship Id="rId2" Type="http://schemas.openxmlformats.org/officeDocument/2006/relationships/hyperlink" Target="http://educatortalent.org/inc/docs/Implementing_SLOs.pdf" TargetMode="External"/><Relationship Id="rId1" Type="http://schemas.openxmlformats.org/officeDocument/2006/relationships/slideLayout" Target="../slideLayouts/slideLayout7.xml"/><Relationship Id="rId6" Type="http://schemas.openxmlformats.org/officeDocument/2006/relationships/hyperlink" Target="http://www.engageny.org/sites/default/files/resource/attachments/rsn-slo-toolkit.pdf" TargetMode="External"/><Relationship Id="rId5" Type="http://schemas.openxmlformats.org/officeDocument/2006/relationships/hyperlink" Target="http://www.gtlcenter.org/sites/default/files/docs/GTL_AskTeam_FlexForFairness.pdf" TargetMode="External"/><Relationship Id="rId4" Type="http://schemas.openxmlformats.org/officeDocument/2006/relationships/hyperlink" Target="http://www.gtlcenter.org/learning-hub/student-learning-objectiv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awaiipublicschools.org/DOE%20Forms/Educator%20Effectivness/EESManual.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ride.ri.gov/Portals/0/Uploads/Documents/Teachers-and-Administrators-Excellent-Educators/Educator-Evaluation/Guidebooks-Forms/Measures_of_Student_Learning-TEACHER.pdf" TargetMode="External"/><Relationship Id="rId5" Type="http://schemas.openxmlformats.org/officeDocument/2006/relationships/hyperlink" Target="https://www.engageny.org/sites/default/files/resource/attachments/slo-guidance.pdf" TargetMode="External"/><Relationship Id="rId4" Type="http://schemas.openxmlformats.org/officeDocument/2006/relationships/hyperlink" Target="http://www.riseindiana.org/sites/default/files/files/Student%20Learning%20Objectives%20Handbook%202%200%20final(4).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1" y="2064742"/>
            <a:ext cx="7877321" cy="1538883"/>
          </a:xfrm>
        </p:spPr>
        <p:txBody>
          <a:bodyPr/>
          <a:lstStyle/>
          <a:p>
            <a:r>
              <a:rPr lang="en-US" sz="5000" dirty="0">
                <a:latin typeface="+mn-lt"/>
              </a:rPr>
              <a:t>Scoring Student </a:t>
            </a:r>
            <a:br>
              <a:rPr lang="en-US" sz="5000" dirty="0">
                <a:latin typeface="+mn-lt"/>
              </a:rPr>
            </a:br>
            <a:r>
              <a:rPr lang="en-US" sz="5000" dirty="0">
                <a:latin typeface="+mn-lt"/>
              </a:rPr>
              <a:t>Learning Objectives</a:t>
            </a:r>
          </a:p>
        </p:txBody>
      </p:sp>
      <p:sp>
        <p:nvSpPr>
          <p:cNvPr id="3" name="Text Placeholder 2"/>
          <p:cNvSpPr>
            <a:spLocks noGrp="1"/>
          </p:cNvSpPr>
          <p:nvPr>
            <p:ph type="body" sz="quarter" idx="12"/>
          </p:nvPr>
        </p:nvSpPr>
        <p:spPr>
          <a:xfrm>
            <a:off x="683811" y="3826933"/>
            <a:ext cx="8224837" cy="960263"/>
          </a:xfrm>
        </p:spPr>
        <p:txBody>
          <a:bodyPr/>
          <a:lstStyle/>
          <a:p>
            <a:r>
              <a:rPr lang="en-US" sz="2400" dirty="0">
                <a:solidFill>
                  <a:schemeClr val="bg1"/>
                </a:solidFill>
              </a:rPr>
              <a:t>[Presenter Name(s)]</a:t>
            </a:r>
          </a:p>
          <a:p>
            <a:endParaRPr lang="en-US" sz="1600" dirty="0" smtClean="0"/>
          </a:p>
          <a:p>
            <a:pPr lvl="3"/>
            <a:r>
              <a:rPr lang="en-US" dirty="0">
                <a:solidFill>
                  <a:srgbClr val="FFFFFF"/>
                </a:solidFill>
              </a:rPr>
              <a:t>[Month Year</a:t>
            </a:r>
            <a:r>
              <a:rPr lang="en-US" dirty="0" smtClean="0">
                <a:solidFill>
                  <a:srgbClr val="FFFFFF"/>
                </a:solidFill>
              </a:rPr>
              <a:t>]</a:t>
            </a:r>
            <a:endParaRPr lang="en-US" dirty="0">
              <a:solidFill>
                <a:srgbClr val="FFFFFF"/>
              </a:solidFill>
            </a:endParaRPr>
          </a:p>
        </p:txBody>
      </p:sp>
      <p:sp>
        <p:nvSpPr>
          <p:cNvPr id="5" name="Footer Placeholder 1"/>
          <p:cNvSpPr>
            <a:spLocks noGrp="1"/>
          </p:cNvSpPr>
          <p:nvPr>
            <p:ph type="ftr" sz="quarter" idx="10"/>
          </p:nvPr>
        </p:nvSpPr>
        <p:spPr>
          <a:xfrm>
            <a:off x="5328340" y="6567844"/>
            <a:ext cx="3583885" cy="123111"/>
          </a:xfrm>
        </p:spPr>
        <p:txBody>
          <a:bodyPr/>
          <a:lstStyle/>
          <a:p>
            <a:r>
              <a:rPr lang="en-US" dirty="0" smtClean="0"/>
              <a:t>Copyright © 2014 American Institutes for Research. All rights reserved.</a:t>
            </a:r>
            <a:endParaRPr lang="en-US" dirty="0"/>
          </a:p>
        </p:txBody>
      </p:sp>
    </p:spTree>
    <p:extLst>
      <p:ext uri="{BB962C8B-B14F-4D97-AF65-F5344CB8AC3E}">
        <p14:creationId xmlns:p14="http://schemas.microsoft.com/office/powerpoint/2010/main" val="3253749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 a threshold for student attendance.</a:t>
            </a:r>
          </a:p>
          <a:p>
            <a:r>
              <a:rPr lang="en-US" dirty="0" smtClean="0"/>
              <a:t>Permit teachers to adjust their SLO(s) to account for student attendance.</a:t>
            </a:r>
          </a:p>
          <a:p>
            <a:r>
              <a:rPr lang="en-US" dirty="0" smtClean="0"/>
              <a:t>Have evaluators take into account evidence of chronic absenteeism when determining final SLO scores.</a:t>
            </a:r>
            <a:endParaRPr lang="en-US" dirty="0"/>
          </a:p>
        </p:txBody>
      </p:sp>
      <p:sp>
        <p:nvSpPr>
          <p:cNvPr id="3" name="Title 2"/>
          <p:cNvSpPr>
            <a:spLocks noGrp="1"/>
          </p:cNvSpPr>
          <p:nvPr>
            <p:ph type="title"/>
          </p:nvPr>
        </p:nvSpPr>
        <p:spPr/>
        <p:txBody>
          <a:bodyPr/>
          <a:lstStyle/>
          <a:p>
            <a:r>
              <a:rPr lang="en-US" dirty="0" smtClean="0"/>
              <a:t>Business Rules: Absenteeism </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10</a:t>
            </a:fld>
            <a:endParaRPr lang="en-US" dirty="0"/>
          </a:p>
        </p:txBody>
      </p:sp>
    </p:spTree>
    <p:extLst>
      <p:ext uri="{BB962C8B-B14F-4D97-AF65-F5344CB8AC3E}">
        <p14:creationId xmlns:p14="http://schemas.microsoft.com/office/powerpoint/2010/main" val="296736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Allow teachers to exclude students from their SLO who were not enrolled during a particular period.</a:t>
            </a:r>
          </a:p>
          <a:p>
            <a:r>
              <a:rPr lang="en-US" dirty="0" smtClean="0"/>
              <a:t>Permit teachers to adjust their SLOs to account for changes in their student roster.</a:t>
            </a:r>
          </a:p>
          <a:p>
            <a:r>
              <a:rPr lang="en-US" dirty="0" smtClean="0"/>
              <a:t>Require that SLO scores be weighted by the number of days a student was enrolled.</a:t>
            </a:r>
          </a:p>
          <a:p>
            <a:r>
              <a:rPr lang="en-US" dirty="0" smtClean="0"/>
              <a:t>Specify that students must be present for both the pre- and posttest to be included in the SLO.</a:t>
            </a:r>
            <a:endParaRPr lang="en-US" dirty="0"/>
          </a:p>
        </p:txBody>
      </p:sp>
      <p:sp>
        <p:nvSpPr>
          <p:cNvPr id="3" name="Title 2"/>
          <p:cNvSpPr>
            <a:spLocks noGrp="1"/>
          </p:cNvSpPr>
          <p:nvPr>
            <p:ph type="title"/>
          </p:nvPr>
        </p:nvSpPr>
        <p:spPr/>
        <p:txBody>
          <a:bodyPr/>
          <a:lstStyle/>
          <a:p>
            <a:r>
              <a:rPr lang="en-US" dirty="0" smtClean="0"/>
              <a:t>Business Rules: Mobility</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11</a:t>
            </a:fld>
            <a:endParaRPr lang="en-US" dirty="0"/>
          </a:p>
        </p:txBody>
      </p:sp>
    </p:spTree>
    <p:extLst>
      <p:ext uri="{BB962C8B-B14F-4D97-AF65-F5344CB8AC3E}">
        <p14:creationId xmlns:p14="http://schemas.microsoft.com/office/powerpoint/2010/main" val="1758976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r>
              <a:rPr dirty="0" smtClean="0">
                <a:ea typeface="ＭＳ Ｐゴシック" pitchFamily="34" charset="-128"/>
              </a:rPr>
              <a:t>Descriptor-Based Scoring Approach: </a:t>
            </a:r>
            <a:br>
              <a:rPr dirty="0" smtClean="0">
                <a:ea typeface="ＭＳ Ｐゴシック" pitchFamily="34" charset="-128"/>
              </a:rPr>
            </a:br>
            <a:r>
              <a:rPr dirty="0" smtClean="0">
                <a:ea typeface="ＭＳ Ｐゴシック" pitchFamily="34" charset="-128"/>
              </a:rPr>
              <a:t>Example </a:t>
            </a:r>
            <a:r>
              <a:rPr dirty="0">
                <a:solidFill>
                  <a:schemeClr val="bg1">
                    <a:lumMod val="65000"/>
                  </a:schemeClr>
                </a:solidFill>
                <a:ea typeface="ＭＳ Ｐゴシック" pitchFamily="34" charset="-128"/>
              </a:rPr>
              <a:t>F</a:t>
            </a:r>
            <a:r>
              <a:rPr dirty="0" smtClean="0">
                <a:solidFill>
                  <a:schemeClr val="bg1">
                    <a:lumMod val="65000"/>
                  </a:schemeClr>
                </a:solidFill>
                <a:ea typeface="ＭＳ Ｐゴシック" pitchFamily="34" charset="-128"/>
              </a:rPr>
              <a:t>rom Rhode Island</a:t>
            </a:r>
          </a:p>
        </p:txBody>
      </p:sp>
      <p:sp>
        <p:nvSpPr>
          <p:cNvPr id="3" name="Slide Number Placeholder 2"/>
          <p:cNvSpPr>
            <a:spLocks noGrp="1"/>
          </p:cNvSpPr>
          <p:nvPr>
            <p:ph type="sldNum" sz="quarter" idx="10"/>
          </p:nvPr>
        </p:nvSpPr>
        <p:spPr/>
        <p:txBody>
          <a:bodyPr/>
          <a:lstStyle/>
          <a:p>
            <a:pPr>
              <a:defRPr/>
            </a:pPr>
            <a:fld id="{C19F0C89-7585-4262-88F2-DD90E21E3495}" type="slidenum">
              <a:rPr/>
              <a:pPr>
                <a:defRPr/>
              </a:pPr>
              <a:t>12</a:t>
            </a:fld>
            <a:endParaRP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6845580"/>
              </p:ext>
            </p:extLst>
          </p:nvPr>
        </p:nvGraphicFramePr>
        <p:xfrm>
          <a:off x="687388" y="1831975"/>
          <a:ext cx="8264883" cy="353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7923" y="5457985"/>
            <a:ext cx="8229600" cy="153888"/>
          </a:xfrm>
          <a:prstGeom prst="rect">
            <a:avLst/>
          </a:prstGeom>
          <a:noFill/>
        </p:spPr>
        <p:txBody>
          <a:bodyPr wrap="square" lIns="0" tIns="0" rIns="0" bIns="0" rtlCol="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Rhode Island Department of Education, 2014, p. 18</a:t>
            </a:r>
            <a:endParaRPr lang="en-US" sz="1000" dirty="0">
              <a:solidFill>
                <a:schemeClr val="tx2">
                  <a:lumMod val="75000"/>
                </a:schemeClr>
              </a:solidFill>
            </a:endParaRPr>
          </a:p>
        </p:txBody>
      </p:sp>
      <p:sp>
        <p:nvSpPr>
          <p:cNvPr id="2" name="Oval 1"/>
          <p:cNvSpPr/>
          <p:nvPr/>
        </p:nvSpPr>
        <p:spPr>
          <a:xfrm>
            <a:off x="3601986" y="1924050"/>
            <a:ext cx="1112889" cy="285750"/>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695700" y="2809875"/>
            <a:ext cx="942975" cy="276225"/>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601986" y="3790950"/>
            <a:ext cx="1036689" cy="266700"/>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114550" y="4772026"/>
            <a:ext cx="1304925" cy="314324"/>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167187" y="2066925"/>
            <a:ext cx="3252788" cy="24765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11" name="Oval 10"/>
          <p:cNvSpPr/>
          <p:nvPr/>
        </p:nvSpPr>
        <p:spPr>
          <a:xfrm>
            <a:off x="6915150" y="2809875"/>
            <a:ext cx="1800225" cy="276225"/>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13" name="Oval 12"/>
          <p:cNvSpPr/>
          <p:nvPr/>
        </p:nvSpPr>
        <p:spPr>
          <a:xfrm>
            <a:off x="2114549" y="3790950"/>
            <a:ext cx="3133725" cy="433387"/>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9" grpId="0" animBg="1"/>
      <p:bldP spid="9" grpId="1" animBg="1"/>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Descriptor-Based Scoring Approach</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13</a:t>
            </a:fld>
            <a:endParaRPr lang="en-US" dirty="0"/>
          </a:p>
        </p:txBody>
      </p:sp>
      <p:graphicFrame>
        <p:nvGraphicFramePr>
          <p:cNvPr id="6" name="Group 47"/>
          <p:cNvGraphicFramePr>
            <a:graphicFrameLocks noGrp="1"/>
          </p:cNvGraphicFramePr>
          <p:nvPr>
            <p:extLst>
              <p:ext uri="{D42A27DB-BD31-4B8C-83A1-F6EECF244321}">
                <p14:modId xmlns:p14="http://schemas.microsoft.com/office/powerpoint/2010/main" val="1251502207"/>
              </p:ext>
            </p:extLst>
          </p:nvPr>
        </p:nvGraphicFramePr>
        <p:xfrm>
          <a:off x="687388" y="1838996"/>
          <a:ext cx="8224840" cy="3813747"/>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Strengths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Considerations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Provides opportunity for administrators to account for contextual information and unique circumstances</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Difficult to implement this scoring approach comparably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Requires extensive training and guidance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May be unclear to teachers how their SLOs are scored</a:t>
                      </a:r>
                    </a:p>
                  </a:txBody>
                  <a:tcPr horzOverflow="overflow">
                    <a:lnL w="12700" cap="flat" cmpd="sng" algn="ctr">
                      <a:solidFill>
                        <a:schemeClr val="tx2"/>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949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7"/>
          <p:cNvGraphicFramePr>
            <a:graphicFrameLocks noGrp="1"/>
          </p:cNvGraphicFramePr>
          <p:nvPr>
            <p:extLst>
              <p:ext uri="{D42A27DB-BD31-4B8C-83A1-F6EECF244321}">
                <p14:modId xmlns:p14="http://schemas.microsoft.com/office/powerpoint/2010/main" val="1622684124"/>
              </p:ext>
            </p:extLst>
          </p:nvPr>
        </p:nvGraphicFramePr>
        <p:xfrm>
          <a:off x="687387" y="1846653"/>
          <a:ext cx="8224840" cy="3667443"/>
        </p:xfrm>
        <a:graphic>
          <a:graphicData uri="http://schemas.openxmlformats.org/drawingml/2006/table">
            <a:tbl>
              <a:tblPr firstRow="1">
                <a:tableStyleId>{B301B821-A1FF-4177-AEE7-76D212191A09}</a:tableStyleId>
              </a:tblPr>
              <a:tblGrid>
                <a:gridCol w="2056210"/>
                <a:gridCol w="2056210"/>
                <a:gridCol w="2056210"/>
                <a:gridCol w="205621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Not Met</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Nearly Met</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Met</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Exceed</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Less than </a:t>
                      </a:r>
                      <a:br>
                        <a:rPr kumimoji="0" lang="en-US" sz="2400" u="none" strike="noStrike" cap="none" normalizeH="0" baseline="0" dirty="0" smtClean="0">
                          <a:ln>
                            <a:noFill/>
                          </a:ln>
                          <a:solidFill>
                            <a:schemeClr val="tx2">
                              <a:lumMod val="75000"/>
                            </a:schemeClr>
                          </a:solidFill>
                          <a:effectLst/>
                        </a:rPr>
                      </a:br>
                      <a:r>
                        <a:rPr kumimoji="0" lang="en-US" sz="2400" u="none" strike="noStrike" cap="none" normalizeH="0" baseline="0" dirty="0" smtClean="0">
                          <a:ln>
                            <a:noFill/>
                          </a:ln>
                          <a:solidFill>
                            <a:schemeClr val="tx2">
                              <a:lumMod val="75000"/>
                            </a:schemeClr>
                          </a:solidFill>
                          <a:effectLst/>
                        </a:rPr>
                        <a:t>70% of students met their target</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70% to </a:t>
                      </a:r>
                      <a:br>
                        <a:rPr kumimoji="0" lang="en-US" sz="2400" u="none" strike="noStrike" cap="none" normalizeH="0" baseline="0" dirty="0" smtClean="0">
                          <a:ln>
                            <a:noFill/>
                          </a:ln>
                          <a:solidFill>
                            <a:schemeClr val="tx2">
                              <a:lumMod val="75000"/>
                            </a:schemeClr>
                          </a:solidFill>
                          <a:effectLst/>
                        </a:rPr>
                      </a:br>
                      <a:r>
                        <a:rPr kumimoji="0" lang="en-US" sz="2400" u="none" strike="noStrike" cap="none" normalizeH="0" baseline="0" dirty="0" smtClean="0">
                          <a:ln>
                            <a:noFill/>
                          </a:ln>
                          <a:solidFill>
                            <a:schemeClr val="tx2">
                              <a:lumMod val="75000"/>
                            </a:schemeClr>
                          </a:solidFill>
                          <a:effectLst/>
                        </a:rPr>
                        <a:t>89% of students met their target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At least 90% of students met their target</a:t>
                      </a:r>
                      <a:endParaRPr kumimoji="0" lang="en-US" sz="2400" u="none" strike="noStrike" cap="none" normalizeH="0" baseline="0" dirty="0">
                        <a:ln>
                          <a:noFill/>
                        </a:ln>
                        <a:solidFill>
                          <a:schemeClr val="tx2">
                            <a:lumMod val="75000"/>
                          </a:schemeClr>
                        </a:solidFill>
                        <a:effectLst/>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At least 90% of students met their target AND 25% of students exceeded their target</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Supplemental Scoring Guidance—Example </a:t>
            </a:r>
            <a:r>
              <a:rPr lang="en-US" dirty="0"/>
              <a:t>F</a:t>
            </a:r>
            <a:r>
              <a:rPr lang="en-US" dirty="0" smtClean="0"/>
              <a:t>rom Rhode Island</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14</a:t>
            </a:fld>
            <a:endParaRPr lang="en-US" dirty="0"/>
          </a:p>
        </p:txBody>
      </p:sp>
      <p:sp>
        <p:nvSpPr>
          <p:cNvPr id="6" name="TextBox 5"/>
          <p:cNvSpPr txBox="1"/>
          <p:nvPr/>
        </p:nvSpPr>
        <p:spPr>
          <a:xfrm>
            <a:off x="707923" y="5512270"/>
            <a:ext cx="8436077" cy="246221"/>
          </a:xfrm>
          <a:prstGeom prst="rect">
            <a:avLst/>
          </a:prstGeom>
          <a:noFill/>
        </p:spPr>
        <p:txBody>
          <a:bodyPr wrap="square" rtlCol="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Rhode Island Department of Education, 2014, p. 19</a:t>
            </a:r>
            <a:endParaRPr lang="en-US" sz="1000" dirty="0">
              <a:solidFill>
                <a:schemeClr val="tx2">
                  <a:lumMod val="75000"/>
                </a:schemeClr>
              </a:solidFill>
            </a:endParaRPr>
          </a:p>
        </p:txBody>
      </p:sp>
    </p:spTree>
    <p:extLst>
      <p:ext uri="{BB962C8B-B14F-4D97-AF65-F5344CB8AC3E}">
        <p14:creationId xmlns:p14="http://schemas.microsoft.com/office/powerpoint/2010/main" val="1276532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CD39D0D-7AC0-4BB0-BABE-6708F293EF6B}" type="slidenum">
              <a:rPr/>
              <a:pPr>
                <a:defRPr/>
              </a:pPr>
              <a:t>15</a:t>
            </a:fld>
            <a:endParaRPr dirty="0"/>
          </a:p>
        </p:txBody>
      </p:sp>
      <p:sp>
        <p:nvSpPr>
          <p:cNvPr id="7" name="TextBox 6"/>
          <p:cNvSpPr txBox="1"/>
          <p:nvPr/>
        </p:nvSpPr>
        <p:spPr>
          <a:xfrm>
            <a:off x="670504" y="5674244"/>
            <a:ext cx="8229600" cy="153888"/>
          </a:xfrm>
          <a:prstGeom prst="rect">
            <a:avLst/>
          </a:prstGeom>
          <a:noFill/>
        </p:spPr>
        <p:txBody>
          <a:bodyPr wrap="square" lIns="0" tIns="0" rIns="0" bIns="0" rtlCol="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Indiana Department of Education, 2013, p. 52</a:t>
            </a:r>
            <a:endParaRPr lang="en-US" sz="1000" dirty="0">
              <a:solidFill>
                <a:schemeClr val="tx2">
                  <a:lumMod val="75000"/>
                </a:schemeClr>
              </a:solidFill>
            </a:endParaRPr>
          </a:p>
        </p:txBody>
      </p:sp>
      <p:graphicFrame>
        <p:nvGraphicFramePr>
          <p:cNvPr id="6" name="Group 47"/>
          <p:cNvGraphicFramePr>
            <a:graphicFrameLocks noGrp="1"/>
          </p:cNvGraphicFramePr>
          <p:nvPr>
            <p:extLst>
              <p:ext uri="{D42A27DB-BD31-4B8C-83A1-F6EECF244321}">
                <p14:modId xmlns:p14="http://schemas.microsoft.com/office/powerpoint/2010/main" val="2764691943"/>
              </p:ext>
            </p:extLst>
          </p:nvPr>
        </p:nvGraphicFramePr>
        <p:xfrm>
          <a:off x="675262" y="1826461"/>
          <a:ext cx="8224842" cy="3758883"/>
        </p:xfrm>
        <a:graphic>
          <a:graphicData uri="http://schemas.openxmlformats.org/drawingml/2006/table">
            <a:tbl>
              <a:tblPr firstRow="1">
                <a:tableStyleId>{B301B821-A1FF-4177-AEE7-76D212191A09}</a:tableStyleId>
              </a:tblPr>
              <a:tblGrid>
                <a:gridCol w="1001486"/>
                <a:gridCol w="1805839"/>
                <a:gridCol w="1805839"/>
                <a:gridCol w="1805839"/>
                <a:gridCol w="1805839"/>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Highly Effective (4)</a:t>
                      </a:r>
                      <a:endParaRPr kumimoji="0" lang="en-US" sz="16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lt1"/>
                          </a:solidFill>
                          <a:effectLst/>
                          <a:latin typeface="+mn-lt"/>
                          <a:ea typeface="+mn-ea"/>
                          <a:cs typeface="+mn-cs"/>
                        </a:rPr>
                        <a:t>Effective (3)</a:t>
                      </a:r>
                      <a:endParaRPr kumimoji="0" lang="en-US" sz="16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Improvement Necessary (2)</a:t>
                      </a:r>
                      <a:endParaRPr kumimoji="0" lang="en-US" sz="16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Ineffective (1)</a:t>
                      </a:r>
                      <a:endParaRPr kumimoji="0" lang="en-US" sz="16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75000"/>
                            </a:schemeClr>
                          </a:solidFill>
                          <a:effectLst/>
                          <a:latin typeface="+mn-lt"/>
                          <a:ea typeface="ＭＳ Ｐゴシック" charset="0"/>
                          <a:cs typeface="Arial" charset="0"/>
                        </a:rPr>
                        <a:t>Exceptional number of students achieve content mastery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75000"/>
                            </a:schemeClr>
                          </a:solidFill>
                          <a:effectLst/>
                          <a:latin typeface="+mn-lt"/>
                          <a:ea typeface="ＭＳ Ｐゴシック" charset="0"/>
                          <a:cs typeface="Arial" charset="0"/>
                        </a:rPr>
                        <a:t>Significant number of students achieve content mastery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75000"/>
                            </a:schemeClr>
                          </a:solidFill>
                          <a:effectLst/>
                          <a:latin typeface="+mn-lt"/>
                          <a:ea typeface="ＭＳ Ｐゴシック" charset="0"/>
                          <a:cs typeface="Arial" charset="0"/>
                        </a:rPr>
                        <a:t>Less than significant number of students achieve content mastery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75000"/>
                            </a:schemeClr>
                          </a:solidFill>
                          <a:effectLst/>
                          <a:latin typeface="+mn-lt"/>
                          <a:ea typeface="ＭＳ Ｐゴシック" charset="0"/>
                          <a:cs typeface="Arial" charset="0"/>
                        </a:rPr>
                        <a:t>Few students achieve content mastery</a:t>
                      </a:r>
                    </a:p>
                  </a:txBody>
                  <a:tcPr horzOverflow="overflow">
                    <a:lnL w="12700" cap="flat" cmpd="sng" algn="ctr">
                      <a:solidFill>
                        <a:schemeClr val="tx2"/>
                      </a:solidFill>
                      <a:prstDash val="solid"/>
                      <a:round/>
                      <a:headEnd type="none" w="med" len="med"/>
                      <a:tailEnd type="none" w="med" len="med"/>
                    </a:lnL>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75000"/>
                            </a:schemeClr>
                          </a:solidFill>
                          <a:effectLst/>
                          <a:latin typeface="+mn-lt"/>
                          <a:ea typeface="ＭＳ Ｐゴシック" charset="0"/>
                          <a:cs typeface="Arial" charset="0"/>
                        </a:rPr>
                        <a:t>Class learning objective</a:t>
                      </a:r>
                      <a:endParaRPr kumimoji="0" lang="en-US" sz="16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2">
                              <a:lumMod val="75000"/>
                            </a:schemeClr>
                          </a:solidFill>
                          <a:effectLst/>
                          <a:latin typeface="+mn-lt"/>
                          <a:ea typeface="ＭＳ Ｐゴシック" charset="0"/>
                          <a:cs typeface="Arial" charset="0"/>
                        </a:rPr>
                        <a:t>At least six of the eight English learner students will maintain or increase one or more proficiency levels on the LAS Links assessment.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2">
                              <a:lumMod val="75000"/>
                            </a:schemeClr>
                          </a:solidFill>
                          <a:effectLst/>
                          <a:latin typeface="+mn-lt"/>
                          <a:ea typeface="ＭＳ Ｐゴシック" charset="0"/>
                          <a:cs typeface="Arial" charset="0"/>
                        </a:rPr>
                        <a:t>At least five of the eight English learner students will maintain or increase one or more proficiency levels on the LAS Links assessment.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2">
                              <a:lumMod val="75000"/>
                            </a:schemeClr>
                          </a:solidFill>
                          <a:effectLst/>
                          <a:latin typeface="+mn-lt"/>
                          <a:ea typeface="ＭＳ Ｐゴシック" charset="0"/>
                          <a:cs typeface="Arial" charset="0"/>
                        </a:rPr>
                        <a:t>At least three of the eight English learner students will maintain or increase one or more proficiency levels on the LAS Links assessment.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2">
                              <a:lumMod val="75000"/>
                            </a:schemeClr>
                          </a:solidFill>
                          <a:effectLst/>
                          <a:latin typeface="+mn-lt"/>
                          <a:ea typeface="ＭＳ Ｐゴシック" charset="0"/>
                          <a:cs typeface="Arial" charset="0"/>
                        </a:rPr>
                        <a:t>Fewer than three English learner students maintained or increased one or more proficiency levels on the LAS Links assessment.</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5" name="Title 4"/>
          <p:cNvSpPr>
            <a:spLocks noGrp="1"/>
          </p:cNvSpPr>
          <p:nvPr>
            <p:ph type="title"/>
          </p:nvPr>
        </p:nvSpPr>
        <p:spPr/>
        <p:txBody>
          <a:bodyPr/>
          <a:lstStyle/>
          <a:p>
            <a:r>
              <a:rPr lang="en-US" sz="3600" dirty="0"/>
              <a:t>Scoring Using a Rubric Developed by the Teacher and Evaluator: Example From Indiana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812782983"/>
              </p:ext>
            </p:extLst>
          </p:nvPr>
        </p:nvGraphicFramePr>
        <p:xfrm>
          <a:off x="687388" y="1838996"/>
          <a:ext cx="8224840" cy="3606483"/>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Strengths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Considerations</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000" u="none" strike="noStrike" cap="none" normalizeH="0" baseline="0" dirty="0" smtClean="0">
                          <a:ln>
                            <a:noFill/>
                          </a:ln>
                          <a:solidFill>
                            <a:schemeClr val="tx2">
                              <a:lumMod val="75000"/>
                            </a:schemeClr>
                          </a:solidFill>
                          <a:effectLst/>
                        </a:rPr>
                        <a:t>Provides greater flexibility to teachers in how their SLOs are scored</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000" u="none" strike="noStrike" cap="none" normalizeH="0" baseline="0" dirty="0" smtClean="0">
                          <a:ln>
                            <a:noFill/>
                          </a:ln>
                          <a:solidFill>
                            <a:schemeClr val="tx2">
                              <a:lumMod val="75000"/>
                            </a:schemeClr>
                          </a:solidFill>
                          <a:effectLst/>
                        </a:rPr>
                        <a:t>Gives teachers greater ownership of their goals within the SLO process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000" u="none" strike="noStrike" cap="none" normalizeH="0" baseline="0" dirty="0" smtClean="0">
                          <a:ln>
                            <a:noFill/>
                          </a:ln>
                          <a:solidFill>
                            <a:schemeClr val="tx2">
                              <a:lumMod val="75000"/>
                            </a:schemeClr>
                          </a:solidFill>
                          <a:effectLst/>
                        </a:rPr>
                        <a:t>Gives teachers an idea of how many of their students need to meet the goal</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000" u="none" strike="noStrike" cap="none" normalizeH="0" baseline="0" dirty="0" smtClean="0">
                          <a:ln>
                            <a:noFill/>
                          </a:ln>
                          <a:solidFill>
                            <a:schemeClr val="tx2">
                              <a:lumMod val="75000"/>
                            </a:schemeClr>
                          </a:solidFill>
                          <a:effectLst/>
                        </a:rPr>
                        <a:t>Growth scores are set in the beginning of the year, and targets may not be well-informed if this is a new process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000" u="none" strike="noStrike" cap="none" normalizeH="0" baseline="0" dirty="0" smtClean="0">
                          <a:ln>
                            <a:noFill/>
                          </a:ln>
                          <a:solidFill>
                            <a:schemeClr val="tx2">
                              <a:lumMod val="75000"/>
                            </a:schemeClr>
                          </a:solidFill>
                          <a:effectLst/>
                        </a:rPr>
                        <a:t>Requires extensive training and guidance</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solidFill>
                  <a:schemeClr val="bg2">
                    <a:lumMod val="65000"/>
                  </a:schemeClr>
                </a:solidFill>
                <a:ea typeface="ＭＳ Ｐゴシック" pitchFamily="34" charset="-128"/>
              </a:rPr>
              <a:t>Scoring Using a Rubric Developed by the Teacher and Evaluator</a:t>
            </a:r>
            <a:endParaRPr lang="en-US" dirty="0">
              <a:solidFill>
                <a:schemeClr val="bg2">
                  <a:lumMod val="65000"/>
                </a:schemeClr>
              </a:solidFill>
            </a:endParaRPr>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16</a:t>
            </a:fld>
            <a:endParaRPr lang="en-US" dirty="0"/>
          </a:p>
        </p:txBody>
      </p:sp>
    </p:spTree>
    <p:extLst>
      <p:ext uri="{BB962C8B-B14F-4D97-AF65-F5344CB8AC3E}">
        <p14:creationId xmlns:p14="http://schemas.microsoft.com/office/powerpoint/2010/main" val="2201987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47"/>
          <p:cNvGraphicFramePr>
            <a:graphicFrameLocks noGrp="1"/>
          </p:cNvGraphicFramePr>
          <p:nvPr>
            <p:extLst>
              <p:ext uri="{D42A27DB-BD31-4B8C-83A1-F6EECF244321}">
                <p14:modId xmlns:p14="http://schemas.microsoft.com/office/powerpoint/2010/main" val="4170477812"/>
              </p:ext>
            </p:extLst>
          </p:nvPr>
        </p:nvGraphicFramePr>
        <p:xfrm>
          <a:off x="687387" y="1846653"/>
          <a:ext cx="8224840" cy="3108960"/>
        </p:xfrm>
        <a:graphic>
          <a:graphicData uri="http://schemas.openxmlformats.org/drawingml/2006/table">
            <a:tbl>
              <a:tblPr firstRow="1">
                <a:tableStyleId>{B301B821-A1FF-4177-AEE7-76D212191A09}</a:tableStyleId>
              </a:tblPr>
              <a:tblGrid>
                <a:gridCol w="2056210"/>
                <a:gridCol w="2056210"/>
                <a:gridCol w="2056210"/>
                <a:gridCol w="2056210"/>
              </a:tblGrid>
              <a:tr h="649923">
                <a:tc>
                  <a:txBody>
                    <a:bodyPr/>
                    <a:lstStyle/>
                    <a:p>
                      <a:r>
                        <a:rPr lang="en-US" sz="2400" dirty="0" smtClean="0"/>
                        <a:t>Highly Effective</a:t>
                      </a:r>
                      <a:endParaRPr lang="en-US" sz="2400" dirty="0"/>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Effective</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Developing</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Ineffective</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At least 90% to 100% of students met or exceeded expected target</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At least 75% to 89% of students met or exceeded expected target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At least 60% to 74% of students met or exceeded expected target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Less than </a:t>
                      </a:r>
                      <a:b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b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60% of students met or exceeded expected target</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Percentage Approach: </a:t>
            </a:r>
            <a:br>
              <a:rPr lang="en-US" dirty="0" smtClean="0"/>
            </a:br>
            <a:r>
              <a:rPr lang="en-US" dirty="0" smtClean="0"/>
              <a:t>Example </a:t>
            </a:r>
            <a:r>
              <a:rPr lang="en-US" dirty="0">
                <a:solidFill>
                  <a:schemeClr val="bg2">
                    <a:lumMod val="65000"/>
                  </a:schemeClr>
                </a:solidFill>
              </a:rPr>
              <a:t>F</a:t>
            </a:r>
            <a:r>
              <a:rPr lang="en-US" dirty="0" smtClean="0">
                <a:solidFill>
                  <a:schemeClr val="bg2">
                    <a:lumMod val="65000"/>
                  </a:schemeClr>
                </a:solidFill>
              </a:rPr>
              <a:t>rom Hawaii</a:t>
            </a:r>
            <a:endParaRPr lang="en-US" dirty="0">
              <a:solidFill>
                <a:schemeClr val="bg2">
                  <a:lumMod val="65000"/>
                </a:schemeClr>
              </a:solidFill>
            </a:endParaRPr>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17</a:t>
            </a:fld>
            <a:endParaRPr lang="en-US" dirty="0"/>
          </a:p>
        </p:txBody>
      </p:sp>
      <p:sp>
        <p:nvSpPr>
          <p:cNvPr id="6" name="Rectangle 5"/>
          <p:cNvSpPr/>
          <p:nvPr/>
        </p:nvSpPr>
        <p:spPr>
          <a:xfrm>
            <a:off x="687387" y="5038272"/>
            <a:ext cx="8229600" cy="153888"/>
          </a:xfrm>
          <a:prstGeom prst="rect">
            <a:avLst/>
          </a:prstGeom>
        </p:spPr>
        <p:txBody>
          <a:bodyPr wrap="square" lIns="0" tIns="0" rIns="0" bIns="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Hawaii Department of Education, 2014, p. 38 </a:t>
            </a:r>
            <a:endParaRPr lang="en-US" sz="1000" dirty="0">
              <a:solidFill>
                <a:schemeClr val="tx2">
                  <a:lumMod val="75000"/>
                </a:schemeClr>
              </a:solidFill>
            </a:endParaRPr>
          </a:p>
        </p:txBody>
      </p:sp>
    </p:spTree>
    <p:extLst>
      <p:ext uri="{BB962C8B-B14F-4D97-AF65-F5344CB8AC3E}">
        <p14:creationId xmlns:p14="http://schemas.microsoft.com/office/powerpoint/2010/main" val="1608176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3666937939"/>
              </p:ext>
            </p:extLst>
          </p:nvPr>
        </p:nvGraphicFramePr>
        <p:xfrm>
          <a:off x="687388" y="1838996"/>
          <a:ext cx="8224840" cy="2643315"/>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Strengths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Considerations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Simple and easy for teachers and evaluators to understand</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Consistent process and criteria for all teachers</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Ratings easily affected if the class is small</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Percentage Scoring Approach</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18</a:t>
            </a:fld>
            <a:endParaRPr lang="en-US" dirty="0"/>
          </a:p>
        </p:txBody>
      </p:sp>
    </p:spTree>
    <p:extLst>
      <p:ext uri="{BB962C8B-B14F-4D97-AF65-F5344CB8AC3E}">
        <p14:creationId xmlns:p14="http://schemas.microsoft.com/office/powerpoint/2010/main" val="1058968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127212454"/>
              </p:ext>
            </p:extLst>
          </p:nvPr>
        </p:nvGraphicFramePr>
        <p:xfrm>
          <a:off x="701902" y="1837290"/>
          <a:ext cx="8224840" cy="3566160"/>
        </p:xfrm>
        <a:graphic>
          <a:graphicData uri="http://schemas.openxmlformats.org/drawingml/2006/table">
            <a:tbl>
              <a:tblPr firstRow="1">
                <a:tableStyleId>{B301B821-A1FF-4177-AEE7-76D212191A09}</a:tableStyleId>
              </a:tblPr>
              <a:tblGrid>
                <a:gridCol w="1644968"/>
                <a:gridCol w="1644968"/>
                <a:gridCol w="1644968"/>
                <a:gridCol w="1644968"/>
                <a:gridCol w="1644968"/>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Student</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Pretest</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(out of 100)</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Posttest</a:t>
                      </a:r>
                      <a:br>
                        <a:rPr kumimoji="0" lang="en-US" sz="1800" u="none" strike="noStrike" cap="none" normalizeH="0" baseline="0" dirty="0" smtClean="0">
                          <a:ln>
                            <a:noFill/>
                          </a:ln>
                          <a:effectLst/>
                        </a:rPr>
                      </a:br>
                      <a:r>
                        <a:rPr kumimoji="0" lang="en-US" sz="1800" u="none" strike="noStrike" cap="none" normalizeH="0" baseline="0" dirty="0" smtClean="0">
                          <a:ln>
                            <a:noFill/>
                          </a:ln>
                          <a:effectLst/>
                        </a:rPr>
                        <a:t>(out of 100)</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Growth Target</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Target Met?</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A</a:t>
                      </a:r>
                      <a:endParaRPr kumimoji="0" lang="en-US" sz="18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52</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78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1" dirty="0">
                          <a:solidFill>
                            <a:schemeClr val="tx2">
                              <a:lumMod val="75000"/>
                            </a:schemeClr>
                          </a:solidFill>
                          <a:effectLst/>
                          <a:latin typeface="+mn-lt"/>
                          <a:ea typeface="Times New Roman"/>
                          <a:cs typeface="Times New Roman"/>
                        </a:rPr>
                        <a:t>No</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B</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56</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81</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Yes</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C</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42</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71</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70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Yes</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D</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35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55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65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1" dirty="0">
                          <a:solidFill>
                            <a:schemeClr val="tx2">
                              <a:lumMod val="75000"/>
                            </a:schemeClr>
                          </a:solidFill>
                          <a:effectLst/>
                          <a:latin typeface="+mn-lt"/>
                          <a:ea typeface="Times New Roman"/>
                          <a:cs typeface="Times New Roman"/>
                        </a:rPr>
                        <a:t>No</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E</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66</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Yes</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F</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68</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89</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85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Yes</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G</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49</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73</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70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0" dirty="0">
                          <a:solidFill>
                            <a:schemeClr val="tx2">
                              <a:lumMod val="75000"/>
                            </a:schemeClr>
                          </a:solidFill>
                          <a:effectLst/>
                          <a:latin typeface="+mn-lt"/>
                          <a:ea typeface="Times New Roman"/>
                          <a:cs typeface="Times New Roman"/>
                        </a:rPr>
                        <a:t>Yes</a:t>
                      </a:r>
                    </a:p>
                  </a:txBody>
                  <a:tcPr marL="68580" marR="68580" marT="0" marB="0" anchor="ctr">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Student H</a:t>
                      </a:r>
                    </a:p>
                  </a:txBody>
                  <a:tcPr anchor="ctr" horzOverflow="overflow">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35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60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dirty="0">
                          <a:solidFill>
                            <a:schemeClr val="tx2">
                              <a:lumMod val="75000"/>
                            </a:schemeClr>
                          </a:solidFill>
                          <a:effectLst/>
                          <a:latin typeface="+mn-lt"/>
                          <a:ea typeface="Times New Roman"/>
                          <a:cs typeface="Times New Roman"/>
                        </a:rPr>
                        <a:t>65</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800" b="1" dirty="0">
                          <a:solidFill>
                            <a:schemeClr val="tx2">
                              <a:lumMod val="75000"/>
                            </a:schemeClr>
                          </a:solidFill>
                          <a:effectLst/>
                          <a:latin typeface="+mn-lt"/>
                          <a:ea typeface="Times New Roman"/>
                          <a:cs typeface="Times New Roman"/>
                        </a:rPr>
                        <a:t>No</a:t>
                      </a:r>
                    </a:p>
                  </a:txBody>
                  <a:tcPr marL="68580" marR="68580" marT="0" marB="0" anchor="ctr">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Percentage Approach: </a:t>
            </a:r>
            <a:br>
              <a:rPr lang="en-US" dirty="0" smtClean="0"/>
            </a:br>
            <a:r>
              <a:rPr lang="en-US" dirty="0" smtClean="0"/>
              <a:t>Small Class Size</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19</a:t>
            </a:fld>
            <a:endParaRPr lang="en-US" dirty="0"/>
          </a:p>
        </p:txBody>
      </p:sp>
      <p:sp>
        <p:nvSpPr>
          <p:cNvPr id="13" name="Rectangular Callout 12"/>
          <p:cNvSpPr/>
          <p:nvPr/>
        </p:nvSpPr>
        <p:spPr>
          <a:xfrm>
            <a:off x="5210355" y="2301744"/>
            <a:ext cx="2579298" cy="2165230"/>
          </a:xfrm>
          <a:prstGeom prst="wedgeRectCallout">
            <a:avLst>
              <a:gd name="adj1" fmla="val 49736"/>
              <a:gd name="adj2" fmla="val 856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For this SLO, </a:t>
            </a:r>
            <a:br>
              <a:rPr lang="en-US" sz="1800" dirty="0" smtClean="0">
                <a:solidFill>
                  <a:schemeClr val="tx1"/>
                </a:solidFill>
              </a:rPr>
            </a:br>
            <a:r>
              <a:rPr lang="en-US" sz="1800" dirty="0" smtClean="0">
                <a:solidFill>
                  <a:schemeClr val="tx1"/>
                </a:solidFill>
              </a:rPr>
              <a:t>63 percent of the students met the growth target. One more student would make it 75 percent of students. </a:t>
            </a:r>
            <a:endParaRPr lang="en-US" sz="1800" dirty="0">
              <a:solidFill>
                <a:schemeClr val="tx1"/>
              </a:solidFill>
            </a:endParaRPr>
          </a:p>
        </p:txBody>
      </p:sp>
    </p:spTree>
    <p:extLst>
      <p:ext uri="{BB962C8B-B14F-4D97-AF65-F5344CB8AC3E}">
        <p14:creationId xmlns:p14="http://schemas.microsoft.com/office/powerpoint/2010/main" val="19956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9" y="1828800"/>
            <a:ext cx="6213998" cy="3732737"/>
          </a:xfrm>
        </p:spPr>
        <p:txBody>
          <a:bodyPr/>
          <a:lstStyle/>
          <a:p>
            <a:r>
              <a:rPr lang="en-US" dirty="0" smtClean="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3" name="Title 2"/>
          <p:cNvSpPr>
            <a:spLocks noGrp="1"/>
          </p:cNvSpPr>
          <p:nvPr>
            <p:ph type="title"/>
          </p:nvPr>
        </p:nvSpPr>
        <p:spPr/>
        <p:txBody>
          <a:bodyPr/>
          <a:lstStyle/>
          <a:p>
            <a:r>
              <a:rPr lang="en-US" dirty="0" smtClean="0"/>
              <a:t>Mission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2</a:t>
            </a:fld>
            <a:endParaRPr dirty="0">
              <a:solidFill>
                <a:srgbClr val="FFFFFF">
                  <a:lumMod val="75000"/>
                </a:srgbClr>
              </a:solidFill>
            </a:endParaRPr>
          </a:p>
        </p:txBody>
      </p:sp>
      <p:grpSp>
        <p:nvGrpSpPr>
          <p:cNvPr id="5" name="Group 4"/>
          <p:cNvGrpSpPr/>
          <p:nvPr/>
        </p:nvGrpSpPr>
        <p:grpSpPr>
          <a:xfrm>
            <a:off x="5747913" y="-248465"/>
            <a:ext cx="4517182" cy="7013297"/>
            <a:chOff x="5828369" y="-232489"/>
            <a:chExt cx="4517182" cy="7013297"/>
          </a:xfrm>
        </p:grpSpPr>
        <p:sp>
          <p:nvSpPr>
            <p:cNvPr id="6" name="Rectangle 5"/>
            <p:cNvSpPr/>
            <p:nvPr/>
          </p:nvSpPr>
          <p:spPr>
            <a:xfrm rot="10800000">
              <a:off x="5828369" y="1629273"/>
              <a:ext cx="2999752" cy="821617"/>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rot="10800000">
              <a:off x="6981842" y="2598170"/>
              <a:ext cx="3363709" cy="821617"/>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rot="16200000">
              <a:off x="5841545" y="3794232"/>
              <a:ext cx="5151535" cy="821617"/>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5566512" y="1182841"/>
              <a:ext cx="3652277" cy="821617"/>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1056539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000" b="1" dirty="0"/>
              <a:t>Rating Rubric for Teachers With a Class of Four or Fewer Students</a:t>
            </a:r>
          </a:p>
          <a:p>
            <a:endParaRPr lang="en-US" dirty="0"/>
          </a:p>
        </p:txBody>
      </p:sp>
      <p:graphicFrame>
        <p:nvGraphicFramePr>
          <p:cNvPr id="8" name="Group 47"/>
          <p:cNvGraphicFramePr>
            <a:graphicFrameLocks noGrp="1"/>
          </p:cNvGraphicFramePr>
          <p:nvPr>
            <p:extLst>
              <p:ext uri="{D42A27DB-BD31-4B8C-83A1-F6EECF244321}">
                <p14:modId xmlns:p14="http://schemas.microsoft.com/office/powerpoint/2010/main" val="1499987804"/>
              </p:ext>
            </p:extLst>
          </p:nvPr>
        </p:nvGraphicFramePr>
        <p:xfrm>
          <a:off x="687387" y="2340129"/>
          <a:ext cx="8224840" cy="2935923"/>
        </p:xfrm>
        <a:graphic>
          <a:graphicData uri="http://schemas.openxmlformats.org/drawingml/2006/table">
            <a:tbl>
              <a:tblPr firstRow="1">
                <a:tableStyleId>{B301B821-A1FF-4177-AEE7-76D212191A09}</a:tableStyleId>
              </a:tblPr>
              <a:tblGrid>
                <a:gridCol w="2056210"/>
                <a:gridCol w="2056210"/>
                <a:gridCol w="2056210"/>
                <a:gridCol w="2056210"/>
              </a:tblGrid>
              <a:tr h="649923">
                <a:tc>
                  <a:txBody>
                    <a:bodyPr/>
                    <a:lstStyle/>
                    <a:p>
                      <a:r>
                        <a:rPr lang="en-US" sz="1800" dirty="0" smtClean="0"/>
                        <a:t>Highly Effective</a:t>
                      </a:r>
                      <a:endParaRPr lang="en-US" sz="1800" dirty="0"/>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Effective</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Developing</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Ineffective</a:t>
                      </a:r>
                      <a:endParaRPr kumimoji="0" lang="en-US" sz="18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tx2">
                              <a:lumMod val="75000"/>
                            </a:schemeClr>
                          </a:solidFill>
                          <a:effectLst/>
                        </a:rPr>
                        <a:t>Based on individual growth outcomes, all students met expected targets and some exceeded the targets.</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tx2">
                              <a:lumMod val="75000"/>
                            </a:schemeClr>
                          </a:solidFill>
                          <a:effectLst/>
                        </a:rPr>
                        <a:t>Based on individual growth outcomes, all students met expected targets.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tx2">
                              <a:lumMod val="75000"/>
                            </a:schemeClr>
                          </a:solidFill>
                          <a:effectLst/>
                        </a:rPr>
                        <a:t>Based on individual growth outcomes, some students met or exceeded expected targets.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Based on individual growth outcomes, no students met expected targets. </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Percentage Approach: Small Class Size Example From Hawaii</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20</a:t>
            </a:fld>
            <a:endParaRPr lang="en-US" dirty="0"/>
          </a:p>
        </p:txBody>
      </p:sp>
      <p:sp>
        <p:nvSpPr>
          <p:cNvPr id="7" name="Rectangle 6"/>
          <p:cNvSpPr/>
          <p:nvPr/>
        </p:nvSpPr>
        <p:spPr>
          <a:xfrm>
            <a:off x="687387" y="5356427"/>
            <a:ext cx="8229600" cy="153888"/>
          </a:xfrm>
          <a:prstGeom prst="rect">
            <a:avLst/>
          </a:prstGeom>
        </p:spPr>
        <p:txBody>
          <a:bodyPr wrap="square" lIns="0" tIns="0" rIns="0" bIns="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Hawaii Department of Education, 2014, p. 38 </a:t>
            </a:r>
            <a:endParaRPr lang="en-US" sz="1000" dirty="0">
              <a:solidFill>
                <a:schemeClr val="tx2">
                  <a:lumMod val="75000"/>
                </a:schemeClr>
              </a:solidFill>
            </a:endParaRPr>
          </a:p>
        </p:txBody>
      </p:sp>
    </p:spTree>
    <p:extLst>
      <p:ext uri="{BB962C8B-B14F-4D97-AF65-F5344CB8AC3E}">
        <p14:creationId xmlns:p14="http://schemas.microsoft.com/office/powerpoint/2010/main" val="2261915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34" charset="-128"/>
              </a:rPr>
              <a:t>Benchmark Scoring </a:t>
            </a:r>
            <a:r>
              <a:rPr lang="en-US" dirty="0" smtClean="0">
                <a:ea typeface="ＭＳ Ｐゴシック" pitchFamily="34" charset="-128"/>
              </a:rPr>
              <a:t>Approach: Example From New York</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21</a:t>
            </a:fld>
            <a:endParaRPr lang="en-US" dirty="0"/>
          </a:p>
        </p:txBody>
      </p:sp>
      <p:sp>
        <p:nvSpPr>
          <p:cNvPr id="5" name="TextBox 4"/>
          <p:cNvSpPr txBox="1"/>
          <p:nvPr/>
        </p:nvSpPr>
        <p:spPr>
          <a:xfrm>
            <a:off x="699757" y="4119895"/>
            <a:ext cx="8229600" cy="153888"/>
          </a:xfrm>
          <a:prstGeom prst="rect">
            <a:avLst/>
          </a:prstGeom>
          <a:noFill/>
        </p:spPr>
        <p:txBody>
          <a:bodyPr wrap="square" lIns="0" tIns="0" rIns="0" bIns="0" rtlCol="0">
            <a:spAutoFit/>
          </a:bodyPr>
          <a:lstStyle/>
          <a:p>
            <a:r>
              <a:rPr lang="en-US" sz="1000" i="1" dirty="0" smtClean="0">
                <a:solidFill>
                  <a:schemeClr val="tx2">
                    <a:lumMod val="75000"/>
                  </a:schemeClr>
                </a:solidFill>
              </a:rPr>
              <a:t>Source:</a:t>
            </a:r>
            <a:r>
              <a:rPr lang="en-US" sz="1000" dirty="0" smtClean="0">
                <a:solidFill>
                  <a:schemeClr val="tx2">
                    <a:lumMod val="75000"/>
                  </a:schemeClr>
                </a:solidFill>
              </a:rPr>
              <a:t> New York State Education Department, 2013, p. 25</a:t>
            </a:r>
            <a:endParaRPr lang="en-US" sz="1000" dirty="0">
              <a:solidFill>
                <a:schemeClr val="tx2">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57" y="2566400"/>
            <a:ext cx="8229600" cy="1460464"/>
          </a:xfrm>
          <a:prstGeom prst="rect">
            <a:avLst/>
          </a:prstGeom>
        </p:spPr>
      </p:pic>
    </p:spTree>
    <p:extLst>
      <p:ext uri="{BB962C8B-B14F-4D97-AF65-F5344CB8AC3E}">
        <p14:creationId xmlns:p14="http://schemas.microsoft.com/office/powerpoint/2010/main" val="2455165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460125830"/>
              </p:ext>
            </p:extLst>
          </p:nvPr>
        </p:nvGraphicFramePr>
        <p:xfrm>
          <a:off x="687388" y="1838996"/>
          <a:ext cx="8224840" cy="3447987"/>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Strengths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Considerations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Scoring is more consistent within a district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Easier to communicate to teachers and evaluators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Sets clear expectations for what must be achieved at each performance level</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May be difficult to set percentages or benchmarks for all grades or subjects in a district</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Benchmark Scoring Approach</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smtClean="0">
                <a:solidFill>
                  <a:srgbClr val="FFFFFF">
                    <a:lumMod val="75000"/>
                  </a:srgbClr>
                </a:solidFill>
              </a:rPr>
              <a:pPr>
                <a:defRPr/>
              </a:pPr>
              <a:t>22</a:t>
            </a:fld>
            <a:endParaRPr dirty="0">
              <a:solidFill>
                <a:srgbClr val="FFFFFF">
                  <a:lumMod val="75000"/>
                </a:srgbClr>
              </a:solidFill>
            </a:endParaRPr>
          </a:p>
        </p:txBody>
      </p:sp>
    </p:spTree>
    <p:extLst>
      <p:ext uri="{BB962C8B-B14F-4D97-AF65-F5344CB8AC3E}">
        <p14:creationId xmlns:p14="http://schemas.microsoft.com/office/powerpoint/2010/main" val="1517732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7388" y="3710484"/>
            <a:ext cx="8229600" cy="769441"/>
          </a:xfrm>
        </p:spPr>
        <p:txBody>
          <a:bodyPr/>
          <a:lstStyle/>
          <a:p>
            <a:pPr eaLnBrk="1" hangingPunct="1"/>
            <a:r>
              <a:rPr dirty="0" smtClean="0">
                <a:ea typeface="ＭＳ Ｐゴシック" pitchFamily="34" charset="-128"/>
              </a:rPr>
              <a:t>Activity 2:</a:t>
            </a:r>
            <a:r>
              <a:rPr lang="en-US" dirty="0" smtClean="0">
                <a:ea typeface="ＭＳ Ｐゴシック" pitchFamily="34" charset="-128"/>
              </a:rPr>
              <a:t> </a:t>
            </a:r>
            <a:r>
              <a:rPr dirty="0" smtClean="0">
                <a:ea typeface="ＭＳ Ｐゴシック" pitchFamily="34" charset="-128"/>
              </a:rPr>
              <a:t>Scoring Individual SLOs</a:t>
            </a:r>
          </a:p>
        </p:txBody>
      </p:sp>
      <p:sp>
        <p:nvSpPr>
          <p:cNvPr id="4" name="Slide Number Placeholder 3"/>
          <p:cNvSpPr>
            <a:spLocks noGrp="1"/>
          </p:cNvSpPr>
          <p:nvPr>
            <p:ph type="sldNum" sz="quarter" idx="10"/>
          </p:nvPr>
        </p:nvSpPr>
        <p:spPr>
          <a:xfrm>
            <a:off x="8842375" y="6507163"/>
            <a:ext cx="69850" cy="153987"/>
          </a:xfrm>
        </p:spPr>
        <p:txBody>
          <a:bodyPr/>
          <a:lstStyle/>
          <a:p>
            <a:pPr>
              <a:defRPr/>
            </a:pPr>
            <a:fld id="{EE6FEDAA-A635-4BE2-A5D4-EB1878029C2A}" type="slidenum">
              <a:rPr lang="en-US">
                <a:solidFill>
                  <a:srgbClr val="326295">
                    <a:lumMod val="75000"/>
                  </a:srgbClr>
                </a:solidFill>
              </a:rPr>
              <a:pPr>
                <a:defRPr/>
              </a:pPr>
              <a:t>23</a:t>
            </a:fld>
            <a:endParaRPr lang="en-US" dirty="0">
              <a:solidFill>
                <a:srgbClr val="326295">
                  <a:lumMod val="75000"/>
                </a:srgbClr>
              </a:solidFill>
            </a:endParaRPr>
          </a:p>
        </p:txBody>
      </p:sp>
    </p:spTree>
    <p:extLst>
      <p:ext uri="{BB962C8B-B14F-4D97-AF65-F5344CB8AC3E}">
        <p14:creationId xmlns:p14="http://schemas.microsoft.com/office/powerpoint/2010/main" val="169244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Pull out the handout titled </a:t>
            </a:r>
            <a:r>
              <a:rPr lang="en-US" i="1" dirty="0" smtClean="0"/>
              <a:t>Activity 2: Scoring Individual SLOs.</a:t>
            </a:r>
          </a:p>
          <a:p>
            <a:r>
              <a:rPr lang="en-US" dirty="0" smtClean="0"/>
              <a:t>Participants will be divided into three groups and assigned one scoring approach: holistic, benchmark, and percentage.</a:t>
            </a:r>
          </a:p>
          <a:p>
            <a:r>
              <a:rPr lang="en-US" dirty="0" smtClean="0"/>
              <a:t>Practice scoring an SLO using your assigned approach with the data set and tools provided in the handout.</a:t>
            </a:r>
            <a:endParaRPr lang="en-US" dirty="0"/>
          </a:p>
        </p:txBody>
      </p:sp>
      <p:sp>
        <p:nvSpPr>
          <p:cNvPr id="3" name="Title 2"/>
          <p:cNvSpPr>
            <a:spLocks noGrp="1"/>
          </p:cNvSpPr>
          <p:nvPr>
            <p:ph type="title"/>
          </p:nvPr>
        </p:nvSpPr>
        <p:spPr/>
        <p:txBody>
          <a:bodyPr/>
          <a:lstStyle/>
          <a:p>
            <a:r>
              <a:rPr lang="en-US" dirty="0"/>
              <a:t>Activity 2: </a:t>
            </a:r>
            <a:r>
              <a:rPr lang="en-US" dirty="0" smtClean="0"/>
              <a:t>Scoring Individual SLOs</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24</a:t>
            </a:fld>
            <a:endParaRPr lang="en-US" dirty="0"/>
          </a:p>
        </p:txBody>
      </p:sp>
    </p:spTree>
    <p:extLst>
      <p:ext uri="{BB962C8B-B14F-4D97-AF65-F5344CB8AC3E}">
        <p14:creationId xmlns:p14="http://schemas.microsoft.com/office/powerpoint/2010/main" val="3434751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was your SLO score and what was your process to arrive at that score?</a:t>
            </a:r>
          </a:p>
          <a:p>
            <a:r>
              <a:rPr lang="en-US" dirty="0" smtClean="0"/>
              <a:t>What was clear and what was challenging about your scoring approach and process?</a:t>
            </a:r>
          </a:p>
          <a:p>
            <a:r>
              <a:rPr lang="en-US" dirty="0" smtClean="0"/>
              <a:t>What about this approach could work or not work for your state and why?</a:t>
            </a:r>
          </a:p>
          <a:p>
            <a:r>
              <a:rPr lang="en-US" dirty="0" smtClean="0"/>
              <a:t>We did not practice the approach of using a rubric developed by a teacher and evaluator. What about the process would have been different if you used this approach?</a:t>
            </a:r>
            <a:endParaRPr lang="en-US" dirty="0"/>
          </a:p>
        </p:txBody>
      </p:sp>
      <p:sp>
        <p:nvSpPr>
          <p:cNvPr id="3" name="Title 2"/>
          <p:cNvSpPr>
            <a:spLocks noGrp="1"/>
          </p:cNvSpPr>
          <p:nvPr>
            <p:ph type="title"/>
          </p:nvPr>
        </p:nvSpPr>
        <p:spPr/>
        <p:txBody>
          <a:bodyPr/>
          <a:lstStyle/>
          <a:p>
            <a:r>
              <a:rPr lang="en-US" dirty="0" smtClean="0"/>
              <a:t>Activity 2: Scoring Individual SLOs</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25</a:t>
            </a:fld>
            <a:endParaRPr lang="en-US" dirty="0"/>
          </a:p>
        </p:txBody>
      </p:sp>
    </p:spTree>
    <p:extLst>
      <p:ext uri="{BB962C8B-B14F-4D97-AF65-F5344CB8AC3E}">
        <p14:creationId xmlns:p14="http://schemas.microsoft.com/office/powerpoint/2010/main" val="335707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7388" y="3033375"/>
            <a:ext cx="8229600" cy="1446550"/>
          </a:xfrm>
        </p:spPr>
        <p:txBody>
          <a:bodyPr/>
          <a:lstStyle/>
          <a:p>
            <a:pPr eaLnBrk="1" hangingPunct="1"/>
            <a:r>
              <a:rPr dirty="0" smtClean="0">
                <a:ea typeface="ＭＳ Ｐゴシック" pitchFamily="34" charset="-128"/>
              </a:rPr>
              <a:t>Approaches to Combining SLO Scores</a:t>
            </a:r>
          </a:p>
        </p:txBody>
      </p:sp>
      <p:sp>
        <p:nvSpPr>
          <p:cNvPr id="4" name="Slide Number Placeholder 3"/>
          <p:cNvSpPr>
            <a:spLocks noGrp="1"/>
          </p:cNvSpPr>
          <p:nvPr>
            <p:ph type="sldNum" sz="quarter" idx="10"/>
          </p:nvPr>
        </p:nvSpPr>
        <p:spPr>
          <a:xfrm>
            <a:off x="8842375" y="6507163"/>
            <a:ext cx="69850" cy="153987"/>
          </a:xfrm>
        </p:spPr>
        <p:txBody>
          <a:bodyPr/>
          <a:lstStyle/>
          <a:p>
            <a:pPr>
              <a:defRPr/>
            </a:pPr>
            <a:fld id="{EE6FEDAA-A635-4BE2-A5D4-EB1878029C2A}" type="slidenum">
              <a:rPr lang="en-US">
                <a:solidFill>
                  <a:srgbClr val="326295">
                    <a:lumMod val="75000"/>
                  </a:srgbClr>
                </a:solidFill>
              </a:rPr>
              <a:pPr>
                <a:defRPr/>
              </a:pPr>
              <a:t>26</a:t>
            </a:fld>
            <a:endParaRPr lang="en-US" dirty="0">
              <a:solidFill>
                <a:srgbClr val="326295">
                  <a:lumMod val="75000"/>
                </a:srgbClr>
              </a:solidFill>
            </a:endParaRPr>
          </a:p>
        </p:txBody>
      </p:sp>
    </p:spTree>
    <p:extLst>
      <p:ext uri="{BB962C8B-B14F-4D97-AF65-F5344CB8AC3E}">
        <p14:creationId xmlns:p14="http://schemas.microsoft.com/office/powerpoint/2010/main" val="1038018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lumMod val="65000"/>
                  </a:schemeClr>
                </a:solidFill>
              </a:rPr>
              <a:t>Key Questions Associated With </a:t>
            </a:r>
            <a:r>
              <a:rPr lang="en-US" dirty="0" smtClean="0">
                <a:solidFill>
                  <a:schemeClr val="bg1">
                    <a:lumMod val="65000"/>
                  </a:schemeClr>
                </a:solidFill>
              </a:rPr>
              <a:t>Combining SLOs</a:t>
            </a:r>
            <a:endParaRPr lang="en-US" dirty="0"/>
          </a:p>
        </p:txBody>
      </p:sp>
      <p:sp>
        <p:nvSpPr>
          <p:cNvPr id="4" name="Slide Number Placeholder 3"/>
          <p:cNvSpPr>
            <a:spLocks noGrp="1"/>
          </p:cNvSpPr>
          <p:nvPr>
            <p:ph type="sldNum" sz="quarter" idx="10"/>
          </p:nvPr>
        </p:nvSpPr>
        <p:spPr/>
        <p:txBody>
          <a:bodyPr/>
          <a:lstStyle/>
          <a:p>
            <a:pPr>
              <a:defRPr/>
            </a:pPr>
            <a:fld id="{C73F333E-2A95-4FD7-9729-58561A1D489D}" type="slidenum">
              <a:rPr lang="en-US" smtClean="0">
                <a:solidFill>
                  <a:srgbClr val="326295">
                    <a:lumMod val="75000"/>
                  </a:srgbClr>
                </a:solidFill>
              </a:rPr>
              <a:pPr>
                <a:defRPr/>
              </a:pPr>
              <a:t>27</a:t>
            </a:fld>
            <a:endParaRPr lang="en-US" dirty="0">
              <a:solidFill>
                <a:srgbClr val="326295">
                  <a:lumMod val="75000"/>
                </a:srgbClr>
              </a:solidFill>
            </a:endParaRPr>
          </a:p>
        </p:txBody>
      </p:sp>
      <p:sp>
        <p:nvSpPr>
          <p:cNvPr id="2" name="Content Placeholder 1"/>
          <p:cNvSpPr>
            <a:spLocks noGrp="1"/>
          </p:cNvSpPr>
          <p:nvPr>
            <p:ph idx="1"/>
          </p:nvPr>
        </p:nvSpPr>
        <p:spPr/>
        <p:txBody>
          <a:bodyPr/>
          <a:lstStyle/>
          <a:p>
            <a:r>
              <a:rPr lang="en-US" dirty="0"/>
              <a:t>What are your state requirements for calculating a student growth score?</a:t>
            </a:r>
          </a:p>
          <a:p>
            <a:pPr lvl="1"/>
            <a:r>
              <a:rPr lang="en-US" dirty="0"/>
              <a:t>How many SLOs are required?</a:t>
            </a:r>
          </a:p>
          <a:p>
            <a:pPr lvl="1"/>
            <a:r>
              <a:rPr lang="en-US" dirty="0"/>
              <a:t>Does your state require additional student growth measure and how are they scored?</a:t>
            </a:r>
          </a:p>
          <a:p>
            <a:r>
              <a:rPr lang="en-US" dirty="0"/>
              <a:t>What is your state’s summative scoring process</a:t>
            </a:r>
            <a:r>
              <a:rPr lang="en-US" dirty="0" smtClean="0"/>
              <a:t>?</a:t>
            </a:r>
            <a:endParaRPr lang="en-US" dirty="0"/>
          </a:p>
        </p:txBody>
      </p:sp>
    </p:spTree>
    <p:extLst>
      <p:ext uri="{BB962C8B-B14F-4D97-AF65-F5344CB8AC3E}">
        <p14:creationId xmlns:p14="http://schemas.microsoft.com/office/powerpoint/2010/main" val="1349764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1036124594"/>
              </p:ext>
            </p:extLst>
          </p:nvPr>
        </p:nvGraphicFramePr>
        <p:xfrm>
          <a:off x="701902" y="1837290"/>
          <a:ext cx="8224839" cy="3718560"/>
        </p:xfrm>
        <a:graphic>
          <a:graphicData uri="http://schemas.openxmlformats.org/drawingml/2006/table">
            <a:tbl>
              <a:tblPr firstRow="1">
                <a:tableStyleId>{B301B821-A1FF-4177-AEE7-76D212191A09}</a:tableStyleId>
              </a:tblPr>
              <a:tblGrid>
                <a:gridCol w="2741613"/>
                <a:gridCol w="2741613"/>
                <a:gridCol w="2741613"/>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1</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2</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Final</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r>
                        <a:rPr lang="en-US" sz="1600" dirty="0" smtClean="0">
                          <a:solidFill>
                            <a:schemeClr val="tx2">
                              <a:lumMod val="75000"/>
                            </a:schemeClr>
                          </a:solidFill>
                        </a:rPr>
                        <a:t>Exceeded</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Exceeded</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Exceptional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Exceeded</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Full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Exceeded</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Nearly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Full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Met</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Full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Met</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Nearly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Full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Exceeded</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Not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Partial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Met</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Not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Partial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Nearly Met</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Nearly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Partial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Nearly Met</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Not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Minimal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Not Met</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Not Met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Minimal Attainment</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bl>
          </a:graphicData>
        </a:graphic>
      </p:graphicFrame>
      <p:sp>
        <p:nvSpPr>
          <p:cNvPr id="3" name="Slide Number Placeholder 2"/>
          <p:cNvSpPr>
            <a:spLocks noGrp="1"/>
          </p:cNvSpPr>
          <p:nvPr>
            <p:ph type="sldNum" sz="quarter" idx="10"/>
          </p:nvPr>
        </p:nvSpPr>
        <p:spPr/>
        <p:txBody>
          <a:bodyPr/>
          <a:lstStyle/>
          <a:p>
            <a:pPr>
              <a:defRPr/>
            </a:pPr>
            <a:fld id="{64C410B9-2B49-4D55-BB4E-32983A15DBAC}" type="slidenum">
              <a:rPr/>
              <a:pPr>
                <a:defRPr/>
              </a:pPr>
              <a:t>28</a:t>
            </a:fld>
            <a:endParaRPr dirty="0"/>
          </a:p>
        </p:txBody>
      </p:sp>
      <p:sp>
        <p:nvSpPr>
          <p:cNvPr id="8" name="TextBox 7"/>
          <p:cNvSpPr txBox="1"/>
          <p:nvPr/>
        </p:nvSpPr>
        <p:spPr>
          <a:xfrm>
            <a:off x="707923" y="5644058"/>
            <a:ext cx="8229600" cy="153888"/>
          </a:xfrm>
          <a:prstGeom prst="rect">
            <a:avLst/>
          </a:prstGeom>
          <a:noFill/>
        </p:spPr>
        <p:txBody>
          <a:bodyPr wrap="square" lIns="0" tIns="0" rIns="0" bIns="0" rtlCol="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Rhode Island Department of Education, 2014, p. 26</a:t>
            </a:r>
            <a:endParaRPr lang="en-US" sz="1000" dirty="0">
              <a:solidFill>
                <a:schemeClr val="tx2">
                  <a:lumMod val="75000"/>
                </a:schemeClr>
              </a:solidFill>
            </a:endParaRPr>
          </a:p>
        </p:txBody>
      </p:sp>
      <p:sp>
        <p:nvSpPr>
          <p:cNvPr id="2" name="Title 1"/>
          <p:cNvSpPr>
            <a:spLocks noGrp="1"/>
          </p:cNvSpPr>
          <p:nvPr>
            <p:ph type="title"/>
          </p:nvPr>
        </p:nvSpPr>
        <p:spPr/>
        <p:txBody>
          <a:bodyPr/>
          <a:lstStyle/>
          <a:p>
            <a:r>
              <a:rPr lang="en-US" dirty="0"/>
              <a:t>Matrix Approach to </a:t>
            </a:r>
            <a:r>
              <a:rPr lang="en-US" dirty="0" smtClean="0"/>
              <a:t>Combining</a:t>
            </a:r>
            <a:r>
              <a:rPr lang="en-US" dirty="0"/>
              <a:t>: Example From Rhode Island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7"/>
          <p:cNvGraphicFramePr>
            <a:graphicFrameLocks noGrp="1"/>
          </p:cNvGraphicFramePr>
          <p:nvPr>
            <p:extLst>
              <p:ext uri="{D42A27DB-BD31-4B8C-83A1-F6EECF244321}">
                <p14:modId xmlns:p14="http://schemas.microsoft.com/office/powerpoint/2010/main" val="3437341529"/>
              </p:ext>
            </p:extLst>
          </p:nvPr>
        </p:nvGraphicFramePr>
        <p:xfrm>
          <a:off x="687388" y="1838996"/>
          <a:ext cx="8224840" cy="3009075"/>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Strengths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Considerations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Provides consistency in combining scores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Allows the process for combining scores to be transparent to teachers and evaluators</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Requires clear guidelines on the number or range of SLOs required</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Matrix Approach to Combining</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29</a:t>
            </a:fld>
            <a:endParaRPr lang="en-US" dirty="0"/>
          </a:p>
        </p:txBody>
      </p:sp>
    </p:spTree>
    <p:extLst>
      <p:ext uri="{BB962C8B-B14F-4D97-AF65-F5344CB8AC3E}">
        <p14:creationId xmlns:p14="http://schemas.microsoft.com/office/powerpoint/2010/main" val="4047117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87388" y="618328"/>
            <a:ext cx="8224837" cy="758825"/>
          </a:xfrm>
        </p:spPr>
        <p:txBody>
          <a:bodyPr/>
          <a:lstStyle/>
          <a:p>
            <a:r>
              <a:rPr lang="en-US" dirty="0" smtClean="0"/>
              <a:t>Comprehensive Centers Program</a:t>
            </a:r>
            <a:br>
              <a:rPr lang="en-US" dirty="0" smtClean="0"/>
            </a:br>
            <a:r>
              <a:rPr lang="en-US" sz="3200" dirty="0" smtClean="0"/>
              <a:t>2012–17 Award Cycle</a:t>
            </a:r>
            <a:endParaRPr lang="en-US" sz="3200"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25" t="17190" r="4725" b="5243"/>
          <a:stretch/>
        </p:blipFill>
        <p:spPr bwMode="auto">
          <a:xfrm>
            <a:off x="1235948" y="1544629"/>
            <a:ext cx="6458316" cy="428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622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690418555"/>
              </p:ext>
            </p:extLst>
          </p:nvPr>
        </p:nvGraphicFramePr>
        <p:xfrm>
          <a:off x="687387" y="1826577"/>
          <a:ext cx="8224840" cy="2021523"/>
        </p:xfrm>
        <a:graphic>
          <a:graphicData uri="http://schemas.openxmlformats.org/drawingml/2006/table">
            <a:tbl>
              <a:tblPr firstRow="1">
                <a:tableStyleId>{B301B821-A1FF-4177-AEE7-76D212191A09}</a:tableStyleId>
              </a:tblPr>
              <a:tblGrid>
                <a:gridCol w="2056210"/>
                <a:gridCol w="2056210"/>
                <a:gridCol w="2056210"/>
                <a:gridCol w="2056210"/>
              </a:tblGrid>
              <a:tr h="649923">
                <a:tc>
                  <a:txBody>
                    <a:bodyPr/>
                    <a:lstStyle/>
                    <a:p>
                      <a:r>
                        <a:rPr lang="en-US" sz="2400" dirty="0" smtClean="0">
                          <a:solidFill>
                            <a:schemeClr val="bg1"/>
                          </a:solidFill>
                        </a:rPr>
                        <a:t>Objective</a:t>
                      </a:r>
                      <a:endParaRPr lang="en-US" sz="2400" dirty="0">
                        <a:solidFill>
                          <a:schemeClr val="bg1"/>
                        </a:solidFill>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Rating</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 Weight</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Score</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Class</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2</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 0.50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1.0</a:t>
                      </a:r>
                    </a:p>
                  </a:txBody>
                  <a:tcPr horzOverflow="overflow">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Rating</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3</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 0.50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1.5</a:t>
                      </a:r>
                    </a:p>
                  </a:txBody>
                  <a:tcPr horzOverflow="overflow">
                    <a:lnL w="12700" cap="flat" cmpd="sng" algn="ctr">
                      <a:solidFill>
                        <a:schemeClr val="tx2"/>
                      </a:solidFill>
                      <a:prstDash val="solid"/>
                      <a:round/>
                      <a:headEnd type="none" w="med" len="med"/>
                      <a:tailEnd type="none" w="med" len="med"/>
                    </a:lnL>
                  </a:tcPr>
                </a:tc>
              </a:tr>
              <a:tr h="424424">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u="none" strike="noStrike" cap="none" normalizeH="0" baseline="0" dirty="0" smtClean="0">
                        <a:ln>
                          <a:noFill/>
                        </a:ln>
                        <a:solidFill>
                          <a:schemeClr val="tx2">
                            <a:lumMod val="75000"/>
                          </a:schemeClr>
                        </a:solidFill>
                        <a:effectLst/>
                      </a:endParaRPr>
                    </a:p>
                  </a:txBody>
                  <a:tcPr horzOverflow="overflow">
                    <a:lnR w="12700" cap="flat" cmpd="sng" algn="ctr">
                      <a:solidFill>
                        <a:schemeClr val="tx2"/>
                      </a:solidFill>
                      <a:prstDash val="solid"/>
                      <a:round/>
                      <a:headEnd type="none" w="med" len="med"/>
                      <a:tailEnd type="none" w="med" len="med"/>
                    </a:lnR>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u="none" strike="noStrike" cap="none" normalizeH="0" baseline="0" dirty="0" smtClean="0">
                        <a:ln>
                          <a:noFill/>
                        </a:ln>
                        <a:solidFill>
                          <a:schemeClr val="tx2">
                            <a:lumMod val="75000"/>
                          </a:schemeClr>
                        </a:solidFill>
                        <a:effectLst/>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tx2">
                              <a:lumMod val="75000"/>
                            </a:schemeClr>
                          </a:solidFill>
                          <a:effectLst/>
                        </a:rPr>
                        <a:t>Total</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2.5</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Averaging Approach to Combining: Example From Indiana</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30</a:t>
            </a:fld>
            <a:endParaRPr lang="en-US" dirty="0"/>
          </a:p>
        </p:txBody>
      </p:sp>
      <p:sp>
        <p:nvSpPr>
          <p:cNvPr id="7" name="Rectangle 6"/>
          <p:cNvSpPr/>
          <p:nvPr/>
        </p:nvSpPr>
        <p:spPr>
          <a:xfrm>
            <a:off x="687387" y="3937298"/>
            <a:ext cx="8229600" cy="153888"/>
          </a:xfrm>
          <a:prstGeom prst="rect">
            <a:avLst/>
          </a:prstGeom>
          <a:noFill/>
        </p:spPr>
        <p:txBody>
          <a:bodyPr wrap="square" lIns="0" tIns="0" rIns="0" bIns="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Indiana Department of Education, 2013, p. 27</a:t>
            </a:r>
            <a:endParaRPr lang="en-US" sz="1000" dirty="0">
              <a:solidFill>
                <a:schemeClr val="tx2">
                  <a:lumMod val="75000"/>
                </a:schemeClr>
              </a:solidFill>
            </a:endParaRPr>
          </a:p>
        </p:txBody>
      </p:sp>
    </p:spTree>
    <p:extLst>
      <p:ext uri="{BB962C8B-B14F-4D97-AF65-F5344CB8AC3E}">
        <p14:creationId xmlns:p14="http://schemas.microsoft.com/office/powerpoint/2010/main" val="396880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3490579346"/>
              </p:ext>
            </p:extLst>
          </p:nvPr>
        </p:nvGraphicFramePr>
        <p:xfrm>
          <a:off x="687388" y="1838996"/>
          <a:ext cx="8224840" cy="3082227"/>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Strengths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Considerations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The process is easy for evaluators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The combining process is transparent to teachers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Prioritizes closing the achievement gap</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The SLOs are weighted equally regardless of the content or student population size</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Averaging Approach to Combining</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31</a:t>
            </a:fld>
            <a:endParaRPr lang="en-US" dirty="0"/>
          </a:p>
        </p:txBody>
      </p:sp>
    </p:spTree>
    <p:extLst>
      <p:ext uri="{BB962C8B-B14F-4D97-AF65-F5344CB8AC3E}">
        <p14:creationId xmlns:p14="http://schemas.microsoft.com/office/powerpoint/2010/main" val="870026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47"/>
          <p:cNvGraphicFramePr>
            <a:graphicFrameLocks noGrp="1"/>
          </p:cNvGraphicFramePr>
          <p:nvPr>
            <p:extLst>
              <p:ext uri="{D42A27DB-BD31-4B8C-83A1-F6EECF244321}">
                <p14:modId xmlns:p14="http://schemas.microsoft.com/office/powerpoint/2010/main" val="1773505537"/>
              </p:ext>
            </p:extLst>
          </p:nvPr>
        </p:nvGraphicFramePr>
        <p:xfrm>
          <a:off x="701902" y="1837290"/>
          <a:ext cx="8224839" cy="2926080"/>
        </p:xfrm>
        <a:graphic>
          <a:graphicData uri="http://schemas.openxmlformats.org/drawingml/2006/table">
            <a:tbl>
              <a:tblPr firstRow="1">
                <a:tableStyleId>{B301B821-A1FF-4177-AEE7-76D212191A09}</a:tableStyleId>
              </a:tblPr>
              <a:tblGrid>
                <a:gridCol w="2741613"/>
                <a:gridCol w="2741613"/>
                <a:gridCol w="2741613"/>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1</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2</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r>
                        <a:rPr lang="en-US" sz="1600" dirty="0" smtClean="0">
                          <a:solidFill>
                            <a:schemeClr val="tx2">
                              <a:lumMod val="75000"/>
                            </a:schemeClr>
                          </a:solidFill>
                        </a:rPr>
                        <a:t>Step</a:t>
                      </a:r>
                      <a:r>
                        <a:rPr lang="en-US" sz="1600" baseline="0" dirty="0" smtClean="0">
                          <a:solidFill>
                            <a:schemeClr val="tx2">
                              <a:lumMod val="75000"/>
                            </a:schemeClr>
                          </a:solidFill>
                        </a:rPr>
                        <a:t> 1: Assess results of each SLO separately</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13 points</a:t>
                      </a:r>
                      <a:br>
                        <a:rPr lang="en-US" sz="1600" dirty="0" smtClean="0">
                          <a:solidFill>
                            <a:schemeClr val="tx2">
                              <a:lumMod val="75000"/>
                            </a:schemeClr>
                          </a:solidFill>
                        </a:rPr>
                      </a:br>
                      <a:r>
                        <a:rPr lang="en-US" sz="1600" dirty="0" smtClean="0">
                          <a:solidFill>
                            <a:schemeClr val="tx2">
                              <a:lumMod val="75000"/>
                            </a:schemeClr>
                          </a:solidFill>
                        </a:rPr>
                        <a:t>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19 points</a:t>
                      </a:r>
                      <a:br>
                        <a:rPr lang="en-US" sz="1600" dirty="0" smtClean="0">
                          <a:solidFill>
                            <a:schemeClr val="tx2">
                              <a:lumMod val="75000"/>
                            </a:schemeClr>
                          </a:solidFill>
                        </a:rPr>
                      </a:br>
                      <a:r>
                        <a:rPr lang="en-US" sz="1600" dirty="0" smtClean="0">
                          <a:solidFill>
                            <a:schemeClr val="tx2">
                              <a:lumMod val="75000"/>
                            </a:schemeClr>
                          </a:solidFill>
                        </a:rPr>
                        <a:t>Highly</a:t>
                      </a:r>
                      <a:r>
                        <a:rPr lang="en-US" sz="1600" baseline="0" dirty="0" smtClean="0">
                          <a:solidFill>
                            <a:schemeClr val="tx2">
                              <a:lumMod val="75000"/>
                            </a:schemeClr>
                          </a:solidFill>
                        </a:rPr>
                        <a:t> 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Step 2:</a:t>
                      </a:r>
                      <a:r>
                        <a:rPr lang="en-US" sz="1600" baseline="0" dirty="0" smtClean="0">
                          <a:solidFill>
                            <a:schemeClr val="tx2">
                              <a:lumMod val="75000"/>
                            </a:schemeClr>
                          </a:solidFill>
                        </a:rPr>
                        <a:t> Weight each SLO proportionately</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80/100 students =</a:t>
                      </a:r>
                      <a:br>
                        <a:rPr lang="en-US" sz="1600" dirty="0" smtClean="0">
                          <a:solidFill>
                            <a:schemeClr val="tx2">
                              <a:lumMod val="75000"/>
                            </a:schemeClr>
                          </a:solidFill>
                        </a:rPr>
                      </a:br>
                      <a:r>
                        <a:rPr lang="en-US" sz="1600" dirty="0" smtClean="0">
                          <a:solidFill>
                            <a:schemeClr val="tx2">
                              <a:lumMod val="75000"/>
                            </a:schemeClr>
                          </a:solidFill>
                        </a:rPr>
                        <a:t>80% of total</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20/100 students =</a:t>
                      </a:r>
                    </a:p>
                    <a:p>
                      <a:r>
                        <a:rPr lang="en-US" sz="1600" dirty="0" smtClean="0">
                          <a:solidFill>
                            <a:schemeClr val="tx2">
                              <a:lumMod val="75000"/>
                            </a:schemeClr>
                          </a:solidFill>
                        </a:rPr>
                        <a:t>20% of total</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Step 3: Calculate proportional points for </a:t>
                      </a:r>
                      <a:br>
                        <a:rPr lang="en-US" sz="1600" dirty="0" smtClean="0">
                          <a:solidFill>
                            <a:schemeClr val="tx2">
                              <a:lumMod val="75000"/>
                            </a:schemeClr>
                          </a:solidFill>
                        </a:rPr>
                      </a:br>
                      <a:r>
                        <a:rPr lang="en-US" sz="1600" dirty="0" smtClean="0">
                          <a:solidFill>
                            <a:schemeClr val="tx2">
                              <a:lumMod val="75000"/>
                            </a:schemeClr>
                          </a:solidFill>
                        </a:rPr>
                        <a:t>each SLO</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13 points × 80% = </a:t>
                      </a:r>
                      <a:br>
                        <a:rPr lang="en-US" sz="1600" dirty="0" smtClean="0">
                          <a:solidFill>
                            <a:schemeClr val="tx2">
                              <a:lumMod val="75000"/>
                            </a:schemeClr>
                          </a:solidFill>
                        </a:rPr>
                      </a:br>
                      <a:r>
                        <a:rPr lang="en-US" sz="1600" dirty="0" smtClean="0">
                          <a:solidFill>
                            <a:schemeClr val="tx2">
                              <a:lumMod val="75000"/>
                            </a:schemeClr>
                          </a:solidFill>
                        </a:rPr>
                        <a:t>10.4 points</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19 points × 20% = </a:t>
                      </a:r>
                      <a:br>
                        <a:rPr lang="en-US" sz="1600" dirty="0" smtClean="0">
                          <a:solidFill>
                            <a:schemeClr val="tx2">
                              <a:lumMod val="75000"/>
                            </a:schemeClr>
                          </a:solidFill>
                        </a:rPr>
                      </a:br>
                      <a:r>
                        <a:rPr lang="en-US" sz="1600" dirty="0" smtClean="0">
                          <a:solidFill>
                            <a:schemeClr val="tx2">
                              <a:lumMod val="75000"/>
                            </a:schemeClr>
                          </a:solidFill>
                        </a:rPr>
                        <a:t>3.8 points</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Overall growth component score</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14 points</a:t>
                      </a:r>
                      <a:br>
                        <a:rPr lang="en-US" sz="1600" dirty="0" smtClean="0">
                          <a:solidFill>
                            <a:schemeClr val="tx2">
                              <a:lumMod val="75000"/>
                            </a:schemeClr>
                          </a:solidFill>
                        </a:rPr>
                      </a:br>
                      <a:r>
                        <a:rPr lang="en-US" sz="1600" dirty="0" smtClean="0">
                          <a:solidFill>
                            <a:schemeClr val="tx2">
                              <a:lumMod val="75000"/>
                            </a:schemeClr>
                          </a:solidFill>
                        </a:rPr>
                        <a:t>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bl>
          </a:graphicData>
        </a:graphic>
      </p:graphicFrame>
      <p:graphicFrame>
        <p:nvGraphicFramePr>
          <p:cNvPr id="6" name="Group 47"/>
          <p:cNvGraphicFramePr>
            <a:graphicFrameLocks noGrp="1"/>
          </p:cNvGraphicFramePr>
          <p:nvPr>
            <p:extLst>
              <p:ext uri="{D42A27DB-BD31-4B8C-83A1-F6EECF244321}">
                <p14:modId xmlns:p14="http://schemas.microsoft.com/office/powerpoint/2010/main" val="530320362"/>
              </p:ext>
            </p:extLst>
          </p:nvPr>
        </p:nvGraphicFramePr>
        <p:xfrm>
          <a:off x="701902" y="1837290"/>
          <a:ext cx="8224839" cy="1524000"/>
        </p:xfrm>
        <a:graphic>
          <a:graphicData uri="http://schemas.openxmlformats.org/drawingml/2006/table">
            <a:tbl>
              <a:tblPr firstRow="1">
                <a:tableStyleId>{B301B821-A1FF-4177-AEE7-76D212191A09}</a:tableStyleId>
              </a:tblPr>
              <a:tblGrid>
                <a:gridCol w="2741613"/>
                <a:gridCol w="2741613"/>
                <a:gridCol w="2741613"/>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1</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2</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r>
                        <a:rPr lang="en-US" sz="1600" dirty="0" smtClean="0">
                          <a:solidFill>
                            <a:schemeClr val="tx2">
                              <a:lumMod val="75000"/>
                            </a:schemeClr>
                          </a:solidFill>
                        </a:rPr>
                        <a:t>Step</a:t>
                      </a:r>
                      <a:r>
                        <a:rPr lang="en-US" sz="1600" baseline="0" dirty="0" smtClean="0">
                          <a:solidFill>
                            <a:schemeClr val="tx2">
                              <a:lumMod val="75000"/>
                            </a:schemeClr>
                          </a:solidFill>
                        </a:rPr>
                        <a:t> 1: Assess results of each SLO separately</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13 points</a:t>
                      </a:r>
                      <a:br>
                        <a:rPr lang="en-US" sz="1600" dirty="0" smtClean="0">
                          <a:solidFill>
                            <a:schemeClr val="tx2">
                              <a:lumMod val="75000"/>
                            </a:schemeClr>
                          </a:solidFill>
                        </a:rPr>
                      </a:br>
                      <a:r>
                        <a:rPr lang="en-US" sz="1600" dirty="0" smtClean="0">
                          <a:solidFill>
                            <a:schemeClr val="tx2">
                              <a:lumMod val="75000"/>
                            </a:schemeClr>
                          </a:solidFill>
                        </a:rPr>
                        <a:t>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19 points</a:t>
                      </a:r>
                      <a:br>
                        <a:rPr lang="en-US" sz="1600" dirty="0" smtClean="0">
                          <a:solidFill>
                            <a:schemeClr val="tx2">
                              <a:lumMod val="75000"/>
                            </a:schemeClr>
                          </a:solidFill>
                        </a:rPr>
                      </a:br>
                      <a:r>
                        <a:rPr lang="en-US" sz="1600" dirty="0" smtClean="0">
                          <a:solidFill>
                            <a:schemeClr val="tx2">
                              <a:lumMod val="75000"/>
                            </a:schemeClr>
                          </a:solidFill>
                        </a:rPr>
                        <a:t>Highly</a:t>
                      </a:r>
                      <a:r>
                        <a:rPr lang="en-US" sz="1600" baseline="0" dirty="0" smtClean="0">
                          <a:solidFill>
                            <a:schemeClr val="tx2">
                              <a:lumMod val="75000"/>
                            </a:schemeClr>
                          </a:solidFill>
                        </a:rPr>
                        <a:t> 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r h="0">
                <a:tc>
                  <a:txBody>
                    <a:bodyPr/>
                    <a:lstStyle/>
                    <a:p>
                      <a:r>
                        <a:rPr lang="en-US" sz="1600" dirty="0" smtClean="0">
                          <a:solidFill>
                            <a:schemeClr val="tx2">
                              <a:lumMod val="75000"/>
                            </a:schemeClr>
                          </a:solidFill>
                        </a:rPr>
                        <a:t>Step 2:</a:t>
                      </a:r>
                      <a:r>
                        <a:rPr lang="en-US" sz="1600" baseline="0" dirty="0" smtClean="0">
                          <a:solidFill>
                            <a:schemeClr val="tx2">
                              <a:lumMod val="75000"/>
                            </a:schemeClr>
                          </a:solidFill>
                        </a:rPr>
                        <a:t> Weight each SLO proportionately</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80/100 students =</a:t>
                      </a:r>
                      <a:br>
                        <a:rPr lang="en-US" sz="1600" dirty="0" smtClean="0">
                          <a:solidFill>
                            <a:schemeClr val="tx2">
                              <a:lumMod val="75000"/>
                            </a:schemeClr>
                          </a:solidFill>
                        </a:rPr>
                      </a:br>
                      <a:r>
                        <a:rPr lang="en-US" sz="1600" dirty="0" smtClean="0">
                          <a:solidFill>
                            <a:schemeClr val="tx2">
                              <a:lumMod val="75000"/>
                            </a:schemeClr>
                          </a:solidFill>
                        </a:rPr>
                        <a:t>80% of total</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20/100 students =</a:t>
                      </a:r>
                    </a:p>
                    <a:p>
                      <a:r>
                        <a:rPr lang="en-US" sz="1600" dirty="0" smtClean="0">
                          <a:solidFill>
                            <a:schemeClr val="tx2">
                              <a:lumMod val="75000"/>
                            </a:schemeClr>
                          </a:solidFill>
                        </a:rPr>
                        <a:t>20% of total</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bl>
          </a:graphicData>
        </a:graphic>
      </p:graphicFrame>
      <p:graphicFrame>
        <p:nvGraphicFramePr>
          <p:cNvPr id="62" name="Group 47"/>
          <p:cNvGraphicFramePr>
            <a:graphicFrameLocks noGrp="1"/>
          </p:cNvGraphicFramePr>
          <p:nvPr>
            <p:extLst>
              <p:ext uri="{D42A27DB-BD31-4B8C-83A1-F6EECF244321}">
                <p14:modId xmlns:p14="http://schemas.microsoft.com/office/powerpoint/2010/main" val="3179928756"/>
              </p:ext>
            </p:extLst>
          </p:nvPr>
        </p:nvGraphicFramePr>
        <p:xfrm>
          <a:off x="701902" y="1837290"/>
          <a:ext cx="8224839" cy="944880"/>
        </p:xfrm>
        <a:graphic>
          <a:graphicData uri="http://schemas.openxmlformats.org/drawingml/2006/table">
            <a:tbl>
              <a:tblPr firstRow="1">
                <a:tableStyleId>{B301B821-A1FF-4177-AEE7-76D212191A09}</a:tableStyleId>
              </a:tblPr>
              <a:tblGrid>
                <a:gridCol w="2741613"/>
                <a:gridCol w="2741613"/>
                <a:gridCol w="2741613"/>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1</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SLO 2</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r>
                        <a:rPr lang="en-US" sz="1600" dirty="0" smtClean="0">
                          <a:solidFill>
                            <a:schemeClr val="tx2">
                              <a:lumMod val="75000"/>
                            </a:schemeClr>
                          </a:solidFill>
                        </a:rPr>
                        <a:t>Step</a:t>
                      </a:r>
                      <a:r>
                        <a:rPr lang="en-US" sz="1600" baseline="0" dirty="0" smtClean="0">
                          <a:solidFill>
                            <a:schemeClr val="tx2">
                              <a:lumMod val="75000"/>
                            </a:schemeClr>
                          </a:solidFill>
                        </a:rPr>
                        <a:t> 1: Assess results of each SLO separately</a:t>
                      </a:r>
                      <a:endParaRPr lang="en-US" sz="1600" dirty="0">
                        <a:solidFill>
                          <a:schemeClr val="tx2">
                            <a:lumMod val="75000"/>
                          </a:schemeClr>
                        </a:solidFill>
                      </a:endParaRPr>
                    </a:p>
                  </a:txBody>
                  <a:tcPr>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13 points</a:t>
                      </a:r>
                      <a:br>
                        <a:rPr lang="en-US" sz="1600" dirty="0" smtClean="0">
                          <a:solidFill>
                            <a:schemeClr val="tx2">
                              <a:lumMod val="75000"/>
                            </a:schemeClr>
                          </a:solidFill>
                        </a:rPr>
                      </a:br>
                      <a:r>
                        <a:rPr lang="en-US" sz="1600" dirty="0" smtClean="0">
                          <a:solidFill>
                            <a:schemeClr val="tx2">
                              <a:lumMod val="75000"/>
                            </a:schemeClr>
                          </a:solidFill>
                        </a:rPr>
                        <a:t>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sz="1600" dirty="0" smtClean="0">
                          <a:solidFill>
                            <a:schemeClr val="tx2">
                              <a:lumMod val="75000"/>
                            </a:schemeClr>
                          </a:solidFill>
                        </a:rPr>
                        <a:t>19 points</a:t>
                      </a:r>
                      <a:br>
                        <a:rPr lang="en-US" sz="1600" dirty="0" smtClean="0">
                          <a:solidFill>
                            <a:schemeClr val="tx2">
                              <a:lumMod val="75000"/>
                            </a:schemeClr>
                          </a:solidFill>
                        </a:rPr>
                      </a:br>
                      <a:r>
                        <a:rPr lang="en-US" sz="1600" dirty="0" smtClean="0">
                          <a:solidFill>
                            <a:schemeClr val="tx2">
                              <a:lumMod val="75000"/>
                            </a:schemeClr>
                          </a:solidFill>
                        </a:rPr>
                        <a:t>Highly</a:t>
                      </a:r>
                      <a:r>
                        <a:rPr lang="en-US" sz="1600" baseline="0" dirty="0" smtClean="0">
                          <a:solidFill>
                            <a:schemeClr val="tx2">
                              <a:lumMod val="75000"/>
                            </a:schemeClr>
                          </a:solidFill>
                        </a:rPr>
                        <a:t> Effective</a:t>
                      </a:r>
                      <a:endParaRPr lang="en-US" sz="1600" dirty="0">
                        <a:solidFill>
                          <a:schemeClr val="tx2">
                            <a:lumMod val="75000"/>
                          </a:schemeClr>
                        </a:solidFill>
                      </a:endParaRPr>
                    </a:p>
                  </a:txBody>
                  <a:tcPr>
                    <a:lnL w="12700" cap="flat" cmpd="sng" algn="ctr">
                      <a:solidFill>
                        <a:schemeClr val="tx2"/>
                      </a:solidFill>
                      <a:prstDash val="solid"/>
                      <a:round/>
                      <a:headEnd type="none" w="med" len="med"/>
                      <a:tailEnd type="none" w="med" len="med"/>
                    </a:lnL>
                  </a:tcPr>
                </a:tc>
              </a:tr>
            </a:tbl>
          </a:graphicData>
        </a:graphic>
      </p:graphicFrame>
      <p:sp>
        <p:nvSpPr>
          <p:cNvPr id="49155" name="Title 1"/>
          <p:cNvSpPr>
            <a:spLocks noGrp="1"/>
          </p:cNvSpPr>
          <p:nvPr>
            <p:ph type="title"/>
          </p:nvPr>
        </p:nvSpPr>
        <p:spPr/>
        <p:txBody>
          <a:bodyPr/>
          <a:lstStyle/>
          <a:p>
            <a:r>
              <a:rPr dirty="0" smtClean="0">
                <a:ea typeface="ＭＳ Ｐゴシック" pitchFamily="34" charset="-128"/>
              </a:rPr>
              <a:t>Weighting Approach to Combining: Example From New York</a:t>
            </a:r>
          </a:p>
        </p:txBody>
      </p:sp>
      <p:sp>
        <p:nvSpPr>
          <p:cNvPr id="3" name="Slide Number Placeholder 2"/>
          <p:cNvSpPr>
            <a:spLocks noGrp="1"/>
          </p:cNvSpPr>
          <p:nvPr>
            <p:ph type="sldNum" sz="quarter" idx="10"/>
          </p:nvPr>
        </p:nvSpPr>
        <p:spPr/>
        <p:txBody>
          <a:bodyPr/>
          <a:lstStyle/>
          <a:p>
            <a:pPr>
              <a:defRPr/>
            </a:pPr>
            <a:fld id="{50E42E2C-49CF-4371-886F-5081985D99A5}" type="slidenum">
              <a:rPr/>
              <a:pPr>
                <a:defRPr/>
              </a:pPr>
              <a:t>32</a:t>
            </a:fld>
            <a:endParaRPr dirty="0"/>
          </a:p>
        </p:txBody>
      </p:sp>
      <p:sp>
        <p:nvSpPr>
          <p:cNvPr id="180" name="Rectangle 179"/>
          <p:cNvSpPr/>
          <p:nvPr/>
        </p:nvSpPr>
        <p:spPr>
          <a:xfrm>
            <a:off x="697141" y="4860951"/>
            <a:ext cx="8229600" cy="153888"/>
          </a:xfrm>
          <a:prstGeom prst="rect">
            <a:avLst/>
          </a:prstGeom>
        </p:spPr>
        <p:txBody>
          <a:bodyPr wrap="square" lIns="0" tIns="0" rIns="0" bIns="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New York State Education Department, 2013, p. 19 </a:t>
            </a:r>
            <a:endParaRPr lang="en-US" sz="10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extLst>
              <p:ext uri="{D42A27DB-BD31-4B8C-83A1-F6EECF244321}">
                <p14:modId xmlns:p14="http://schemas.microsoft.com/office/powerpoint/2010/main" val="479866781"/>
              </p:ext>
            </p:extLst>
          </p:nvPr>
        </p:nvGraphicFramePr>
        <p:xfrm>
          <a:off x="687388" y="1838996"/>
          <a:ext cx="8224840" cy="2643315"/>
        </p:xfrm>
        <a:graphic>
          <a:graphicData uri="http://schemas.openxmlformats.org/drawingml/2006/table">
            <a:tbl>
              <a:tblPr firstRow="1">
                <a:tableStyleId>{B301B821-A1FF-4177-AEE7-76D212191A09}</a:tableStyleId>
              </a:tblPr>
              <a:tblGrid>
                <a:gridCol w="4112420"/>
                <a:gridCol w="4112420"/>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Strengths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Considerations</a:t>
                      </a:r>
                      <a:endParaRPr kumimoji="0" lang="en-US" sz="2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649923">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Can be considered more fair</a:t>
                      </a:r>
                    </a:p>
                  </a:txBody>
                  <a:tcPr horzOverflow="overflow">
                    <a:lnR w="12700" cap="flat" cmpd="sng" algn="ctr">
                      <a:solidFill>
                        <a:schemeClr val="tx2"/>
                      </a:solidFill>
                      <a:prstDash val="solid"/>
                      <a:round/>
                      <a:headEnd type="none" w="med" len="med"/>
                      <a:tailEnd type="none" w="med" len="med"/>
                    </a:lnR>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Requires a lot of calculation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u="none" strike="noStrike" cap="none" normalizeH="0" baseline="0" dirty="0" smtClean="0">
                          <a:ln>
                            <a:noFill/>
                          </a:ln>
                          <a:solidFill>
                            <a:schemeClr val="tx2">
                              <a:lumMod val="75000"/>
                            </a:schemeClr>
                          </a:solidFill>
                          <a:effectLst/>
                        </a:rPr>
                        <a:t>Can be time-consuming for teachers and evaluators</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Weighting Approach to Combining</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33</a:t>
            </a:fld>
            <a:endParaRPr lang="en-US" dirty="0"/>
          </a:p>
        </p:txBody>
      </p:sp>
    </p:spTree>
    <p:extLst>
      <p:ext uri="{BB962C8B-B14F-4D97-AF65-F5344CB8AC3E}">
        <p14:creationId xmlns:p14="http://schemas.microsoft.com/office/powerpoint/2010/main" val="2584741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710484"/>
            <a:ext cx="8229600" cy="769441"/>
          </a:xfrm>
        </p:spPr>
        <p:txBody>
          <a:bodyPr/>
          <a:lstStyle/>
          <a:p>
            <a:r>
              <a:rPr lang="en-US" dirty="0" smtClean="0"/>
              <a:t>Activity 3: Combining SLO Scores</a:t>
            </a:r>
            <a:endParaRPr lang="en-US" dirty="0"/>
          </a:p>
        </p:txBody>
      </p:sp>
      <p:sp>
        <p:nvSpPr>
          <p:cNvPr id="4" name="Slide Number Placeholder 3"/>
          <p:cNvSpPr>
            <a:spLocks noGrp="1"/>
          </p:cNvSpPr>
          <p:nvPr>
            <p:ph type="sldNum" sz="quarter" idx="10"/>
          </p:nvPr>
        </p:nvSpPr>
        <p:spPr/>
        <p:txBody>
          <a:bodyPr/>
          <a:lstStyle/>
          <a:p>
            <a:pPr>
              <a:defRPr/>
            </a:pPr>
            <a:fld id="{C73F333E-2A95-4FD7-9729-58561A1D489D}" type="slidenum">
              <a:rPr lang="en-US" smtClean="0"/>
              <a:pPr>
                <a:defRPr/>
              </a:pPr>
              <a:t>34</a:t>
            </a:fld>
            <a:endParaRPr lang="en-US" dirty="0"/>
          </a:p>
        </p:txBody>
      </p:sp>
    </p:spTree>
    <p:extLst>
      <p:ext uri="{BB962C8B-B14F-4D97-AF65-F5344CB8AC3E}">
        <p14:creationId xmlns:p14="http://schemas.microsoft.com/office/powerpoint/2010/main" val="1098509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Participants will work in three groups that will each be assigned one of the approaches to combining SLOs.</a:t>
            </a:r>
          </a:p>
          <a:p>
            <a:r>
              <a:rPr lang="en-US" dirty="0" smtClean="0"/>
              <a:t>The handout titled </a:t>
            </a:r>
            <a:r>
              <a:rPr lang="en-US" i="1" dirty="0" smtClean="0"/>
              <a:t>Activity 3: Combining SLO Scores </a:t>
            </a:r>
            <a:r>
              <a:rPr lang="en-US" dirty="0" smtClean="0"/>
              <a:t>provides data sets for two SLOs. </a:t>
            </a:r>
          </a:p>
          <a:p>
            <a:r>
              <a:rPr lang="en-US" dirty="0" smtClean="0"/>
              <a:t>As a group, use the data sets to score each SLO and then combine the SLO scores using your assigned approach.</a:t>
            </a:r>
            <a:endParaRPr lang="en-US" dirty="0"/>
          </a:p>
        </p:txBody>
      </p:sp>
      <p:sp>
        <p:nvSpPr>
          <p:cNvPr id="3" name="Title 2"/>
          <p:cNvSpPr>
            <a:spLocks noGrp="1"/>
          </p:cNvSpPr>
          <p:nvPr>
            <p:ph type="title"/>
          </p:nvPr>
        </p:nvSpPr>
        <p:spPr/>
        <p:txBody>
          <a:bodyPr/>
          <a:lstStyle/>
          <a:p>
            <a:r>
              <a:rPr lang="en-US" dirty="0" smtClean="0"/>
              <a:t>Activity 3: Combining SLO Scores</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35</a:t>
            </a:fld>
            <a:endParaRPr lang="en-US" dirty="0"/>
          </a:p>
        </p:txBody>
      </p:sp>
    </p:spTree>
    <p:extLst>
      <p:ext uri="{BB962C8B-B14F-4D97-AF65-F5344CB8AC3E}">
        <p14:creationId xmlns:p14="http://schemas.microsoft.com/office/powerpoint/2010/main" val="820961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was your </a:t>
            </a:r>
            <a:r>
              <a:rPr lang="en-US" dirty="0" smtClean="0"/>
              <a:t>combined SLO </a:t>
            </a:r>
            <a:r>
              <a:rPr lang="en-US" dirty="0"/>
              <a:t>score and what was your process to arrive at that score</a:t>
            </a:r>
            <a:r>
              <a:rPr lang="en-US" dirty="0" smtClean="0"/>
              <a:t>?</a:t>
            </a:r>
            <a:endParaRPr lang="en-US" dirty="0"/>
          </a:p>
          <a:p>
            <a:r>
              <a:rPr lang="en-US" dirty="0"/>
              <a:t>What was clear and what was challenging about your scoring approach and process</a:t>
            </a:r>
            <a:r>
              <a:rPr lang="en-US" dirty="0" smtClean="0"/>
              <a:t>?</a:t>
            </a:r>
            <a:endParaRPr lang="en-US" dirty="0"/>
          </a:p>
          <a:p>
            <a:r>
              <a:rPr lang="en-US" dirty="0"/>
              <a:t>What about this approach could work or not work for your state and why</a:t>
            </a:r>
            <a:r>
              <a:rPr lang="en-US" dirty="0" smtClean="0"/>
              <a:t>?</a:t>
            </a:r>
          </a:p>
          <a:p>
            <a:endParaRPr lang="en-US" dirty="0"/>
          </a:p>
          <a:p>
            <a:endParaRPr lang="en-US" dirty="0"/>
          </a:p>
        </p:txBody>
      </p:sp>
      <p:sp>
        <p:nvSpPr>
          <p:cNvPr id="3" name="Title 2"/>
          <p:cNvSpPr>
            <a:spLocks noGrp="1"/>
          </p:cNvSpPr>
          <p:nvPr>
            <p:ph type="title"/>
          </p:nvPr>
        </p:nvSpPr>
        <p:spPr/>
        <p:txBody>
          <a:bodyPr/>
          <a:lstStyle/>
          <a:p>
            <a:r>
              <a:rPr lang="en-US" dirty="0" smtClean="0">
                <a:solidFill>
                  <a:schemeClr val="bg1">
                    <a:lumMod val="65000"/>
                  </a:schemeClr>
                </a:solidFill>
              </a:rPr>
              <a:t>Activity 3: Combining</a:t>
            </a:r>
            <a:r>
              <a:rPr lang="en-US" dirty="0" smtClean="0"/>
              <a:t> SLO Scores</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36</a:t>
            </a:fld>
            <a:endParaRPr lang="en-US" dirty="0"/>
          </a:p>
        </p:txBody>
      </p:sp>
    </p:spTree>
    <p:extLst>
      <p:ext uri="{BB962C8B-B14F-4D97-AF65-F5344CB8AC3E}">
        <p14:creationId xmlns:p14="http://schemas.microsoft.com/office/powerpoint/2010/main" val="4195233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Teacher evaluation systems are shifting to include multiple measures.</a:t>
            </a:r>
          </a:p>
          <a:p>
            <a:pPr lvl="1"/>
            <a:r>
              <a:rPr lang="en-US" dirty="0" smtClean="0"/>
              <a:t>SLOs and other student growth measures (i.e., value-added modules)</a:t>
            </a:r>
          </a:p>
          <a:p>
            <a:pPr lvl="1"/>
            <a:r>
              <a:rPr lang="en-US" dirty="0" smtClean="0"/>
              <a:t>Teacher observations</a:t>
            </a:r>
          </a:p>
          <a:p>
            <a:pPr lvl="1"/>
            <a:r>
              <a:rPr lang="en-US" dirty="0" smtClean="0"/>
              <a:t>Student or parent surveys</a:t>
            </a:r>
          </a:p>
          <a:p>
            <a:pPr lvl="1"/>
            <a:r>
              <a:rPr lang="en-US" dirty="0" smtClean="0"/>
              <a:t>Portfolios</a:t>
            </a:r>
          </a:p>
          <a:p>
            <a:r>
              <a:rPr lang="en-US" dirty="0" smtClean="0"/>
              <a:t>States and districts will need to consider how to combine these measures into a single summative rating.</a:t>
            </a:r>
            <a:endParaRPr lang="en-US" dirty="0"/>
          </a:p>
          <a:p>
            <a:r>
              <a:rPr lang="en-US" dirty="0" smtClean="0"/>
              <a:t>The SLO scoring process will need to fit with the summative scoring process.</a:t>
            </a:r>
          </a:p>
        </p:txBody>
      </p:sp>
      <p:sp>
        <p:nvSpPr>
          <p:cNvPr id="3" name="Title 2"/>
          <p:cNvSpPr>
            <a:spLocks noGrp="1"/>
          </p:cNvSpPr>
          <p:nvPr>
            <p:ph type="title"/>
          </p:nvPr>
        </p:nvSpPr>
        <p:spPr/>
        <p:txBody>
          <a:bodyPr/>
          <a:lstStyle/>
          <a:p>
            <a:r>
              <a:rPr lang="en-US" dirty="0" smtClean="0"/>
              <a:t>Summative Scoring Process</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37</a:t>
            </a:fld>
            <a:endParaRPr lang="en-US" dirty="0"/>
          </a:p>
        </p:txBody>
      </p:sp>
    </p:spTree>
    <p:extLst>
      <p:ext uri="{BB962C8B-B14F-4D97-AF65-F5344CB8AC3E}">
        <p14:creationId xmlns:p14="http://schemas.microsoft.com/office/powerpoint/2010/main" val="1439599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These approaches rely on the professional judgment of the evaluator.</a:t>
            </a:r>
          </a:p>
          <a:p>
            <a:r>
              <a:rPr lang="en-US" dirty="0" smtClean="0"/>
              <a:t>The evaluator reviews all of the evidence of teacher performance and determines a final rating based on a rubric or set of criteria.</a:t>
            </a:r>
            <a:endParaRPr lang="en-US" dirty="0"/>
          </a:p>
        </p:txBody>
      </p:sp>
      <p:sp>
        <p:nvSpPr>
          <p:cNvPr id="3" name="Title 2"/>
          <p:cNvSpPr>
            <a:spLocks noGrp="1"/>
          </p:cNvSpPr>
          <p:nvPr>
            <p:ph type="title"/>
          </p:nvPr>
        </p:nvSpPr>
        <p:spPr/>
        <p:txBody>
          <a:bodyPr/>
          <a:lstStyle/>
          <a:p>
            <a:r>
              <a:rPr lang="en-US" dirty="0" smtClean="0"/>
              <a:t>Summative Scoring Approaches: Holistic</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38</a:t>
            </a:fld>
            <a:endParaRPr lang="en-US" dirty="0"/>
          </a:p>
        </p:txBody>
      </p:sp>
    </p:spTree>
    <p:extLst>
      <p:ext uri="{BB962C8B-B14F-4D97-AF65-F5344CB8AC3E}">
        <p14:creationId xmlns:p14="http://schemas.microsoft.com/office/powerpoint/2010/main" val="3215093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47"/>
          <p:cNvGraphicFramePr>
            <a:graphicFrameLocks noGrp="1"/>
          </p:cNvGraphicFramePr>
          <p:nvPr>
            <p:extLst>
              <p:ext uri="{D42A27DB-BD31-4B8C-83A1-F6EECF244321}">
                <p14:modId xmlns:p14="http://schemas.microsoft.com/office/powerpoint/2010/main" val="631176015"/>
              </p:ext>
            </p:extLst>
          </p:nvPr>
        </p:nvGraphicFramePr>
        <p:xfrm>
          <a:off x="687387" y="1826577"/>
          <a:ext cx="8224840" cy="2478723"/>
        </p:xfrm>
        <a:graphic>
          <a:graphicData uri="http://schemas.openxmlformats.org/drawingml/2006/table">
            <a:tbl>
              <a:tblPr firstRow="1">
                <a:tableStyleId>{B301B821-A1FF-4177-AEE7-76D212191A09}</a:tableStyleId>
              </a:tblPr>
              <a:tblGrid>
                <a:gridCol w="2056210"/>
                <a:gridCol w="2056210"/>
                <a:gridCol w="2056210"/>
                <a:gridCol w="2056210"/>
              </a:tblGrid>
              <a:tr h="649923">
                <a:tc>
                  <a:txBody>
                    <a:bodyPr/>
                    <a:lstStyle/>
                    <a:p>
                      <a:r>
                        <a:rPr lang="en-US" sz="2400" dirty="0" smtClean="0">
                          <a:solidFill>
                            <a:schemeClr val="bg1"/>
                          </a:solidFill>
                        </a:rPr>
                        <a:t>Measure</a:t>
                      </a:r>
                      <a:endParaRPr lang="en-US" sz="2400" dirty="0">
                        <a:solidFill>
                          <a:schemeClr val="bg1"/>
                        </a:solidFill>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Score</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Weight</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ea typeface="ＭＳ Ｐゴシック" charset="0"/>
                          <a:cs typeface="Arial" charset="0"/>
                        </a:rPr>
                        <a:t>Rating</a:t>
                      </a:r>
                      <a:endParaRPr kumimoji="0" lang="en-US" sz="24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Observation</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4</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50%</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2</a:t>
                      </a:r>
                    </a:p>
                  </a:txBody>
                  <a:tcPr horzOverflow="overflow">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SLO</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3</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25%</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.75</a:t>
                      </a:r>
                    </a:p>
                  </a:txBody>
                  <a:tcPr horzOverflow="overflow">
                    <a:lnL w="12700" cap="flat" cmpd="sng" algn="ctr">
                      <a:solidFill>
                        <a:schemeClr val="tx2"/>
                      </a:solidFill>
                      <a:prstDash val="solid"/>
                      <a:round/>
                      <a:headEnd type="none" w="med" len="med"/>
                      <a:tailEnd type="none" w="med" len="med"/>
                    </a:ln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Value-added</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3</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tx2">
                              <a:lumMod val="75000"/>
                            </a:schemeClr>
                          </a:solidFill>
                          <a:effectLst/>
                        </a:rPr>
                        <a:t>25%</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.75</a:t>
                      </a:r>
                    </a:p>
                  </a:txBody>
                  <a:tcPr horzOverflow="overflow">
                    <a:lnL w="12700" cap="flat" cmpd="sng" algn="ctr">
                      <a:solidFill>
                        <a:schemeClr val="tx2"/>
                      </a:solidFill>
                      <a:prstDash val="solid"/>
                      <a:round/>
                      <a:headEnd type="none" w="med" len="med"/>
                      <a:tailEnd type="none" w="med" len="med"/>
                    </a:lnL>
                  </a:tcPr>
                </a:tc>
              </a:tr>
              <a:tr h="424424">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u="none" strike="noStrike" cap="none" normalizeH="0" baseline="0" dirty="0" smtClean="0">
                        <a:ln>
                          <a:noFill/>
                        </a:ln>
                        <a:solidFill>
                          <a:schemeClr val="tx2">
                            <a:lumMod val="75000"/>
                          </a:schemeClr>
                        </a:solidFill>
                        <a:effectLst/>
                      </a:endParaRPr>
                    </a:p>
                  </a:txBody>
                  <a:tcPr horzOverflow="overflow">
                    <a:lnR w="12700" cap="flat" cmpd="sng" algn="ctr">
                      <a:solidFill>
                        <a:schemeClr val="tx2"/>
                      </a:solidFill>
                      <a:prstDash val="solid"/>
                      <a:round/>
                      <a:headEnd type="none" w="med" len="med"/>
                      <a:tailEnd type="none" w="med" len="med"/>
                    </a:lnR>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u="none" strike="noStrike" cap="none" normalizeH="0" baseline="0" dirty="0" smtClean="0">
                        <a:ln>
                          <a:noFill/>
                        </a:ln>
                        <a:solidFill>
                          <a:schemeClr val="tx2">
                            <a:lumMod val="75000"/>
                          </a:schemeClr>
                        </a:solidFill>
                        <a:effectLst/>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solidFill>
                            <a:schemeClr val="tx2">
                              <a:lumMod val="75000"/>
                            </a:schemeClr>
                          </a:solidFill>
                          <a:effectLst/>
                        </a:rPr>
                        <a:t>Final Score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n-lt"/>
                          <a:ea typeface="ＭＳ Ｐゴシック" charset="0"/>
                          <a:cs typeface="Arial" charset="0"/>
                        </a:rPr>
                        <a:t>3.5</a:t>
                      </a:r>
                    </a:p>
                  </a:txBody>
                  <a:tcPr horzOverflow="overflow">
                    <a:lnL w="12700" cap="flat" cmpd="sng" algn="ctr">
                      <a:solidFill>
                        <a:schemeClr val="tx2"/>
                      </a:solidFill>
                      <a:prstDash val="solid"/>
                      <a:round/>
                      <a:headEnd type="none" w="med" len="med"/>
                      <a:tailEnd type="none" w="med" len="med"/>
                    </a:lnL>
                  </a:tcPr>
                </a:tc>
              </a:tr>
            </a:tbl>
          </a:graphicData>
        </a:graphic>
      </p:graphicFrame>
      <p:sp>
        <p:nvSpPr>
          <p:cNvPr id="3" name="Title 2"/>
          <p:cNvSpPr>
            <a:spLocks noGrp="1"/>
          </p:cNvSpPr>
          <p:nvPr>
            <p:ph type="title"/>
          </p:nvPr>
        </p:nvSpPr>
        <p:spPr/>
        <p:txBody>
          <a:bodyPr/>
          <a:lstStyle/>
          <a:p>
            <a:r>
              <a:rPr lang="en-US" dirty="0" smtClean="0"/>
              <a:t>Summative Scoring Approaches: Numeric</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39</a:t>
            </a:fld>
            <a:endParaRPr lang="en-US" dirty="0"/>
          </a:p>
        </p:txBody>
      </p:sp>
      <p:graphicFrame>
        <p:nvGraphicFramePr>
          <p:cNvPr id="8" name="Group 47"/>
          <p:cNvGraphicFramePr>
            <a:graphicFrameLocks noGrp="1"/>
          </p:cNvGraphicFramePr>
          <p:nvPr>
            <p:extLst>
              <p:ext uri="{D42A27DB-BD31-4B8C-83A1-F6EECF244321}">
                <p14:modId xmlns:p14="http://schemas.microsoft.com/office/powerpoint/2010/main" val="423950139"/>
              </p:ext>
            </p:extLst>
          </p:nvPr>
        </p:nvGraphicFramePr>
        <p:xfrm>
          <a:off x="687387" y="4518977"/>
          <a:ext cx="8224840" cy="1015683"/>
        </p:xfrm>
        <a:graphic>
          <a:graphicData uri="http://schemas.openxmlformats.org/drawingml/2006/table">
            <a:tbl>
              <a:tblPr firstRow="1">
                <a:tableStyleId>{B301B821-A1FF-4177-AEE7-76D212191A09}</a:tableStyleId>
              </a:tblPr>
              <a:tblGrid>
                <a:gridCol w="2056210"/>
                <a:gridCol w="2056210"/>
                <a:gridCol w="2056210"/>
                <a:gridCol w="2056210"/>
              </a:tblGrid>
              <a:tr h="649923">
                <a:tc>
                  <a:txBody>
                    <a:bodyPr/>
                    <a:lstStyle/>
                    <a:p>
                      <a:pPr algn="ctr"/>
                      <a:r>
                        <a:rPr lang="en-US" sz="1800" dirty="0" smtClean="0">
                          <a:solidFill>
                            <a:schemeClr val="bg1"/>
                          </a:solidFill>
                        </a:rPr>
                        <a:t>Highly Effective</a:t>
                      </a:r>
                      <a:endParaRPr lang="en-US" sz="1800" dirty="0">
                        <a:solidFill>
                          <a:schemeClr val="bg1"/>
                        </a:solidFill>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Effective</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Developing</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ＭＳ Ｐゴシック" charset="0"/>
                          <a:cs typeface="Arial" charset="0"/>
                        </a:rPr>
                        <a:t>Ineffective</a:t>
                      </a:r>
                      <a:endParaRPr kumimoji="0" lang="en-US" sz="1800" b="1" i="0" u="none" strike="noStrike" cap="none" normalizeH="0" baseline="0" dirty="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tx2">
                              <a:lumMod val="75000"/>
                            </a:schemeClr>
                          </a:solidFill>
                          <a:effectLst/>
                        </a:rPr>
                        <a:t>4</a:t>
                      </a:r>
                    </a:p>
                  </a:txBody>
                  <a:tcP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tx2">
                              <a:lumMod val="75000"/>
                            </a:schemeClr>
                          </a:solidFill>
                          <a:effectLst/>
                        </a:rPr>
                        <a:t>3</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tx2">
                              <a:lumMod val="75000"/>
                            </a:schemeClr>
                          </a:solidFill>
                          <a:effectLst/>
                        </a:rPr>
                        <a:t>2</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mn-lt"/>
                          <a:ea typeface="ＭＳ Ｐゴシック" charset="0"/>
                          <a:cs typeface="Arial" charset="0"/>
                        </a:rPr>
                        <a:t>1</a:t>
                      </a:r>
                    </a:p>
                  </a:txBody>
                  <a:tcPr horzOverflow="overflow">
                    <a:lnL w="12700" cap="flat" cmpd="sng" algn="ctr">
                      <a:solidFill>
                        <a:schemeClr val="tx2"/>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8744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smtClean="0"/>
              <a:t>Overview and Activity 1: Identifying Guiding Principles</a:t>
            </a:r>
          </a:p>
          <a:p>
            <a:pPr marL="457200" indent="-457200">
              <a:buFont typeface="+mj-lt"/>
              <a:buAutoNum type="arabicPeriod"/>
            </a:pPr>
            <a:r>
              <a:rPr lang="en-US" dirty="0" smtClean="0"/>
              <a:t>Approaches to Scoring </a:t>
            </a:r>
            <a:r>
              <a:rPr lang="en-US" dirty="0"/>
              <a:t>I</a:t>
            </a:r>
            <a:r>
              <a:rPr lang="en-US" dirty="0" smtClean="0"/>
              <a:t>ndividual SLOs</a:t>
            </a:r>
          </a:p>
          <a:p>
            <a:pPr marL="457200" indent="-457200">
              <a:buFont typeface="+mj-lt"/>
              <a:buAutoNum type="arabicPeriod"/>
            </a:pPr>
            <a:r>
              <a:rPr lang="en-US" dirty="0" smtClean="0"/>
              <a:t>Activity 2: Scoring Individual SLOs</a:t>
            </a:r>
          </a:p>
          <a:p>
            <a:pPr marL="457200" indent="-457200">
              <a:buFont typeface="+mj-lt"/>
              <a:buAutoNum type="arabicPeriod"/>
            </a:pPr>
            <a:r>
              <a:rPr lang="en-US" dirty="0" smtClean="0"/>
              <a:t>Approaches to Combining SLO Scores</a:t>
            </a:r>
          </a:p>
          <a:p>
            <a:pPr marL="457200" indent="-457200">
              <a:buFont typeface="+mj-lt"/>
              <a:buAutoNum type="arabicPeriod"/>
            </a:pPr>
            <a:r>
              <a:rPr lang="en-US" dirty="0" smtClean="0"/>
              <a:t>Activity 3: Combining SLO Scores</a:t>
            </a:r>
          </a:p>
          <a:p>
            <a:pPr marL="457200" indent="-457200">
              <a:buFont typeface="+mj-lt"/>
              <a:buAutoNum type="arabicPeriod"/>
            </a:pPr>
            <a:r>
              <a:rPr lang="en-US" dirty="0" smtClean="0"/>
              <a:t>Wrap-Up</a:t>
            </a:r>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Scoring Student Learning Objectives (SLOs) Agenda</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4</a:t>
            </a:fld>
            <a:endParaRPr lang="en-US" dirty="0"/>
          </a:p>
        </p:txBody>
      </p:sp>
    </p:spTree>
    <p:extLst>
      <p:ext uri="{BB962C8B-B14F-4D97-AF65-F5344CB8AC3E}">
        <p14:creationId xmlns:p14="http://schemas.microsoft.com/office/powerpoint/2010/main" val="2964974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63673877"/>
              </p:ext>
            </p:extLst>
          </p:nvPr>
        </p:nvGraphicFramePr>
        <p:xfrm>
          <a:off x="450760" y="1831973"/>
          <a:ext cx="8461464" cy="3087756"/>
        </p:xfrm>
        <a:graphic>
          <a:graphicData uri="http://schemas.openxmlformats.org/drawingml/2006/table">
            <a:tbl>
              <a:tblPr>
                <a:tableStyleId>{69012ECD-51FC-41F1-AA8D-1B2483CD663E}</a:tableStyleId>
              </a:tblPr>
              <a:tblGrid>
                <a:gridCol w="837127"/>
                <a:gridCol w="862885"/>
                <a:gridCol w="1931831"/>
                <a:gridCol w="1545465"/>
                <a:gridCol w="1481070"/>
                <a:gridCol w="1803086"/>
              </a:tblGrid>
              <a:tr h="514626">
                <a:tc gridSpan="2">
                  <a:txBody>
                    <a:bodyPr/>
                    <a:lstStyle/>
                    <a:p>
                      <a:endParaRPr lang="en-US" dirty="0">
                        <a:solidFill>
                          <a:schemeClr val="tx2">
                            <a:lumMod val="75000"/>
                          </a:schemeClr>
                        </a:solidFill>
                      </a:endParaRPr>
                    </a:p>
                  </a:txBody>
                  <a:tcPr vert="vert270">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4">
                  <a:txBody>
                    <a:bodyPr/>
                    <a:lstStyle/>
                    <a:p>
                      <a:pPr algn="ctr"/>
                      <a:r>
                        <a:rPr lang="en-US" dirty="0" smtClean="0">
                          <a:solidFill>
                            <a:schemeClr val="tx2">
                              <a:lumMod val="75000"/>
                            </a:schemeClr>
                          </a:solidFill>
                        </a:rPr>
                        <a:t>Student</a:t>
                      </a:r>
                      <a:r>
                        <a:rPr lang="en-US" baseline="0" dirty="0" smtClean="0">
                          <a:solidFill>
                            <a:schemeClr val="tx2">
                              <a:lumMod val="75000"/>
                            </a:schemeClr>
                          </a:solidFill>
                        </a:rPr>
                        <a:t> Learning</a:t>
                      </a:r>
                      <a:endParaRPr lang="en-US" b="1"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14626">
                <a:tc rowSpan="5">
                  <a:txBody>
                    <a:bodyPr/>
                    <a:lstStyle/>
                    <a:p>
                      <a:pPr algn="ctr"/>
                      <a:r>
                        <a:rPr lang="en-US" dirty="0" smtClean="0">
                          <a:solidFill>
                            <a:schemeClr val="tx2">
                              <a:lumMod val="75000"/>
                            </a:schemeClr>
                          </a:solidFill>
                        </a:rPr>
                        <a:t>Professional Practice</a:t>
                      </a:r>
                      <a:endParaRPr lang="en-US" b="1" dirty="0">
                        <a:solidFill>
                          <a:schemeClr val="tx2">
                            <a:lumMod val="75000"/>
                          </a:schemeClr>
                        </a:solidFill>
                      </a:endParaRPr>
                    </a:p>
                  </a:txBody>
                  <a:tcPr vert="vert27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2">
                            <a:lumMod val="7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4</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3</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2</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1</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r>
              <a:tr h="514626">
                <a:tc vMerge="1">
                  <a:txBody>
                    <a:bodyPr/>
                    <a:lstStyle/>
                    <a:p>
                      <a:endParaRPr lang="en-US" dirty="0"/>
                    </a:p>
                  </a:txBody>
                  <a:tcPr/>
                </a:tc>
                <a:tc>
                  <a:txBody>
                    <a:bodyPr/>
                    <a:lstStyle/>
                    <a:p>
                      <a:pPr algn="ctr"/>
                      <a:r>
                        <a:rPr lang="en-US" dirty="0" smtClean="0">
                          <a:solidFill>
                            <a:schemeClr val="tx2">
                              <a:lumMod val="75000"/>
                            </a:schemeClr>
                          </a:solidFill>
                        </a:rPr>
                        <a:t>4</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Highly</a:t>
                      </a:r>
                      <a:r>
                        <a:rPr lang="en-US" baseline="0" dirty="0" smtClean="0">
                          <a:solidFill>
                            <a:schemeClr val="tx2">
                              <a:lumMod val="75000"/>
                            </a:schemeClr>
                          </a:solidFill>
                        </a:rPr>
                        <a:t> 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dirty="0" smtClean="0">
                          <a:solidFill>
                            <a:schemeClr val="tx2">
                              <a:lumMod val="75000"/>
                            </a:schemeClr>
                          </a:solidFill>
                        </a:rPr>
                        <a:t>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514626">
                <a:tc vMerge="1">
                  <a:txBody>
                    <a:bodyPr/>
                    <a:lstStyle/>
                    <a:p>
                      <a:endParaRPr lang="en-US" dirty="0"/>
                    </a:p>
                  </a:txBody>
                  <a:tcPr/>
                </a:tc>
                <a:tc>
                  <a:txBody>
                    <a:bodyPr/>
                    <a:lstStyle/>
                    <a:p>
                      <a:pPr algn="ctr"/>
                      <a:r>
                        <a:rPr lang="en-US" dirty="0" smtClean="0">
                          <a:solidFill>
                            <a:schemeClr val="tx2">
                              <a:lumMod val="75000"/>
                            </a:schemeClr>
                          </a:solidFill>
                        </a:rPr>
                        <a:t>3</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Highly 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dirty="0" smtClean="0">
                          <a:solidFill>
                            <a:schemeClr val="tx2">
                              <a:lumMod val="75000"/>
                            </a:schemeClr>
                          </a:solidFill>
                        </a:rPr>
                        <a:t>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514626">
                <a:tc vMerge="1">
                  <a:txBody>
                    <a:bodyPr/>
                    <a:lstStyle/>
                    <a:p>
                      <a:endParaRPr lang="en-US" dirty="0"/>
                    </a:p>
                  </a:txBody>
                  <a:tcPr/>
                </a:tc>
                <a:tc>
                  <a:txBody>
                    <a:bodyPr/>
                    <a:lstStyle/>
                    <a:p>
                      <a:pPr algn="ctr"/>
                      <a:r>
                        <a:rPr lang="en-US" dirty="0" smtClean="0">
                          <a:solidFill>
                            <a:schemeClr val="tx2">
                              <a:lumMod val="75000"/>
                            </a:schemeClr>
                          </a:solidFill>
                        </a:rPr>
                        <a:t>2</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solidFill>
                            <a:schemeClr val="tx2">
                              <a:lumMod val="75000"/>
                            </a:schemeClr>
                          </a:solidFill>
                        </a:rPr>
                        <a:t>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2">
                              <a:lumMod val="75000"/>
                            </a:schemeClr>
                          </a:solidFill>
                        </a:rPr>
                        <a:t>Ineffective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r>
              <a:tr h="514626">
                <a:tc vMerge="1">
                  <a:txBody>
                    <a:bodyPr/>
                    <a:lstStyle/>
                    <a:p>
                      <a:endParaRPr lang="en-US" dirty="0"/>
                    </a:p>
                  </a:txBody>
                  <a:tcPr/>
                </a:tc>
                <a:tc>
                  <a:txBody>
                    <a:bodyPr/>
                    <a:lstStyle/>
                    <a:p>
                      <a:pPr algn="ctr"/>
                      <a:r>
                        <a:rPr lang="en-US" dirty="0" smtClean="0">
                          <a:solidFill>
                            <a:schemeClr val="tx2">
                              <a:lumMod val="75000"/>
                            </a:schemeClr>
                          </a:solidFill>
                        </a:rPr>
                        <a:t>1</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2">
                              <a:lumMod val="75000"/>
                            </a:schemeClr>
                          </a:solidFill>
                        </a:rPr>
                        <a:t>Developing</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2">
                              <a:lumMod val="75000"/>
                            </a:schemeClr>
                          </a:solidFill>
                        </a:rPr>
                        <a:t>Ineffective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c>
                  <a:txBody>
                    <a:bodyPr/>
                    <a:lstStyle/>
                    <a:p>
                      <a:pPr algn="ctr"/>
                      <a:r>
                        <a:rPr lang="en-US" dirty="0" smtClean="0">
                          <a:solidFill>
                            <a:schemeClr val="tx2">
                              <a:lumMod val="75000"/>
                            </a:schemeClr>
                          </a:solidFill>
                        </a:rPr>
                        <a:t>Ineffective</a:t>
                      </a:r>
                      <a:endParaRPr lang="en-US" dirty="0">
                        <a:solidFill>
                          <a:schemeClr val="tx2">
                            <a:lumMod val="75000"/>
                          </a:schemeClr>
                        </a:solidFill>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8585"/>
                    </a:solidFill>
                  </a:tcPr>
                </a:tc>
              </a:tr>
            </a:tbl>
          </a:graphicData>
        </a:graphic>
      </p:graphicFrame>
      <p:sp>
        <p:nvSpPr>
          <p:cNvPr id="3" name="Title 2"/>
          <p:cNvSpPr>
            <a:spLocks noGrp="1"/>
          </p:cNvSpPr>
          <p:nvPr>
            <p:ph type="title"/>
          </p:nvPr>
        </p:nvSpPr>
        <p:spPr/>
        <p:txBody>
          <a:bodyPr/>
          <a:lstStyle/>
          <a:p>
            <a:r>
              <a:rPr lang="en-US" dirty="0" smtClean="0"/>
              <a:t>Summative Scoring Approaches: Profile </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40</a:t>
            </a:fld>
            <a:endParaRPr lang="en-US" dirty="0"/>
          </a:p>
        </p:txBody>
      </p:sp>
      <p:sp>
        <p:nvSpPr>
          <p:cNvPr id="6" name="TextBox 5"/>
          <p:cNvSpPr txBox="1"/>
          <p:nvPr/>
        </p:nvSpPr>
        <p:spPr>
          <a:xfrm>
            <a:off x="476104" y="4976007"/>
            <a:ext cx="8229600" cy="153888"/>
          </a:xfrm>
          <a:prstGeom prst="rect">
            <a:avLst/>
          </a:prstGeom>
          <a:noFill/>
        </p:spPr>
        <p:txBody>
          <a:bodyPr wrap="square" lIns="0" tIns="0" rIns="0" bIns="0" rtlCol="0">
            <a:spAutoFit/>
          </a:bodyPr>
          <a:lstStyle/>
          <a:p>
            <a:r>
              <a:rPr lang="en-US" sz="1000" i="1" dirty="0" smtClean="0">
                <a:solidFill>
                  <a:schemeClr val="tx2">
                    <a:lumMod val="75000"/>
                  </a:schemeClr>
                </a:solidFill>
              </a:rPr>
              <a:t>Source: </a:t>
            </a:r>
            <a:r>
              <a:rPr lang="en-US" sz="1000" dirty="0" smtClean="0">
                <a:solidFill>
                  <a:schemeClr val="tx2">
                    <a:lumMod val="75000"/>
                  </a:schemeClr>
                </a:solidFill>
              </a:rPr>
              <a:t>Rhode Island Department of Education, 2014, p. 25</a:t>
            </a:r>
            <a:endParaRPr lang="en-US" sz="1000" dirty="0">
              <a:solidFill>
                <a:schemeClr val="tx2">
                  <a:lumMod val="75000"/>
                </a:schemeClr>
              </a:solidFill>
            </a:endParaRPr>
          </a:p>
        </p:txBody>
      </p:sp>
      <p:sp>
        <p:nvSpPr>
          <p:cNvPr id="7" name="Oval 6"/>
          <p:cNvSpPr/>
          <p:nvPr/>
        </p:nvSpPr>
        <p:spPr>
          <a:xfrm>
            <a:off x="4410299" y="2317482"/>
            <a:ext cx="875763" cy="592428"/>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378038" y="3372834"/>
            <a:ext cx="721217" cy="528034"/>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36434" y="3309334"/>
            <a:ext cx="1223493" cy="643943"/>
          </a:xfrm>
          <a:prstGeom prst="ellipse">
            <a:avLst/>
          </a:prstGeom>
          <a:noFill/>
          <a:ln>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4829577" y="2909910"/>
            <a:ext cx="0" cy="393192"/>
          </a:xfrm>
          <a:prstGeom prst="straightConnector1">
            <a:avLst/>
          </a:prstGeom>
          <a:ln w="19050">
            <a:solidFill>
              <a:srgbClr val="D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6"/>
          </p:cNvCxnSpPr>
          <p:nvPr/>
        </p:nvCxnSpPr>
        <p:spPr>
          <a:xfrm>
            <a:off x="2099254" y="3636851"/>
            <a:ext cx="2103120" cy="0"/>
          </a:xfrm>
          <a:prstGeom prst="straightConnector1">
            <a:avLst/>
          </a:prstGeom>
          <a:ln w="19050">
            <a:solidFill>
              <a:srgbClr val="D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178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your same partner, review your SLO feature rankings in the handout titled </a:t>
            </a:r>
            <a:r>
              <a:rPr lang="en-US" i="1" dirty="0" smtClean="0"/>
              <a:t>Activity 1: Identifying </a:t>
            </a:r>
            <a:r>
              <a:rPr lang="en-US" i="1" smtClean="0"/>
              <a:t>Guiding Principles. </a:t>
            </a:r>
            <a:r>
              <a:rPr lang="en-US" dirty="0" smtClean="0"/>
              <a:t>Discuss the following questions:</a:t>
            </a:r>
          </a:p>
          <a:p>
            <a:pPr lvl="1"/>
            <a:r>
              <a:rPr lang="en-US" dirty="0" smtClean="0"/>
              <a:t>Would you change any of your rankings and why?</a:t>
            </a:r>
          </a:p>
          <a:p>
            <a:pPr lvl="1"/>
            <a:r>
              <a:rPr lang="en-US" dirty="0" smtClean="0"/>
              <a:t>Based on what you have learned today and your rankings, which approach do you think would work best for your state or district and why?</a:t>
            </a:r>
          </a:p>
          <a:p>
            <a:pPr lvl="1"/>
            <a:r>
              <a:rPr lang="en-US" dirty="0" smtClean="0"/>
              <a:t>Which of these scoring approaches fits best with how you score your other evaluation measures?</a:t>
            </a:r>
          </a:p>
        </p:txBody>
      </p:sp>
      <p:sp>
        <p:nvSpPr>
          <p:cNvPr id="3" name="Title 2"/>
          <p:cNvSpPr>
            <a:spLocks noGrp="1"/>
          </p:cNvSpPr>
          <p:nvPr>
            <p:ph type="title"/>
          </p:nvPr>
        </p:nvSpPr>
        <p:spPr/>
        <p:txBody>
          <a:bodyPr/>
          <a:lstStyle/>
          <a:p>
            <a:r>
              <a:rPr lang="en-US" dirty="0" smtClean="0"/>
              <a:t>Group Reflection and Discussion</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41</a:t>
            </a:fld>
            <a:endParaRPr lang="en-US" dirty="0"/>
          </a:p>
        </p:txBody>
      </p:sp>
    </p:spTree>
    <p:extLst>
      <p:ext uri="{BB962C8B-B14F-4D97-AF65-F5344CB8AC3E}">
        <p14:creationId xmlns:p14="http://schemas.microsoft.com/office/powerpoint/2010/main" val="2851146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1789113"/>
            <a:ext cx="8283576" cy="3852006"/>
          </a:xfrm>
        </p:spPr>
        <p:txBody>
          <a:bodyPr/>
          <a:lstStyle/>
          <a:p>
            <a:r>
              <a:rPr lang="en-US" sz="1700" i="1" dirty="0" smtClean="0"/>
              <a:t>Implementing Student Learning Objectives: Core Elements for Sustainability</a:t>
            </a:r>
            <a:r>
              <a:rPr lang="en-US" sz="1700" dirty="0"/>
              <a:t/>
            </a:r>
            <a:br>
              <a:rPr lang="en-US" sz="1700" dirty="0"/>
            </a:br>
            <a:r>
              <a:rPr lang="en-US" sz="1700" dirty="0">
                <a:hlinkClick r:id="rId2"/>
              </a:rPr>
              <a:t>http://</a:t>
            </a:r>
            <a:r>
              <a:rPr lang="en-US" sz="1700" dirty="0" smtClean="0">
                <a:hlinkClick r:id="rId2"/>
              </a:rPr>
              <a:t>educatortalent.org/inc/docs/Implementing_SLOs.pdf</a:t>
            </a:r>
            <a:r>
              <a:rPr lang="en-US" sz="1700" dirty="0" smtClean="0"/>
              <a:t> </a:t>
            </a:r>
          </a:p>
          <a:p>
            <a:r>
              <a:rPr lang="en-US" sz="1700" dirty="0"/>
              <a:t>National Center for the Improvement of Educational </a:t>
            </a:r>
            <a:r>
              <a:rPr lang="en-US" sz="1700" dirty="0" smtClean="0"/>
              <a:t>Assessment SLO Toolkit </a:t>
            </a:r>
            <a:br>
              <a:rPr lang="en-US" sz="1700" dirty="0" smtClean="0"/>
            </a:br>
            <a:r>
              <a:rPr lang="en-US" sz="1700" dirty="0" smtClean="0">
                <a:hlinkClick r:id="rId3"/>
              </a:rPr>
              <a:t>http</a:t>
            </a:r>
            <a:r>
              <a:rPr lang="en-US" sz="1700" dirty="0">
                <a:hlinkClick r:id="rId3"/>
              </a:rPr>
              <a:t>://www.nciea.org/slo-toolkit/</a:t>
            </a:r>
            <a:endParaRPr lang="en-US" sz="1700" dirty="0"/>
          </a:p>
          <a:p>
            <a:pPr>
              <a:spcBef>
                <a:spcPts val="1200"/>
              </a:spcBef>
            </a:pPr>
            <a:r>
              <a:rPr lang="en-US" sz="1700" dirty="0" smtClean="0"/>
              <a:t>Center on Great Teachers and Leaders </a:t>
            </a:r>
            <a:br>
              <a:rPr lang="en-US" sz="1700" dirty="0" smtClean="0"/>
            </a:br>
            <a:r>
              <a:rPr lang="en-US" sz="1700" dirty="0">
                <a:hlinkClick r:id="rId4"/>
              </a:rPr>
              <a:t>http://</a:t>
            </a:r>
            <a:r>
              <a:rPr lang="en-US" sz="1700" dirty="0" smtClean="0">
                <a:hlinkClick r:id="rId4"/>
              </a:rPr>
              <a:t>www.gtlcenter.org/learning-hub/student-learning-objectives</a:t>
            </a:r>
            <a:r>
              <a:rPr lang="en-US" sz="1700" dirty="0" smtClean="0"/>
              <a:t> </a:t>
            </a:r>
          </a:p>
          <a:p>
            <a:pPr>
              <a:spcBef>
                <a:spcPts val="1200"/>
              </a:spcBef>
            </a:pPr>
            <a:r>
              <a:rPr lang="en-US" sz="1700" i="1" dirty="0" smtClean="0"/>
              <a:t>Flexibility for Fairness: Crafting </a:t>
            </a:r>
            <a:r>
              <a:rPr lang="en-US" sz="1700" i="1" dirty="0"/>
              <a:t>Business Rules for </a:t>
            </a:r>
            <a:r>
              <a:rPr lang="en-US" sz="1700" i="1" dirty="0" smtClean="0"/>
              <a:t>Student Learning Objectives </a:t>
            </a:r>
            <a:r>
              <a:rPr lang="en-US" sz="1700" dirty="0" smtClean="0">
                <a:hlinkClick r:id="rId5"/>
              </a:rPr>
              <a:t>http</a:t>
            </a:r>
            <a:r>
              <a:rPr lang="en-US" sz="1700" dirty="0">
                <a:hlinkClick r:id="rId5"/>
              </a:rPr>
              <a:t>://www.gtlcenter.org/sites/default/files/docs/GTL_AskTeam_FlexForFairness.pdf</a:t>
            </a:r>
            <a:r>
              <a:rPr lang="en-US" sz="1700" dirty="0"/>
              <a:t> </a:t>
            </a:r>
          </a:p>
          <a:p>
            <a:pPr>
              <a:spcBef>
                <a:spcPts val="1200"/>
              </a:spcBef>
            </a:pPr>
            <a:r>
              <a:rPr lang="en-US" sz="1700" dirty="0" smtClean="0"/>
              <a:t>Reform </a:t>
            </a:r>
            <a:r>
              <a:rPr lang="en-US" sz="1700" dirty="0"/>
              <a:t>Support </a:t>
            </a:r>
            <a:r>
              <a:rPr lang="en-US" sz="1700" dirty="0" smtClean="0"/>
              <a:t>Network SLO Toolkit </a:t>
            </a:r>
            <a:r>
              <a:rPr lang="en-US" sz="1700" dirty="0" smtClean="0">
                <a:hlinkClick r:id="rId6"/>
              </a:rPr>
              <a:t>http</a:t>
            </a:r>
            <a:r>
              <a:rPr lang="en-US" sz="1700" dirty="0">
                <a:hlinkClick r:id="rId6"/>
              </a:rPr>
              <a:t>://www.engageny.org/sites/default/files/resource/attachments/rsn-slo-toolkit.pdf</a:t>
            </a:r>
            <a:endParaRPr lang="en-US" sz="1700" dirty="0"/>
          </a:p>
          <a:p>
            <a:endParaRPr lang="en-US" sz="1700" dirty="0"/>
          </a:p>
        </p:txBody>
      </p:sp>
      <p:sp>
        <p:nvSpPr>
          <p:cNvPr id="3" name="Title 2"/>
          <p:cNvSpPr>
            <a:spLocks noGrp="1"/>
          </p:cNvSpPr>
          <p:nvPr>
            <p:ph type="title"/>
          </p:nvPr>
        </p:nvSpPr>
        <p:spPr/>
        <p:txBody>
          <a:bodyPr/>
          <a:lstStyle/>
          <a:p>
            <a:r>
              <a:rPr lang="en-US" dirty="0" smtClean="0"/>
              <a:t>Resources to Share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2485958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649413"/>
            <a:ext cx="8224699" cy="3852006"/>
          </a:xfrm>
        </p:spPr>
        <p:txBody>
          <a:bodyPr/>
          <a:lstStyle/>
          <a:p>
            <a:pPr marL="463550" indent="-463550">
              <a:spcBef>
                <a:spcPts val="400"/>
              </a:spcBef>
              <a:buNone/>
            </a:pPr>
            <a:r>
              <a:rPr lang="en-US" sz="1550" dirty="0" smtClean="0"/>
              <a:t>Hawaii Department of Education. (2014</a:t>
            </a:r>
            <a:r>
              <a:rPr lang="en-US" sz="1550" i="1" dirty="0" smtClean="0"/>
              <a:t>). 2014–15 educator effectiveness system manual for evaluators and participants. </a:t>
            </a:r>
            <a:r>
              <a:rPr lang="en-US" sz="1550" dirty="0" smtClean="0"/>
              <a:t>Honolulu, HI: Author. Retrieved </a:t>
            </a:r>
            <a:r>
              <a:rPr lang="en-US" sz="1550" dirty="0"/>
              <a:t>from </a:t>
            </a:r>
            <a:r>
              <a:rPr lang="en-US" sz="1550" dirty="0">
                <a:hlinkClick r:id="rId3"/>
              </a:rPr>
              <a:t>http://</a:t>
            </a:r>
            <a:r>
              <a:rPr lang="en-US" sz="1550" dirty="0" smtClean="0">
                <a:hlinkClick r:id="rId3"/>
              </a:rPr>
              <a:t>www.hawaiipublicschools.org/DOE%20Forms/Educator%20Effectivness/EESManual.pdf</a:t>
            </a:r>
            <a:endParaRPr lang="en-US" sz="1550" dirty="0" smtClean="0"/>
          </a:p>
          <a:p>
            <a:pPr marL="463550" indent="-463550">
              <a:spcBef>
                <a:spcPts val="400"/>
              </a:spcBef>
              <a:buNone/>
            </a:pPr>
            <a:r>
              <a:rPr lang="en-US" sz="1550" dirty="0" smtClean="0"/>
              <a:t>Indiana Department of Education. (2013). </a:t>
            </a:r>
            <a:r>
              <a:rPr lang="en-US" sz="1550" i="1" dirty="0" smtClean="0"/>
              <a:t>RISE evaluation and development system: Student learning objectives handbook (Version 2.0). </a:t>
            </a:r>
            <a:r>
              <a:rPr lang="en-US" sz="1550" dirty="0" smtClean="0"/>
              <a:t>Indianapolis, IN: Author. Retrieved </a:t>
            </a:r>
            <a:r>
              <a:rPr lang="en-US" sz="1550" dirty="0"/>
              <a:t>from </a:t>
            </a:r>
            <a:r>
              <a:rPr lang="en-US" sz="1550" dirty="0">
                <a:hlinkClick r:id="rId4"/>
              </a:rPr>
              <a:t>http://www.riseindiana.org/sites/default/files/files/Student%20Learning%20Objectives%20Handbook%202%200%20final(4).</a:t>
            </a:r>
            <a:r>
              <a:rPr lang="en-US" sz="1550" dirty="0" smtClean="0">
                <a:hlinkClick r:id="rId4"/>
              </a:rPr>
              <a:t>pdf</a:t>
            </a:r>
            <a:endParaRPr lang="en-US" sz="1550" dirty="0" smtClean="0"/>
          </a:p>
          <a:p>
            <a:pPr marL="463550" indent="-463550">
              <a:spcBef>
                <a:spcPts val="400"/>
              </a:spcBef>
              <a:buNone/>
            </a:pPr>
            <a:r>
              <a:rPr lang="en-US" sz="1550" dirty="0" smtClean="0"/>
              <a:t>New York State Education Department. (2013). </a:t>
            </a:r>
            <a:r>
              <a:rPr lang="en-US" sz="1550" i="1" dirty="0" smtClean="0"/>
              <a:t>Guidance on the New York state districtwide growth goal-setting process for teachers: Student learning objectives. </a:t>
            </a:r>
            <a:r>
              <a:rPr lang="en-US" sz="1550" dirty="0" smtClean="0"/>
              <a:t>Retrieved from </a:t>
            </a:r>
            <a:r>
              <a:rPr lang="en-US" sz="1550" dirty="0" smtClean="0">
                <a:hlinkClick r:id="rId5"/>
              </a:rPr>
              <a:t>https</a:t>
            </a:r>
            <a:r>
              <a:rPr lang="en-US" sz="1550" dirty="0">
                <a:hlinkClick r:id="rId5"/>
              </a:rPr>
              <a:t>://</a:t>
            </a:r>
            <a:r>
              <a:rPr lang="en-US" sz="1550" dirty="0" smtClean="0">
                <a:hlinkClick r:id="rId5"/>
              </a:rPr>
              <a:t>www.engageny.org/sites/default/files/resource/attachments/slo-guidance.pdf</a:t>
            </a:r>
            <a:endParaRPr lang="en-US" sz="1550" dirty="0" smtClean="0"/>
          </a:p>
          <a:p>
            <a:pPr marL="463550" indent="-463550">
              <a:spcBef>
                <a:spcPts val="400"/>
              </a:spcBef>
              <a:buNone/>
            </a:pPr>
            <a:r>
              <a:rPr lang="en-US" sz="1550" dirty="0" smtClean="0"/>
              <a:t>Rhode </a:t>
            </a:r>
            <a:r>
              <a:rPr lang="en-US" sz="1550" dirty="0"/>
              <a:t>Island </a:t>
            </a:r>
            <a:r>
              <a:rPr lang="en-US" sz="1550" dirty="0" smtClean="0"/>
              <a:t>Department of Education. (2014). </a:t>
            </a:r>
            <a:r>
              <a:rPr lang="en-US" sz="1550" i="1" dirty="0" smtClean="0"/>
              <a:t>Measures of student learning. </a:t>
            </a:r>
            <a:r>
              <a:rPr lang="en-US" sz="1550" dirty="0" smtClean="0"/>
              <a:t>Providence, RI: Author. </a:t>
            </a:r>
            <a:r>
              <a:rPr lang="en-US" sz="1550" dirty="0"/>
              <a:t>Retrieved from </a:t>
            </a:r>
            <a:r>
              <a:rPr lang="en-US" sz="1550" dirty="0">
                <a:hlinkClick r:id="rId6"/>
              </a:rPr>
              <a:t>http://www.ride.ri.gov/Portals/0/Uploads/Documents/Teachers-and-Administrators-Excellent-Educators/Educator-Evaluation/Guidebooks-Forms/Measures_of_Student_Learning-TEACHER.pdf</a:t>
            </a:r>
            <a:r>
              <a:rPr lang="en-US" sz="1600" dirty="0" smtClean="0"/>
              <a:t/>
            </a:r>
            <a:br>
              <a:rPr lang="en-US" sz="1600" dirty="0" smtClean="0"/>
            </a:br>
            <a:endParaRPr lang="en-US" sz="1600" dirty="0" smtClean="0"/>
          </a:p>
          <a:p>
            <a:pPr>
              <a:spcBef>
                <a:spcPts val="400"/>
              </a:spcBef>
            </a:pPr>
            <a:r>
              <a:rPr lang="en-US" sz="1600" dirty="0" smtClean="0"/>
              <a:t/>
            </a:r>
            <a:br>
              <a:rPr lang="en-US" sz="1600" dirty="0" smtClean="0"/>
            </a:br>
            <a:endParaRPr lang="en-US" sz="1600" dirty="0" smtClean="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43</a:t>
            </a:fld>
            <a:endParaRPr lang="en-US" dirty="0"/>
          </a:p>
        </p:txBody>
      </p:sp>
    </p:spTree>
    <p:extLst>
      <p:ext uri="{BB962C8B-B14F-4D97-AF65-F5344CB8AC3E}">
        <p14:creationId xmlns:p14="http://schemas.microsoft.com/office/powerpoint/2010/main" val="3175703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477EC8-074D-41C4-94AE-E9EA7CEEA348}" type="slidenum">
              <a:rPr>
                <a:solidFill>
                  <a:srgbClr val="FFFFFF">
                    <a:lumMod val="75000"/>
                  </a:srgbClr>
                </a:solidFill>
              </a:rPr>
              <a:pPr/>
              <a:t>44</a:t>
            </a:fld>
            <a:endParaRPr dirty="0">
              <a:solidFill>
                <a:srgbClr val="FFFFFF">
                  <a:lumMod val="75000"/>
                </a:srgbClr>
              </a:solidFill>
            </a:endParaRPr>
          </a:p>
        </p:txBody>
      </p:sp>
      <p:sp>
        <p:nvSpPr>
          <p:cNvPr id="2" name="Text Placeholder 1"/>
          <p:cNvSpPr>
            <a:spLocks noGrp="1"/>
          </p:cNvSpPr>
          <p:nvPr>
            <p:ph idx="1"/>
          </p:nvPr>
        </p:nvSpPr>
        <p:spPr>
          <a:xfrm>
            <a:off x="687388" y="177199"/>
            <a:ext cx="7322684" cy="2980725"/>
          </a:xfrm>
        </p:spPr>
        <p:txBody>
          <a:bodyPr/>
          <a:lstStyle/>
          <a:p>
            <a:pPr lvl="0"/>
            <a:r>
              <a:rPr lang="en-US" sz="1600" dirty="0"/>
              <a:t>Lisa Lachlan-Haché, Ed.D</a:t>
            </a:r>
            <a:r>
              <a:rPr lang="en-US" sz="1600" dirty="0" smtClean="0"/>
              <a:t>.</a:t>
            </a:r>
            <a:endParaRPr lang="en-US" sz="1600" dirty="0"/>
          </a:p>
          <a:p>
            <a:pPr lvl="0"/>
            <a:r>
              <a:rPr lang="en-US" sz="1600" dirty="0" smtClean="0"/>
              <a:t>llachlan@air.org</a:t>
            </a:r>
          </a:p>
          <a:p>
            <a:pPr lvl="0"/>
            <a:endParaRPr lang="en-US" sz="1600" dirty="0"/>
          </a:p>
          <a:p>
            <a:pPr lvl="0"/>
            <a:r>
              <a:rPr lang="en-US" sz="1600" dirty="0" smtClean="0"/>
              <a:t>Ellen Cushing</a:t>
            </a:r>
            <a:endParaRPr lang="en-US" sz="1600" dirty="0"/>
          </a:p>
          <a:p>
            <a:pPr lvl="0"/>
            <a:r>
              <a:rPr lang="en-US" sz="1600" dirty="0" smtClean="0"/>
              <a:t>ecushing@air.org</a:t>
            </a:r>
            <a:endParaRPr lang="en-US" sz="1600" dirty="0"/>
          </a:p>
          <a:p>
            <a:pPr lvl="0"/>
            <a:endParaRPr lang="en-US" sz="1600" dirty="0" smtClean="0"/>
          </a:p>
          <a:p>
            <a:pPr lvl="0"/>
            <a:r>
              <a:rPr lang="en-US" sz="1600" dirty="0" smtClean="0"/>
              <a:t>Jessica Giffin</a:t>
            </a:r>
            <a:endParaRPr lang="en-US" sz="1600" dirty="0"/>
          </a:p>
          <a:p>
            <a:pPr lvl="0"/>
            <a:r>
              <a:rPr lang="en-US" sz="1600" dirty="0" smtClean="0"/>
              <a:t>jgiffin@air.org</a:t>
            </a:r>
            <a:endParaRPr lang="en-US" sz="1600" dirty="0"/>
          </a:p>
          <a:p>
            <a:pPr lvl="0"/>
            <a:endParaRPr lang="en-US" sz="1600" dirty="0" smtClean="0"/>
          </a:p>
          <a:p>
            <a:pPr lvl="0"/>
            <a:r>
              <a:rPr lang="en-US" sz="1600" dirty="0" smtClean="0"/>
              <a:t>1000 Thomas Jefferson Street NW</a:t>
            </a:r>
          </a:p>
          <a:p>
            <a:pPr lvl="0"/>
            <a:r>
              <a:rPr lang="en-US" sz="1600" dirty="0" smtClean="0"/>
              <a:t>Washington, DC 20007-3835</a:t>
            </a:r>
          </a:p>
          <a:p>
            <a:pPr lvl="0"/>
            <a:r>
              <a:rPr lang="en-US" sz="1600" dirty="0" smtClean="0"/>
              <a:t>877-322-8700</a:t>
            </a:r>
          </a:p>
          <a:p>
            <a:pPr lvl="0"/>
            <a:r>
              <a:rPr lang="en-US" sz="1600" dirty="0" smtClean="0"/>
              <a:t>gtlcenter@air.org</a:t>
            </a:r>
          </a:p>
          <a:p>
            <a:r>
              <a:rPr lang="en-US" sz="1600" dirty="0" smtClean="0"/>
              <a:t>www.gtlcenter.org | www.air.org</a:t>
            </a:r>
            <a:endParaRPr lang="en-US" sz="1600" dirty="0"/>
          </a:p>
        </p:txBody>
      </p:sp>
    </p:spTree>
    <p:extLst>
      <p:ext uri="{BB962C8B-B14F-4D97-AF65-F5344CB8AC3E}">
        <p14:creationId xmlns:p14="http://schemas.microsoft.com/office/powerpoint/2010/main" val="3504534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Participants will do the following:</a:t>
            </a:r>
          </a:p>
          <a:p>
            <a:pPr lvl="1"/>
            <a:r>
              <a:rPr lang="en-US" sz="2400" dirty="0" smtClean="0"/>
              <a:t>Identify state and district priorities related to scoring SLOs.</a:t>
            </a:r>
          </a:p>
          <a:p>
            <a:pPr lvl="1"/>
            <a:r>
              <a:rPr lang="en-US" sz="2400" dirty="0" smtClean="0"/>
              <a:t>Learn multiple approaches to scoring individual SLOs.</a:t>
            </a:r>
          </a:p>
          <a:p>
            <a:pPr lvl="1"/>
            <a:r>
              <a:rPr lang="en-US" sz="2400" dirty="0" smtClean="0"/>
              <a:t>Explore different approaches to combining SLO scores.</a:t>
            </a:r>
          </a:p>
          <a:p>
            <a:pPr lvl="1"/>
            <a:endParaRPr lang="en-US" dirty="0"/>
          </a:p>
        </p:txBody>
      </p:sp>
      <p:sp>
        <p:nvSpPr>
          <p:cNvPr id="3" name="Title 2"/>
          <p:cNvSpPr>
            <a:spLocks noGrp="1"/>
          </p:cNvSpPr>
          <p:nvPr>
            <p:ph type="title"/>
          </p:nvPr>
        </p:nvSpPr>
        <p:spPr/>
        <p:txBody>
          <a:bodyPr/>
          <a:lstStyle/>
          <a:p>
            <a:r>
              <a:rPr lang="en-US" dirty="0" smtClean="0">
                <a:solidFill>
                  <a:schemeClr val="bg1">
                    <a:lumMod val="65000"/>
                  </a:schemeClr>
                </a:solidFill>
              </a:rPr>
              <a:t>Outcomes</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5</a:t>
            </a:fld>
            <a:endParaRPr lang="en-US" dirty="0"/>
          </a:p>
        </p:txBody>
      </p:sp>
    </p:spTree>
    <p:extLst>
      <p:ext uri="{BB962C8B-B14F-4D97-AF65-F5344CB8AC3E}">
        <p14:creationId xmlns:p14="http://schemas.microsoft.com/office/powerpoint/2010/main" val="4172159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SLO Scoring Process</a:t>
            </a:r>
            <a:endParaRPr lang="en-US" dirty="0"/>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6</a:t>
            </a:fld>
            <a:endParaRPr lang="en-US" dirty="0"/>
          </a:p>
        </p:txBody>
      </p:sp>
      <p:sp>
        <p:nvSpPr>
          <p:cNvPr id="5" name="Content Placeholder 4"/>
          <p:cNvSpPr>
            <a:spLocks noGrp="1"/>
          </p:cNvSpPr>
          <p:nvPr>
            <p:ph idx="1"/>
          </p:nvPr>
        </p:nvSpPr>
        <p:spPr/>
        <p:txBody>
          <a:bodyPr/>
          <a:lstStyle/>
          <a:p>
            <a:r>
              <a:rPr lang="en-US" dirty="0"/>
              <a:t>States and districts need to consider how to score an individual SLO and how to combine SLOs for a summative SLO score. </a:t>
            </a:r>
          </a:p>
          <a:p>
            <a:r>
              <a:rPr lang="en-US" dirty="0"/>
              <a:t>Evaluators and teachers need a clear understanding of the SLO scoring process.</a:t>
            </a:r>
          </a:p>
          <a:p>
            <a:r>
              <a:rPr lang="en-US" dirty="0"/>
              <a:t>The SLO scoring process should have the following characteristics:</a:t>
            </a:r>
          </a:p>
          <a:p>
            <a:pPr lvl="1"/>
            <a:r>
              <a:rPr lang="en-US" dirty="0"/>
              <a:t>Be simple, transparent, and fair</a:t>
            </a:r>
          </a:p>
          <a:p>
            <a:pPr lvl="1"/>
            <a:r>
              <a:rPr lang="en-US" dirty="0"/>
              <a:t>Foster consistent and fair ratings across teachers and evaluators</a:t>
            </a:r>
          </a:p>
          <a:p>
            <a:pPr lvl="1"/>
            <a:r>
              <a:rPr lang="en-US" dirty="0"/>
              <a:t>Produce scores that can be easily combined with other </a:t>
            </a:r>
            <a:r>
              <a:rPr lang="en-US" dirty="0" smtClean="0"/>
              <a:t>measures</a:t>
            </a:r>
            <a:endParaRPr lang="en-US" dirty="0"/>
          </a:p>
        </p:txBody>
      </p:sp>
    </p:spTree>
    <p:extLst>
      <p:ext uri="{BB962C8B-B14F-4D97-AF65-F5344CB8AC3E}">
        <p14:creationId xmlns:p14="http://schemas.microsoft.com/office/powerpoint/2010/main" val="1220904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 </a:t>
            </a:r>
            <a:r>
              <a:rPr lang="en-US" dirty="0" smtClean="0"/>
              <a:t>with</a:t>
            </a:r>
            <a:r>
              <a:rPr lang="en-US" dirty="0" smtClean="0">
                <a:solidFill>
                  <a:schemeClr val="accent5"/>
                </a:solidFill>
              </a:rPr>
              <a:t> </a:t>
            </a:r>
            <a:r>
              <a:rPr lang="en-US" dirty="0" smtClean="0"/>
              <a:t>a partner and </a:t>
            </a:r>
            <a:r>
              <a:rPr lang="en-US" dirty="0"/>
              <a:t>complete the </a:t>
            </a:r>
            <a:r>
              <a:rPr lang="en-US" dirty="0" smtClean="0"/>
              <a:t>handout titled </a:t>
            </a:r>
            <a:r>
              <a:rPr lang="en-US" i="1" dirty="0" smtClean="0"/>
              <a:t>Activity 1: Identifying Guiding Principles.</a:t>
            </a:r>
            <a:endParaRPr lang="en-US" i="1" dirty="0"/>
          </a:p>
          <a:p>
            <a:r>
              <a:rPr lang="en-US" dirty="0"/>
              <a:t>Discuss </a:t>
            </a:r>
            <a:r>
              <a:rPr lang="en-US" dirty="0" smtClean="0"/>
              <a:t>each SLO scoring </a:t>
            </a:r>
            <a:r>
              <a:rPr lang="en-US" dirty="0"/>
              <a:t>feature and rank which </a:t>
            </a:r>
            <a:r>
              <a:rPr lang="en-US" dirty="0" smtClean="0"/>
              <a:t>you think are </a:t>
            </a:r>
            <a:r>
              <a:rPr lang="en-US" dirty="0"/>
              <a:t>the most important for your </a:t>
            </a:r>
            <a:r>
              <a:rPr lang="en-US" dirty="0" smtClean="0"/>
              <a:t>district or state.</a:t>
            </a:r>
          </a:p>
          <a:p>
            <a:r>
              <a:rPr lang="en-US" dirty="0" smtClean="0"/>
              <a:t>Reflect on your state or district’s priorities for the teacher evaluation system overall.</a:t>
            </a:r>
          </a:p>
          <a:p>
            <a:r>
              <a:rPr lang="en-US" dirty="0" smtClean="0"/>
              <a:t>Connect those priorities with the features you have prioritized for the SLO scoring features.</a:t>
            </a: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solidFill>
                  <a:schemeClr val="bg1">
                    <a:lumMod val="65000"/>
                  </a:schemeClr>
                </a:solidFill>
              </a:rPr>
              <a:t>Activity 1: Identifying Guiding Principles</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8390E4F3-8F20-49F7-8C1A-9C342D90E4A4}" type="slidenum">
              <a:rPr lang="en-US" smtClean="0"/>
              <a:pPr>
                <a:defRPr/>
              </a:pPr>
              <a:t>7</a:t>
            </a:fld>
            <a:endParaRPr lang="en-US" dirty="0"/>
          </a:p>
        </p:txBody>
      </p:sp>
    </p:spTree>
    <p:extLst>
      <p:ext uri="{BB962C8B-B14F-4D97-AF65-F5344CB8AC3E}">
        <p14:creationId xmlns:p14="http://schemas.microsoft.com/office/powerpoint/2010/main" val="4004356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7388" y="3033375"/>
            <a:ext cx="8229600" cy="1446550"/>
          </a:xfrm>
        </p:spPr>
        <p:txBody>
          <a:bodyPr/>
          <a:lstStyle/>
          <a:p>
            <a:pPr eaLnBrk="1" hangingPunct="1"/>
            <a:r>
              <a:rPr dirty="0" smtClean="0">
                <a:ea typeface="ＭＳ Ｐゴシック" pitchFamily="34" charset="-128"/>
              </a:rPr>
              <a:t>Approaches to Scoring </a:t>
            </a:r>
            <a:br>
              <a:rPr dirty="0" smtClean="0">
                <a:ea typeface="ＭＳ Ｐゴシック" pitchFamily="34" charset="-128"/>
              </a:rPr>
            </a:br>
            <a:r>
              <a:rPr dirty="0" smtClean="0">
                <a:ea typeface="ＭＳ Ｐゴシック" pitchFamily="34" charset="-128"/>
              </a:rPr>
              <a:t>Individual SLOs</a:t>
            </a:r>
          </a:p>
        </p:txBody>
      </p:sp>
      <p:sp>
        <p:nvSpPr>
          <p:cNvPr id="4" name="Slide Number Placeholder 3"/>
          <p:cNvSpPr>
            <a:spLocks noGrp="1"/>
          </p:cNvSpPr>
          <p:nvPr>
            <p:ph type="sldNum" sz="quarter" idx="10"/>
          </p:nvPr>
        </p:nvSpPr>
        <p:spPr>
          <a:xfrm>
            <a:off x="8842375" y="6507163"/>
            <a:ext cx="69850" cy="153987"/>
          </a:xfrm>
        </p:spPr>
        <p:txBody>
          <a:bodyPr/>
          <a:lstStyle/>
          <a:p>
            <a:pPr>
              <a:defRPr/>
            </a:pPr>
            <a:fld id="{EE6FEDAA-A635-4BE2-A5D4-EB1878029C2A}"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What approach will the state require or allow?</a:t>
            </a:r>
          </a:p>
          <a:p>
            <a:r>
              <a:rPr lang="en-US" dirty="0" smtClean="0"/>
              <a:t>Who sets scoring expectations?</a:t>
            </a:r>
          </a:p>
          <a:p>
            <a:pPr lvl="1"/>
            <a:r>
              <a:rPr lang="en-US" dirty="0" smtClean="0"/>
              <a:t>The state</a:t>
            </a:r>
          </a:p>
          <a:p>
            <a:pPr lvl="1"/>
            <a:r>
              <a:rPr lang="en-US" dirty="0" smtClean="0"/>
              <a:t>The district</a:t>
            </a:r>
          </a:p>
          <a:p>
            <a:pPr lvl="1"/>
            <a:r>
              <a:rPr lang="en-US" dirty="0" smtClean="0"/>
              <a:t>The teacher and evaluator</a:t>
            </a:r>
          </a:p>
          <a:p>
            <a:r>
              <a:rPr lang="en-US" dirty="0" smtClean="0"/>
              <a:t>What business rules are needed?</a:t>
            </a:r>
          </a:p>
          <a:p>
            <a:endParaRPr lang="en-US" dirty="0"/>
          </a:p>
        </p:txBody>
      </p:sp>
      <p:sp>
        <p:nvSpPr>
          <p:cNvPr id="5" name="Title 4"/>
          <p:cNvSpPr>
            <a:spLocks noGrp="1"/>
          </p:cNvSpPr>
          <p:nvPr>
            <p:ph type="title"/>
          </p:nvPr>
        </p:nvSpPr>
        <p:spPr/>
        <p:txBody>
          <a:bodyPr/>
          <a:lstStyle/>
          <a:p>
            <a:r>
              <a:rPr lang="en-US" dirty="0" smtClean="0">
                <a:solidFill>
                  <a:schemeClr val="bg1">
                    <a:lumMod val="65000"/>
                  </a:schemeClr>
                </a:solidFill>
              </a:rPr>
              <a:t>Key Questions Associated With Scoring Individual SLOs</a:t>
            </a: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C73F333E-2A95-4FD7-9729-58561A1D489D}" type="slidenum">
              <a:rPr lang="en-US" smtClean="0"/>
              <a:pPr>
                <a:defRPr/>
              </a:pPr>
              <a:t>9</a:t>
            </a:fld>
            <a:endParaRPr lang="en-US" dirty="0"/>
          </a:p>
        </p:txBody>
      </p:sp>
    </p:spTree>
    <p:extLst>
      <p:ext uri="{BB962C8B-B14F-4D97-AF65-F5344CB8AC3E}">
        <p14:creationId xmlns:p14="http://schemas.microsoft.com/office/powerpoint/2010/main" val="3810961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TL_PowerPoint_Template_11-19-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F0D4BE4B24DF47B0F2A67E59827B8A" ma:contentTypeVersion="0" ma:contentTypeDescription="Create a new document." ma:contentTypeScope="" ma:versionID="98b19dced10fee9260617b3800262ef2">
  <xsd:schema xmlns:xsd="http://www.w3.org/2001/XMLSchema" xmlns:xs="http://www.w3.org/2001/XMLSchema" xmlns:p="http://schemas.microsoft.com/office/2006/metadata/properties" targetNamespace="http://schemas.microsoft.com/office/2006/metadata/properties" ma:root="true" ma:fieldsID="d2021ba225aa18a67e72afaf32d2e6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609D73-AA5B-4BC5-8688-EB65074A2C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5BC12BE9-F6B7-4D8B-A765-60E63E210373}">
  <ds:schemaRefs>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GTL_PowerPoint_Template_05-01-13</Template>
  <TotalTime>10565</TotalTime>
  <Words>2590</Words>
  <Application>Microsoft Office PowerPoint</Application>
  <PresentationFormat>On-screen Show (4:3)</PresentationFormat>
  <Paragraphs>466</Paragraphs>
  <Slides>44</Slides>
  <Notes>18</Notes>
  <HiddenSlides>0</HiddenSlides>
  <MMClips>0</MMClips>
  <ScaleCrop>false</ScaleCrop>
  <HeadingPairs>
    <vt:vector size="4" baseType="variant">
      <vt:variant>
        <vt:lpstr>Theme</vt:lpstr>
      </vt:variant>
      <vt:variant>
        <vt:i4>10</vt:i4>
      </vt:variant>
      <vt:variant>
        <vt:lpstr>Slide Titles</vt:lpstr>
      </vt:variant>
      <vt:variant>
        <vt:i4>44</vt:i4>
      </vt:variant>
    </vt:vector>
  </HeadingPairs>
  <TitlesOfParts>
    <vt:vector size="54" baseType="lpstr">
      <vt:lpstr>GTL_PowerPoint_Template_11-19-13</vt:lpstr>
      <vt:lpstr>Divider Master</vt:lpstr>
      <vt:lpstr>Basic</vt:lpstr>
      <vt:lpstr>Large Graphic</vt:lpstr>
      <vt:lpstr>Graphic Options</vt:lpstr>
      <vt:lpstr>Contact</vt:lpstr>
      <vt:lpstr>2_Contact</vt:lpstr>
      <vt:lpstr>1_Basic</vt:lpstr>
      <vt:lpstr>2_Basic</vt:lpstr>
      <vt:lpstr>1_Divider Master</vt:lpstr>
      <vt:lpstr>Scoring Student  Learning Objectives</vt:lpstr>
      <vt:lpstr>Mission</vt:lpstr>
      <vt:lpstr>Comprehensive Centers Program 2012–17 Award Cycle</vt:lpstr>
      <vt:lpstr>Scoring Student Learning Objectives (SLOs) Agenda</vt:lpstr>
      <vt:lpstr>Outcomes</vt:lpstr>
      <vt:lpstr>SLO Scoring Process</vt:lpstr>
      <vt:lpstr>Activity 1: Identifying Guiding Principles</vt:lpstr>
      <vt:lpstr>Approaches to Scoring  Individual SLOs</vt:lpstr>
      <vt:lpstr>Key Questions Associated With Scoring Individual SLOs</vt:lpstr>
      <vt:lpstr>Business Rules: Absenteeism </vt:lpstr>
      <vt:lpstr>Business Rules: Mobility</vt:lpstr>
      <vt:lpstr>Descriptor-Based Scoring Approach:  Example From Rhode Island</vt:lpstr>
      <vt:lpstr>Descriptor-Based Scoring Approach</vt:lpstr>
      <vt:lpstr>Supplemental Scoring Guidance—Example From Rhode Island</vt:lpstr>
      <vt:lpstr>Scoring Using a Rubric Developed by the Teacher and Evaluator: Example From Indiana</vt:lpstr>
      <vt:lpstr>Scoring Using a Rubric Developed by the Teacher and Evaluator</vt:lpstr>
      <vt:lpstr>Percentage Approach:  Example From Hawaii</vt:lpstr>
      <vt:lpstr>Percentage Scoring Approach</vt:lpstr>
      <vt:lpstr>Percentage Approach:  Small Class Size</vt:lpstr>
      <vt:lpstr>Percentage Approach: Small Class Size Example From Hawaii</vt:lpstr>
      <vt:lpstr>Benchmark Scoring Approach: Example From New York</vt:lpstr>
      <vt:lpstr>Benchmark Scoring Approach</vt:lpstr>
      <vt:lpstr>Activity 2: Scoring Individual SLOs</vt:lpstr>
      <vt:lpstr>Activity 2: Scoring Individual SLOs</vt:lpstr>
      <vt:lpstr>Activity 2: Scoring Individual SLOs</vt:lpstr>
      <vt:lpstr>Approaches to Combining SLO Scores</vt:lpstr>
      <vt:lpstr>Key Questions Associated With Combining SLOs</vt:lpstr>
      <vt:lpstr>Matrix Approach to Combining: Example From Rhode Island</vt:lpstr>
      <vt:lpstr>Matrix Approach to Combining</vt:lpstr>
      <vt:lpstr>Averaging Approach to Combining: Example From Indiana</vt:lpstr>
      <vt:lpstr>Averaging Approach to Combining</vt:lpstr>
      <vt:lpstr>Weighting Approach to Combining: Example From New York</vt:lpstr>
      <vt:lpstr>Weighting Approach to Combining</vt:lpstr>
      <vt:lpstr>Activity 3: Combining SLO Scores</vt:lpstr>
      <vt:lpstr>Activity 3: Combining SLO Scores</vt:lpstr>
      <vt:lpstr>Activity 3: Combining SLO Scores</vt:lpstr>
      <vt:lpstr>Summative Scoring Process</vt:lpstr>
      <vt:lpstr>Summative Scoring Approaches: Holistic</vt:lpstr>
      <vt:lpstr>Summative Scoring Approaches: Numeric</vt:lpstr>
      <vt:lpstr>Summative Scoring Approaches: Profile </vt:lpstr>
      <vt:lpstr>Group Reflection and Discussion</vt:lpstr>
      <vt:lpstr>Resources to Share</vt:lpstr>
      <vt:lpstr>References</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wgrays</dc:creator>
  <cp:lastModifiedBy>Giffin, Jessica</cp:lastModifiedBy>
  <cp:revision>253</cp:revision>
  <cp:lastPrinted>2013-05-01T15:53:42Z</cp:lastPrinted>
  <dcterms:created xsi:type="dcterms:W3CDTF">2013-06-27T14:52:02Z</dcterms:created>
  <dcterms:modified xsi:type="dcterms:W3CDTF">2014-11-13T21:29:32Z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0x01010031F0D4BE4B24DF47B0F2A67E59827B8A</vt:lpwstr>
  </property>
  <property fmtid="{D5CDD505-2E9C-101B-9397-08002B2CF9AE}" pid="3" name="_dlc_DocIdItemGuid">
    <vt:lpwstr>ff09f511-a748-415d-a017-af68eb9f4fb0</vt:lpwstr>
  </property>
  <property fmtid="{D5CDD505-2E9C-101B-9397-08002B2CF9AE}" pid="4" name="Order">
    <vt:r8>59300</vt:r8>
  </property>
</Properties>
</file>